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2" r:id="rId4"/>
  </p:sldMasterIdLst>
  <p:notesMasterIdLst>
    <p:notesMasterId r:id="rId53"/>
  </p:notesMasterIdLst>
  <p:handoutMasterIdLst>
    <p:handoutMasterId r:id="rId54"/>
  </p:handoutMasterIdLst>
  <p:sldIdLst>
    <p:sldId id="256" r:id="rId5"/>
    <p:sldId id="295" r:id="rId6"/>
    <p:sldId id="328" r:id="rId7"/>
    <p:sldId id="329" r:id="rId8"/>
    <p:sldId id="330" r:id="rId9"/>
    <p:sldId id="326" r:id="rId10"/>
    <p:sldId id="296" r:id="rId11"/>
    <p:sldId id="309" r:id="rId12"/>
    <p:sldId id="307" r:id="rId13"/>
    <p:sldId id="324" r:id="rId14"/>
    <p:sldId id="294" r:id="rId15"/>
    <p:sldId id="258" r:id="rId16"/>
    <p:sldId id="259" r:id="rId17"/>
    <p:sldId id="261" r:id="rId18"/>
    <p:sldId id="262" r:id="rId19"/>
    <p:sldId id="263" r:id="rId20"/>
    <p:sldId id="322" r:id="rId21"/>
    <p:sldId id="331" r:id="rId22"/>
    <p:sldId id="332" r:id="rId23"/>
    <p:sldId id="265" r:id="rId24"/>
    <p:sldId id="266" r:id="rId25"/>
    <p:sldId id="268" r:id="rId26"/>
    <p:sldId id="286" r:id="rId27"/>
    <p:sldId id="269" r:id="rId28"/>
    <p:sldId id="270" r:id="rId29"/>
    <p:sldId id="285" r:id="rId30"/>
    <p:sldId id="271" r:id="rId31"/>
    <p:sldId id="272" r:id="rId32"/>
    <p:sldId id="273" r:id="rId33"/>
    <p:sldId id="277" r:id="rId34"/>
    <p:sldId id="278" r:id="rId35"/>
    <p:sldId id="279" r:id="rId36"/>
    <p:sldId id="280" r:id="rId37"/>
    <p:sldId id="281" r:id="rId38"/>
    <p:sldId id="282" r:id="rId39"/>
    <p:sldId id="284" r:id="rId40"/>
    <p:sldId id="283" r:id="rId41"/>
    <p:sldId id="312" r:id="rId42"/>
    <p:sldId id="323" r:id="rId43"/>
    <p:sldId id="310" r:id="rId44"/>
    <p:sldId id="313" r:id="rId45"/>
    <p:sldId id="314" r:id="rId46"/>
    <p:sldId id="315" r:id="rId47"/>
    <p:sldId id="320" r:id="rId48"/>
    <p:sldId id="316" r:id="rId49"/>
    <p:sldId id="317" r:id="rId50"/>
    <p:sldId id="321" r:id="rId51"/>
    <p:sldId id="319" r:id="rId5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ine widrich" initials="fw" lastIdx="1" clrIdx="0">
    <p:extLst>
      <p:ext uri="{19B8F6BF-5375-455C-9EA6-DF929625EA0E}">
        <p15:presenceInfo xmlns:p15="http://schemas.microsoft.com/office/powerpoint/2012/main" userId="francine widri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5" autoAdjust="0"/>
    <p:restoredTop sz="81540" autoAdjust="0"/>
  </p:normalViewPr>
  <p:slideViewPr>
    <p:cSldViewPr snapToGrid="0">
      <p:cViewPr varScale="1">
        <p:scale>
          <a:sx n="70" d="100"/>
          <a:sy n="70" d="100"/>
        </p:scale>
        <p:origin x="893"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757"/>
    </p:cViewPr>
  </p:sorterViewPr>
  <p:notesViewPr>
    <p:cSldViewPr snapToGrid="0">
      <p:cViewPr varScale="1">
        <p:scale>
          <a:sx n="69" d="100"/>
          <a:sy n="69" d="100"/>
        </p:scale>
        <p:origin x="232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_rels/data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hyperlink" Target="https://www.njconsumeraffairs.gov/Pages/hcreporting.aspx" TargetMode="External"/><Relationship Id="rId5" Type="http://schemas.openxmlformats.org/officeDocument/2006/relationships/image" Target="../media/image22.svg"/><Relationship Id="rId4"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hyperlink" Target="https://www.njconsumeraffairs.gov/Pages/hcreporting.aspx" TargetMode="External"/><Relationship Id="rId2" Type="http://schemas.openxmlformats.org/officeDocument/2006/relationships/image" Target="../media/image20.svg"/><Relationship Id="rId1" Type="http://schemas.openxmlformats.org/officeDocument/2006/relationships/image" Target="../media/image19.png"/><Relationship Id="rId5" Type="http://schemas.openxmlformats.org/officeDocument/2006/relationships/image" Target="../media/image22.sv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ED19EB-C7D9-4081-8F19-94B1CDC99CF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DE8AF2F-AB6E-4B8C-BE7D-0B96144DD378}">
      <dgm:prSet custT="1"/>
      <dgm:spPr/>
      <dgm:t>
        <a:bodyPr/>
        <a:lstStyle/>
        <a:p>
          <a:pPr>
            <a:defRPr cap="all"/>
          </a:pPr>
          <a:r>
            <a:rPr lang="en-US" sz="2400" b="1">
              <a:hlinkClick xmlns:r="http://schemas.openxmlformats.org/officeDocument/2006/relationships" r:id="rId1"/>
            </a:rPr>
            <a:t> </a:t>
          </a:r>
          <a:r>
            <a:rPr lang="en-US" sz="2400" dirty="0">
              <a:hlinkClick xmlns:r="http://schemas.openxmlformats.org/officeDocument/2006/relationships" r:id="rId1"/>
            </a:rPr>
            <a:t>https://www.njconsumeraffairs.gov/Pages/hcreporting.aspx</a:t>
          </a:r>
          <a:r>
            <a:rPr lang="en-US" sz="2400" dirty="0"/>
            <a:t> </a:t>
          </a:r>
        </a:p>
      </dgm:t>
    </dgm:pt>
    <dgm:pt modelId="{B4F7A42C-E64D-4135-80FF-CEA5B2006585}" type="parTrans" cxnId="{FD13AD0A-4B7E-4C87-BEB7-CD86E427983C}">
      <dgm:prSet/>
      <dgm:spPr/>
      <dgm:t>
        <a:bodyPr/>
        <a:lstStyle/>
        <a:p>
          <a:endParaRPr lang="en-US"/>
        </a:p>
      </dgm:t>
    </dgm:pt>
    <dgm:pt modelId="{67145F43-386B-4456-8105-2C6306DEF4F7}" type="sibTrans" cxnId="{FD13AD0A-4B7E-4C87-BEB7-CD86E427983C}">
      <dgm:prSet/>
      <dgm:spPr/>
      <dgm:t>
        <a:bodyPr/>
        <a:lstStyle/>
        <a:p>
          <a:endParaRPr lang="en-US"/>
        </a:p>
      </dgm:t>
    </dgm:pt>
    <dgm:pt modelId="{53DAFF4B-D52D-4143-BB18-EFCD21EEA13B}">
      <dgm:prSet custT="1"/>
      <dgm:spPr/>
      <dgm:t>
        <a:bodyPr/>
        <a:lstStyle/>
        <a:p>
          <a:pPr>
            <a:defRPr cap="all"/>
          </a:pPr>
          <a:r>
            <a:rPr lang="en-US" sz="3200" dirty="0"/>
            <a:t>973-504-6310 (office)</a:t>
          </a:r>
        </a:p>
        <a:p>
          <a:r>
            <a:rPr lang="en-US" sz="3200" dirty="0"/>
            <a:t>973 896 8058 (remote)</a:t>
          </a:r>
        </a:p>
      </dgm:t>
    </dgm:pt>
    <dgm:pt modelId="{F8DCAFF4-5034-4BB3-B282-95EB3AD03B48}" type="parTrans" cxnId="{862A4B85-E851-4CFB-992D-C79D7A4AB4FE}">
      <dgm:prSet/>
      <dgm:spPr/>
      <dgm:t>
        <a:bodyPr/>
        <a:lstStyle/>
        <a:p>
          <a:endParaRPr lang="en-US"/>
        </a:p>
      </dgm:t>
    </dgm:pt>
    <dgm:pt modelId="{99189B08-D326-4090-8CED-9D34AF8DA796}" type="sibTrans" cxnId="{862A4B85-E851-4CFB-992D-C79D7A4AB4FE}">
      <dgm:prSet/>
      <dgm:spPr/>
      <dgm:t>
        <a:bodyPr/>
        <a:lstStyle/>
        <a:p>
          <a:endParaRPr lang="en-US"/>
        </a:p>
      </dgm:t>
    </dgm:pt>
    <dgm:pt modelId="{59739AB4-7A46-4CBE-88E4-78AE2831484B}" type="pres">
      <dgm:prSet presAssocID="{94ED19EB-C7D9-4081-8F19-94B1CDC99CF5}" presName="root" presStyleCnt="0">
        <dgm:presLayoutVars>
          <dgm:dir/>
          <dgm:resizeHandles val="exact"/>
        </dgm:presLayoutVars>
      </dgm:prSet>
      <dgm:spPr/>
    </dgm:pt>
    <dgm:pt modelId="{99B1980D-D7DB-4FA3-A930-873E47005900}" type="pres">
      <dgm:prSet presAssocID="{9DE8AF2F-AB6E-4B8C-BE7D-0B96144DD378}" presName="compNode" presStyleCnt="0"/>
      <dgm:spPr/>
    </dgm:pt>
    <dgm:pt modelId="{24DF8692-7582-429A-9D27-5D740301E878}" type="pres">
      <dgm:prSet presAssocID="{9DE8AF2F-AB6E-4B8C-BE7D-0B96144DD378}" presName="iconBgRect" presStyleLbl="bgShp" presStyleIdx="0" presStyleCnt="2"/>
      <dgm:spPr/>
    </dgm:pt>
    <dgm:pt modelId="{497722E7-4B8C-48BA-9B07-B6586C82BEDE}" type="pres">
      <dgm:prSet presAssocID="{9DE8AF2F-AB6E-4B8C-BE7D-0B96144DD378}"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omputer"/>
        </a:ext>
      </dgm:extLst>
    </dgm:pt>
    <dgm:pt modelId="{92B90814-4772-42D7-BA63-BB9DAB60A4AC}" type="pres">
      <dgm:prSet presAssocID="{9DE8AF2F-AB6E-4B8C-BE7D-0B96144DD378}" presName="spaceRect" presStyleCnt="0"/>
      <dgm:spPr/>
    </dgm:pt>
    <dgm:pt modelId="{6C8BE0DD-4105-4A1A-B512-504202E90ECA}" type="pres">
      <dgm:prSet presAssocID="{9DE8AF2F-AB6E-4B8C-BE7D-0B96144DD378}" presName="textRect" presStyleLbl="revTx" presStyleIdx="0" presStyleCnt="2">
        <dgm:presLayoutVars>
          <dgm:chMax val="1"/>
          <dgm:chPref val="1"/>
        </dgm:presLayoutVars>
      </dgm:prSet>
      <dgm:spPr/>
    </dgm:pt>
    <dgm:pt modelId="{38C0DB3A-A810-4A92-960E-B2C93AB96B7C}" type="pres">
      <dgm:prSet presAssocID="{67145F43-386B-4456-8105-2C6306DEF4F7}" presName="sibTrans" presStyleCnt="0"/>
      <dgm:spPr/>
    </dgm:pt>
    <dgm:pt modelId="{C7685AD1-F493-465F-981D-5F79A46955AE}" type="pres">
      <dgm:prSet presAssocID="{53DAFF4B-D52D-4143-BB18-EFCD21EEA13B}" presName="compNode" presStyleCnt="0"/>
      <dgm:spPr/>
    </dgm:pt>
    <dgm:pt modelId="{2A235A24-7F6A-4C9D-A9C6-3814CE276DA0}" type="pres">
      <dgm:prSet presAssocID="{53DAFF4B-D52D-4143-BB18-EFCD21EEA13B}" presName="iconBgRect" presStyleLbl="bgShp" presStyleIdx="1" presStyleCnt="2"/>
      <dgm:spPr/>
    </dgm:pt>
    <dgm:pt modelId="{1021CBE1-4949-41ED-9EEC-71C63F12FFEB}" type="pres">
      <dgm:prSet presAssocID="{53DAFF4B-D52D-4143-BB18-EFCD21EEA13B}"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Remote control"/>
        </a:ext>
      </dgm:extLst>
    </dgm:pt>
    <dgm:pt modelId="{1BB95757-9D0C-4E64-B750-B7916A31FC4E}" type="pres">
      <dgm:prSet presAssocID="{53DAFF4B-D52D-4143-BB18-EFCD21EEA13B}" presName="spaceRect" presStyleCnt="0"/>
      <dgm:spPr/>
    </dgm:pt>
    <dgm:pt modelId="{6D88BEA8-9BA7-4C81-8296-DBB414D9051D}" type="pres">
      <dgm:prSet presAssocID="{53DAFF4B-D52D-4143-BB18-EFCD21EEA13B}" presName="textRect" presStyleLbl="revTx" presStyleIdx="1" presStyleCnt="2">
        <dgm:presLayoutVars>
          <dgm:chMax val="1"/>
          <dgm:chPref val="1"/>
        </dgm:presLayoutVars>
      </dgm:prSet>
      <dgm:spPr/>
    </dgm:pt>
  </dgm:ptLst>
  <dgm:cxnLst>
    <dgm:cxn modelId="{FD13AD0A-4B7E-4C87-BEB7-CD86E427983C}" srcId="{94ED19EB-C7D9-4081-8F19-94B1CDC99CF5}" destId="{9DE8AF2F-AB6E-4B8C-BE7D-0B96144DD378}" srcOrd="0" destOrd="0" parTransId="{B4F7A42C-E64D-4135-80FF-CEA5B2006585}" sibTransId="{67145F43-386B-4456-8105-2C6306DEF4F7}"/>
    <dgm:cxn modelId="{B3A90927-CCA1-4331-86AD-4C8BF4B77662}" type="presOf" srcId="{94ED19EB-C7D9-4081-8F19-94B1CDC99CF5}" destId="{59739AB4-7A46-4CBE-88E4-78AE2831484B}" srcOrd="0" destOrd="0" presId="urn:microsoft.com/office/officeart/2018/5/layout/IconCircleLabelList"/>
    <dgm:cxn modelId="{0187A173-B6D4-4F23-8AF0-A5149DF8A6B0}" type="presOf" srcId="{9DE8AF2F-AB6E-4B8C-BE7D-0B96144DD378}" destId="{6C8BE0DD-4105-4A1A-B512-504202E90ECA}" srcOrd="0" destOrd="0" presId="urn:microsoft.com/office/officeart/2018/5/layout/IconCircleLabelList"/>
    <dgm:cxn modelId="{070A5A79-BFEA-45F9-9650-5BCB9DE66E02}" type="presOf" srcId="{53DAFF4B-D52D-4143-BB18-EFCD21EEA13B}" destId="{6D88BEA8-9BA7-4C81-8296-DBB414D9051D}" srcOrd="0" destOrd="0" presId="urn:microsoft.com/office/officeart/2018/5/layout/IconCircleLabelList"/>
    <dgm:cxn modelId="{862A4B85-E851-4CFB-992D-C79D7A4AB4FE}" srcId="{94ED19EB-C7D9-4081-8F19-94B1CDC99CF5}" destId="{53DAFF4B-D52D-4143-BB18-EFCD21EEA13B}" srcOrd="1" destOrd="0" parTransId="{F8DCAFF4-5034-4BB3-B282-95EB3AD03B48}" sibTransId="{99189B08-D326-4090-8CED-9D34AF8DA796}"/>
    <dgm:cxn modelId="{A2D9BF1C-3479-4AA5-92EF-AEB58753CE17}" type="presParOf" srcId="{59739AB4-7A46-4CBE-88E4-78AE2831484B}" destId="{99B1980D-D7DB-4FA3-A930-873E47005900}" srcOrd="0" destOrd="0" presId="urn:microsoft.com/office/officeart/2018/5/layout/IconCircleLabelList"/>
    <dgm:cxn modelId="{00193C9D-FDDA-44F9-9DE0-52705B654B45}" type="presParOf" srcId="{99B1980D-D7DB-4FA3-A930-873E47005900}" destId="{24DF8692-7582-429A-9D27-5D740301E878}" srcOrd="0" destOrd="0" presId="urn:microsoft.com/office/officeart/2018/5/layout/IconCircleLabelList"/>
    <dgm:cxn modelId="{C3A6E6A0-A446-4A29-BCCA-6A8C86874FCA}" type="presParOf" srcId="{99B1980D-D7DB-4FA3-A930-873E47005900}" destId="{497722E7-4B8C-48BA-9B07-B6586C82BEDE}" srcOrd="1" destOrd="0" presId="urn:microsoft.com/office/officeart/2018/5/layout/IconCircleLabelList"/>
    <dgm:cxn modelId="{39AE97D0-595E-403B-95C2-4BAFB6D1F869}" type="presParOf" srcId="{99B1980D-D7DB-4FA3-A930-873E47005900}" destId="{92B90814-4772-42D7-BA63-BB9DAB60A4AC}" srcOrd="2" destOrd="0" presId="urn:microsoft.com/office/officeart/2018/5/layout/IconCircleLabelList"/>
    <dgm:cxn modelId="{B65F0DEC-E86E-4BA1-8676-1CF1A433718F}" type="presParOf" srcId="{99B1980D-D7DB-4FA3-A930-873E47005900}" destId="{6C8BE0DD-4105-4A1A-B512-504202E90ECA}" srcOrd="3" destOrd="0" presId="urn:microsoft.com/office/officeart/2018/5/layout/IconCircleLabelList"/>
    <dgm:cxn modelId="{29DE9E27-4905-4219-9946-6A8A20E5C4FE}" type="presParOf" srcId="{59739AB4-7A46-4CBE-88E4-78AE2831484B}" destId="{38C0DB3A-A810-4A92-960E-B2C93AB96B7C}" srcOrd="1" destOrd="0" presId="urn:microsoft.com/office/officeart/2018/5/layout/IconCircleLabelList"/>
    <dgm:cxn modelId="{8F07A86C-7FCD-4581-AD17-E9C22E970109}" type="presParOf" srcId="{59739AB4-7A46-4CBE-88E4-78AE2831484B}" destId="{C7685AD1-F493-465F-981D-5F79A46955AE}" srcOrd="2" destOrd="0" presId="urn:microsoft.com/office/officeart/2018/5/layout/IconCircleLabelList"/>
    <dgm:cxn modelId="{8A4FAD59-A4F9-460E-8C32-E30B57BDC99C}" type="presParOf" srcId="{C7685AD1-F493-465F-981D-5F79A46955AE}" destId="{2A235A24-7F6A-4C9D-A9C6-3814CE276DA0}" srcOrd="0" destOrd="0" presId="urn:microsoft.com/office/officeart/2018/5/layout/IconCircleLabelList"/>
    <dgm:cxn modelId="{DD9E6E21-3FCE-4C51-B524-359700D69E99}" type="presParOf" srcId="{C7685AD1-F493-465F-981D-5F79A46955AE}" destId="{1021CBE1-4949-41ED-9EEC-71C63F12FFEB}" srcOrd="1" destOrd="0" presId="urn:microsoft.com/office/officeart/2018/5/layout/IconCircleLabelList"/>
    <dgm:cxn modelId="{6305942D-EE1B-41AC-A837-F45B05492FF4}" type="presParOf" srcId="{C7685AD1-F493-465F-981D-5F79A46955AE}" destId="{1BB95757-9D0C-4E64-B750-B7916A31FC4E}" srcOrd="2" destOrd="0" presId="urn:microsoft.com/office/officeart/2018/5/layout/IconCircleLabelList"/>
    <dgm:cxn modelId="{443954FB-26FA-4821-958E-0AEC60BD3883}" type="presParOf" srcId="{C7685AD1-F493-465F-981D-5F79A46955AE}" destId="{6D88BEA8-9BA7-4C81-8296-DBB414D9051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F8692-7582-429A-9D27-5D740301E878}">
      <dsp:nvSpPr>
        <dsp:cNvPr id="0" name=""/>
        <dsp:cNvSpPr/>
      </dsp:nvSpPr>
      <dsp:spPr>
        <a:xfrm>
          <a:off x="573393" y="1049925"/>
          <a:ext cx="1784250" cy="17842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7722E7-4B8C-48BA-9B07-B6586C82BEDE}">
      <dsp:nvSpPr>
        <dsp:cNvPr id="0" name=""/>
        <dsp:cNvSpPr/>
      </dsp:nvSpPr>
      <dsp:spPr>
        <a:xfrm>
          <a:off x="953643" y="1430175"/>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8BE0DD-4105-4A1A-B512-504202E90ECA}">
      <dsp:nvSpPr>
        <dsp:cNvPr id="0" name=""/>
        <dsp:cNvSpPr/>
      </dsp:nvSpPr>
      <dsp:spPr>
        <a:xfrm>
          <a:off x="3018" y="3389925"/>
          <a:ext cx="2925000" cy="1965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1" kern="1200">
              <a:hlinkClick xmlns:r="http://schemas.openxmlformats.org/officeDocument/2006/relationships" r:id="rId3"/>
            </a:rPr>
            <a:t> </a:t>
          </a:r>
          <a:r>
            <a:rPr lang="en-US" sz="2400" kern="1200" dirty="0">
              <a:hlinkClick xmlns:r="http://schemas.openxmlformats.org/officeDocument/2006/relationships" r:id="rId3"/>
            </a:rPr>
            <a:t>https://www.njconsumeraffairs.gov/Pages/hcreporting.aspx</a:t>
          </a:r>
          <a:r>
            <a:rPr lang="en-US" sz="2400" kern="1200" dirty="0"/>
            <a:t> </a:t>
          </a:r>
        </a:p>
      </dsp:txBody>
      <dsp:txXfrm>
        <a:off x="3018" y="3389925"/>
        <a:ext cx="2925000" cy="1965761"/>
      </dsp:txXfrm>
    </dsp:sp>
    <dsp:sp modelId="{2A235A24-7F6A-4C9D-A9C6-3814CE276DA0}">
      <dsp:nvSpPr>
        <dsp:cNvPr id="0" name=""/>
        <dsp:cNvSpPr/>
      </dsp:nvSpPr>
      <dsp:spPr>
        <a:xfrm>
          <a:off x="4010269" y="1049925"/>
          <a:ext cx="1784250" cy="17842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21CBE1-4949-41ED-9EEC-71C63F12FFEB}">
      <dsp:nvSpPr>
        <dsp:cNvPr id="0" name=""/>
        <dsp:cNvSpPr/>
      </dsp:nvSpPr>
      <dsp:spPr>
        <a:xfrm>
          <a:off x="4390519" y="1430175"/>
          <a:ext cx="1023750" cy="102375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88BEA8-9BA7-4C81-8296-DBB414D9051D}">
      <dsp:nvSpPr>
        <dsp:cNvPr id="0" name=""/>
        <dsp:cNvSpPr/>
      </dsp:nvSpPr>
      <dsp:spPr>
        <a:xfrm>
          <a:off x="3439894" y="3389925"/>
          <a:ext cx="2925000" cy="1965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dirty="0"/>
            <a:t>973-504-6310 (office)</a:t>
          </a:r>
        </a:p>
        <a:p>
          <a:pPr marL="0" lvl="0" indent="0" algn="ctr" defTabSz="1422400">
            <a:lnSpc>
              <a:spcPct val="90000"/>
            </a:lnSpc>
            <a:spcBef>
              <a:spcPct val="0"/>
            </a:spcBef>
            <a:spcAft>
              <a:spcPct val="35000"/>
            </a:spcAft>
            <a:buNone/>
          </a:pPr>
          <a:r>
            <a:rPr lang="en-US" sz="3200" kern="1200" dirty="0"/>
            <a:t>973 896 8058 (remote)</a:t>
          </a:r>
        </a:p>
      </dsp:txBody>
      <dsp:txXfrm>
        <a:off x="3439894" y="3389925"/>
        <a:ext cx="2925000" cy="1965761"/>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7" tIns="48328" rIns="96657" bIns="48328" rtlCol="0"/>
          <a:lstStyle>
            <a:lvl1pPr algn="l">
              <a:defRPr sz="1300"/>
            </a:lvl1pPr>
          </a:lstStyle>
          <a:p>
            <a:endParaRPr lang="en-US" dirty="0"/>
          </a:p>
        </p:txBody>
      </p:sp>
      <p:sp>
        <p:nvSpPr>
          <p:cNvPr id="3" name="Date Placeholder 2"/>
          <p:cNvSpPr>
            <a:spLocks noGrp="1"/>
          </p:cNvSpPr>
          <p:nvPr>
            <p:ph type="dt" sz="quarter" idx="1"/>
          </p:nvPr>
        </p:nvSpPr>
        <p:spPr>
          <a:xfrm>
            <a:off x="4143587" y="1"/>
            <a:ext cx="3169920" cy="481727"/>
          </a:xfrm>
          <a:prstGeom prst="rect">
            <a:avLst/>
          </a:prstGeom>
        </p:spPr>
        <p:txBody>
          <a:bodyPr vert="horz" lIns="96657" tIns="48328" rIns="96657" bIns="48328" rtlCol="0"/>
          <a:lstStyle>
            <a:lvl1pPr algn="r">
              <a:defRPr sz="1300"/>
            </a:lvl1pPr>
          </a:lstStyle>
          <a:p>
            <a:fld id="{B510346B-7110-4BE0-B349-8FB696A2A58C}" type="datetimeFigureOut">
              <a:rPr lang="en-US" smtClean="0"/>
              <a:t>4/26/2023</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57" tIns="48328" rIns="96657" bIns="48328"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57" tIns="48328" rIns="96657" bIns="48328" rtlCol="0" anchor="b"/>
          <a:lstStyle>
            <a:lvl1pPr algn="r">
              <a:defRPr sz="1300"/>
            </a:lvl1pPr>
          </a:lstStyle>
          <a:p>
            <a:fld id="{28F20BAB-FAFC-45C4-828E-CA773B7B870D}" type="slidenum">
              <a:rPr lang="en-US" smtClean="0"/>
              <a:t>‹#›</a:t>
            </a:fld>
            <a:endParaRPr lang="en-US" dirty="0"/>
          </a:p>
        </p:txBody>
      </p:sp>
    </p:spTree>
    <p:extLst>
      <p:ext uri="{BB962C8B-B14F-4D97-AF65-F5344CB8AC3E}">
        <p14:creationId xmlns:p14="http://schemas.microsoft.com/office/powerpoint/2010/main" val="830597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7" tIns="48328" rIns="96657" bIns="48328"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57" tIns="48328" rIns="96657" bIns="48328" rtlCol="0"/>
          <a:lstStyle>
            <a:lvl1pPr algn="r">
              <a:defRPr sz="1300"/>
            </a:lvl1pPr>
          </a:lstStyle>
          <a:p>
            <a:fld id="{B010FFEC-D600-4DA6-96C2-CDAFB2976BCD}" type="datetimeFigureOut">
              <a:rPr lang="en-US" smtClean="0"/>
              <a:t>4/26/2023</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7" tIns="48328" rIns="96657" bIns="48328"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7" tIns="48328" rIns="96657"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7" tIns="48328" rIns="96657" bIns="48328"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7" tIns="48328" rIns="96657" bIns="48328" rtlCol="0" anchor="b"/>
          <a:lstStyle>
            <a:lvl1pPr algn="r">
              <a:defRPr sz="1300"/>
            </a:lvl1pPr>
          </a:lstStyle>
          <a:p>
            <a:fld id="{1B2FD973-5A39-4E81-8A6A-DB34FF98A8F9}" type="slidenum">
              <a:rPr lang="en-US" smtClean="0"/>
              <a:t>‹#›</a:t>
            </a:fld>
            <a:endParaRPr lang="en-US" dirty="0"/>
          </a:p>
        </p:txBody>
      </p:sp>
    </p:spTree>
    <p:extLst>
      <p:ext uri="{BB962C8B-B14F-4D97-AF65-F5344CB8AC3E}">
        <p14:creationId xmlns:p14="http://schemas.microsoft.com/office/powerpoint/2010/main" val="564322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youtube.com/watch?v=YWBW2zp5I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2FD973-5A39-4E81-8A6A-DB34FF98A8F9}" type="slidenum">
              <a:rPr lang="en-US" smtClean="0"/>
              <a:t>1</a:t>
            </a:fld>
            <a:endParaRPr lang="en-US" dirty="0"/>
          </a:p>
        </p:txBody>
      </p:sp>
    </p:spTree>
    <p:extLst>
      <p:ext uri="{BB962C8B-B14F-4D97-AF65-F5344CB8AC3E}">
        <p14:creationId xmlns:p14="http://schemas.microsoft.com/office/powerpoint/2010/main" val="777816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 YouTube</a:t>
            </a:r>
            <a:endParaRPr lang="en-US" dirty="0"/>
          </a:p>
        </p:txBody>
      </p:sp>
      <p:sp>
        <p:nvSpPr>
          <p:cNvPr id="4" name="Slide Number Placeholder 3"/>
          <p:cNvSpPr>
            <a:spLocks noGrp="1"/>
          </p:cNvSpPr>
          <p:nvPr>
            <p:ph type="sldNum" sz="quarter" idx="5"/>
          </p:nvPr>
        </p:nvSpPr>
        <p:spPr/>
        <p:txBody>
          <a:bodyPr/>
          <a:lstStyle/>
          <a:p>
            <a:fld id="{1B2FD973-5A39-4E81-8A6A-DB34FF98A8F9}" type="slidenum">
              <a:rPr lang="en-US" smtClean="0"/>
              <a:t>11</a:t>
            </a:fld>
            <a:endParaRPr lang="en-US" dirty="0"/>
          </a:p>
        </p:txBody>
      </p:sp>
    </p:spTree>
    <p:extLst>
      <p:ext uri="{BB962C8B-B14F-4D97-AF65-F5344CB8AC3E}">
        <p14:creationId xmlns:p14="http://schemas.microsoft.com/office/powerpoint/2010/main" val="4294125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Care Professional Responsibility and Reporting Enhancement Act.</a:t>
            </a:r>
          </a:p>
          <a:p>
            <a:pPr lvl="1"/>
            <a:r>
              <a:rPr lang="en-US" dirty="0"/>
              <a:t>P.L. 2005, CHAPTER 83</a:t>
            </a:r>
          </a:p>
          <a:p>
            <a:pPr lvl="1"/>
            <a:r>
              <a:rPr lang="en-US" b="1" dirty="0"/>
              <a:t>AN ACT </a:t>
            </a:r>
            <a:r>
              <a:rPr lang="en-US" dirty="0"/>
              <a:t>concerning health care professionals and revising parts of statutory law:</a:t>
            </a:r>
          </a:p>
          <a:p>
            <a:pPr lvl="2"/>
            <a:r>
              <a:rPr lang="en-US" dirty="0"/>
              <a:t>NJSA 45:1-1 et seq. (Uniform Enforcement Act)</a:t>
            </a:r>
          </a:p>
          <a:p>
            <a:pPr lvl="2"/>
            <a:r>
              <a:rPr lang="en-US" dirty="0"/>
              <a:t>NJSA 45:9-19.9 et seq. (Board of Medical Examiners)</a:t>
            </a:r>
          </a:p>
          <a:p>
            <a:pPr lvl="2"/>
            <a:r>
              <a:rPr lang="en-US" dirty="0"/>
              <a:t>NJSA  26:2H-12.2b (Department of Health)</a:t>
            </a:r>
          </a:p>
          <a:p>
            <a:endParaRPr lang="en-US" dirty="0"/>
          </a:p>
        </p:txBody>
      </p:sp>
      <p:sp>
        <p:nvSpPr>
          <p:cNvPr id="4" name="Slide Number Placeholder 3"/>
          <p:cNvSpPr>
            <a:spLocks noGrp="1"/>
          </p:cNvSpPr>
          <p:nvPr>
            <p:ph type="sldNum" sz="quarter" idx="10"/>
          </p:nvPr>
        </p:nvSpPr>
        <p:spPr/>
        <p:txBody>
          <a:bodyPr/>
          <a:lstStyle/>
          <a:p>
            <a:fld id="{1B2FD973-5A39-4E81-8A6A-DB34FF98A8F9}" type="slidenum">
              <a:rPr lang="en-US" smtClean="0"/>
              <a:t>12</a:t>
            </a:fld>
            <a:endParaRPr lang="en-US" dirty="0"/>
          </a:p>
        </p:txBody>
      </p:sp>
    </p:spTree>
    <p:extLst>
      <p:ext uri="{BB962C8B-B14F-4D97-AF65-F5344CB8AC3E}">
        <p14:creationId xmlns:p14="http://schemas.microsoft.com/office/powerpoint/2010/main" val="1130032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Criminal history background checks of all health care licensees regulated by the Division of Consumer Affairs</a:t>
            </a:r>
          </a:p>
          <a:p>
            <a:r>
              <a:rPr lang="en-US" dirty="0"/>
              <a:t>All licensed health care professionals were required to submit to both a state and federal background check; and all newly applicant submit to a background check.</a:t>
            </a:r>
          </a:p>
          <a:p>
            <a:r>
              <a:rPr lang="en-US" dirty="0"/>
              <a:t>The results of the background check are not released to the licensee or any other party</a:t>
            </a:r>
          </a:p>
          <a:p>
            <a:r>
              <a:rPr lang="en-US" dirty="0"/>
              <a:t>Active licensure does not mean the health care professional is free from crime.</a:t>
            </a:r>
          </a:p>
          <a:p>
            <a:r>
              <a:rPr lang="en-US" dirty="0"/>
              <a:t>FLAGGINGS</a:t>
            </a:r>
          </a:p>
          <a:p>
            <a:endParaRPr lang="en-US" dirty="0"/>
          </a:p>
          <a:p>
            <a:r>
              <a:rPr lang="en-US" dirty="0"/>
              <a:t>Reporting by licensed health care entities of health care professionals</a:t>
            </a:r>
          </a:p>
          <a:p>
            <a:r>
              <a:rPr lang="en-US" dirty="0"/>
              <a:t>Reporting by health care professionals of other licensed health care professionals</a:t>
            </a:r>
          </a:p>
          <a:p>
            <a:r>
              <a:rPr lang="en-US" dirty="0"/>
              <a:t>Disclosure by health care entity of reports filed </a:t>
            </a:r>
          </a:p>
        </p:txBody>
      </p:sp>
      <p:sp>
        <p:nvSpPr>
          <p:cNvPr id="4" name="Slide Number Placeholder 3"/>
          <p:cNvSpPr>
            <a:spLocks noGrp="1"/>
          </p:cNvSpPr>
          <p:nvPr>
            <p:ph type="sldNum" sz="quarter" idx="10"/>
          </p:nvPr>
        </p:nvSpPr>
        <p:spPr/>
        <p:txBody>
          <a:bodyPr/>
          <a:lstStyle/>
          <a:p>
            <a:fld id="{1B2FD973-5A39-4E81-8A6A-DB34FF98A8F9}" type="slidenum">
              <a:rPr lang="en-US" smtClean="0"/>
              <a:t>13</a:t>
            </a:fld>
            <a:endParaRPr lang="en-US" dirty="0"/>
          </a:p>
        </p:txBody>
      </p:sp>
    </p:spTree>
    <p:extLst>
      <p:ext uri="{BB962C8B-B14F-4D97-AF65-F5344CB8AC3E}">
        <p14:creationId xmlns:p14="http://schemas.microsoft.com/office/powerpoint/2010/main" val="688790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Health Care Entity (HCE)</a:t>
            </a:r>
          </a:p>
          <a:p>
            <a:r>
              <a:rPr lang="en-US" dirty="0"/>
              <a:t>What is a Health Care Professional (HCP)</a:t>
            </a:r>
          </a:p>
          <a:p>
            <a:endParaRPr lang="en-US" dirty="0"/>
          </a:p>
        </p:txBody>
      </p:sp>
      <p:sp>
        <p:nvSpPr>
          <p:cNvPr id="4" name="Slide Number Placeholder 3"/>
          <p:cNvSpPr>
            <a:spLocks noGrp="1"/>
          </p:cNvSpPr>
          <p:nvPr>
            <p:ph type="sldNum" sz="quarter" idx="10"/>
          </p:nvPr>
        </p:nvSpPr>
        <p:spPr/>
        <p:txBody>
          <a:bodyPr/>
          <a:lstStyle/>
          <a:p>
            <a:fld id="{1B2FD973-5A39-4E81-8A6A-DB34FF98A8F9}" type="slidenum">
              <a:rPr lang="en-US" smtClean="0"/>
              <a:t>14</a:t>
            </a:fld>
            <a:endParaRPr lang="en-US" dirty="0"/>
          </a:p>
        </p:txBody>
      </p:sp>
    </p:spTree>
    <p:extLst>
      <p:ext uri="{BB962C8B-B14F-4D97-AF65-F5344CB8AC3E}">
        <p14:creationId xmlns:p14="http://schemas.microsoft.com/office/powerpoint/2010/main" val="4132513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care facility licensed pursuant to NJSA 26:2H et seq.;</a:t>
            </a:r>
          </a:p>
          <a:p>
            <a:r>
              <a:rPr lang="en-US" dirty="0"/>
              <a:t>Health maintenance organization authorized to operate pursuant to NJSA 26:2J-1 et seq.;</a:t>
            </a:r>
          </a:p>
          <a:p>
            <a:r>
              <a:rPr lang="en-US" dirty="0"/>
              <a:t>Carrier which offers a managed care plan regulated pursuant to NJSA 26:2S et seq.;</a:t>
            </a:r>
          </a:p>
          <a:p>
            <a:r>
              <a:rPr lang="en-US" dirty="0"/>
              <a:t>State or County psychiatric hospital;</a:t>
            </a:r>
          </a:p>
          <a:p>
            <a:r>
              <a:rPr lang="en-US" dirty="0"/>
              <a:t>State developmental center;</a:t>
            </a:r>
          </a:p>
          <a:p>
            <a:r>
              <a:rPr lang="en-US" dirty="0"/>
              <a:t>Staffing Registry; </a:t>
            </a:r>
          </a:p>
          <a:p>
            <a:r>
              <a:rPr lang="en-US" dirty="0"/>
              <a:t>Home care service agency</a:t>
            </a:r>
          </a:p>
        </p:txBody>
      </p:sp>
      <p:sp>
        <p:nvSpPr>
          <p:cNvPr id="4" name="Slide Number Placeholder 3"/>
          <p:cNvSpPr>
            <a:spLocks noGrp="1"/>
          </p:cNvSpPr>
          <p:nvPr>
            <p:ph type="sldNum" sz="quarter" idx="10"/>
          </p:nvPr>
        </p:nvSpPr>
        <p:spPr/>
        <p:txBody>
          <a:bodyPr/>
          <a:lstStyle/>
          <a:p>
            <a:fld id="{1B2FD973-5A39-4E81-8A6A-DB34FF98A8F9}" type="slidenum">
              <a:rPr lang="en-US" smtClean="0"/>
              <a:t>15</a:t>
            </a:fld>
            <a:endParaRPr lang="en-US" dirty="0"/>
          </a:p>
        </p:txBody>
      </p:sp>
    </p:spTree>
    <p:extLst>
      <p:ext uri="{BB962C8B-B14F-4D97-AF65-F5344CB8AC3E}">
        <p14:creationId xmlns:p14="http://schemas.microsoft.com/office/powerpoint/2010/main" val="192804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564">
              <a:defRPr/>
            </a:pPr>
            <a:r>
              <a:rPr lang="en-US" sz="2500" dirty="0"/>
              <a:t>Nursing; Medical Examiners; Dentistry; Optometrists; Pharmacy; Chiropractic Examiners; Acupuncture; Physical Therapy; Respiratory Care; Orthotics Prosthetics; Psychological Examiners; Social Work Examiners; Veterinary Medical Examiners; Ophthalmic Dispensers and Technicians; Audiology and Speech-Language Pathology;  Marriage and Family therapy; and Occupational Therapy; Psychoanalysts.</a:t>
            </a:r>
          </a:p>
          <a:p>
            <a:endParaRPr lang="en-US" dirty="0"/>
          </a:p>
        </p:txBody>
      </p:sp>
      <p:sp>
        <p:nvSpPr>
          <p:cNvPr id="4" name="Slide Number Placeholder 3"/>
          <p:cNvSpPr>
            <a:spLocks noGrp="1"/>
          </p:cNvSpPr>
          <p:nvPr>
            <p:ph type="sldNum" sz="quarter" idx="10"/>
          </p:nvPr>
        </p:nvSpPr>
        <p:spPr/>
        <p:txBody>
          <a:bodyPr/>
          <a:lstStyle/>
          <a:p>
            <a:fld id="{1B2FD973-5A39-4E81-8A6A-DB34FF98A8F9}" type="slidenum">
              <a:rPr lang="en-US" smtClean="0"/>
              <a:t>16</a:t>
            </a:fld>
            <a:endParaRPr lang="en-US" dirty="0"/>
          </a:p>
        </p:txBody>
      </p:sp>
    </p:spTree>
    <p:extLst>
      <p:ext uri="{BB962C8B-B14F-4D97-AF65-F5344CB8AC3E}">
        <p14:creationId xmlns:p14="http://schemas.microsoft.com/office/powerpoint/2010/main" val="2562238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564">
              <a:defRPr/>
            </a:pPr>
            <a:r>
              <a:rPr lang="en-US" sz="2500" dirty="0"/>
              <a:t>Nursing; Medical Examiners; Dentistry; Optometrists; Pharmacy; Chiropractic Examiners; Acupuncture; Physical Therapy; Respiratory Care; Orthotics Prosthetics; Psychological Examiners; Social Work Examiners; Veterinary Medical Examiners; Ophthalmic Dispensers and Technicians; Audiology and Speech-Language Pathology;  Marriage and Family therapy; and Occupational Therapy; Psychoanalysts.</a:t>
            </a:r>
          </a:p>
          <a:p>
            <a:endParaRPr lang="en-US" dirty="0"/>
          </a:p>
        </p:txBody>
      </p:sp>
      <p:sp>
        <p:nvSpPr>
          <p:cNvPr id="4" name="Slide Number Placeholder 3"/>
          <p:cNvSpPr>
            <a:spLocks noGrp="1"/>
          </p:cNvSpPr>
          <p:nvPr>
            <p:ph type="sldNum" sz="quarter" idx="10"/>
          </p:nvPr>
        </p:nvSpPr>
        <p:spPr/>
        <p:txBody>
          <a:bodyPr/>
          <a:lstStyle/>
          <a:p>
            <a:fld id="{1B2FD973-5A39-4E81-8A6A-DB34FF98A8F9}" type="slidenum">
              <a:rPr lang="en-US" smtClean="0"/>
              <a:t>17</a:t>
            </a:fld>
            <a:endParaRPr lang="en-US" dirty="0"/>
          </a:p>
        </p:txBody>
      </p:sp>
    </p:spTree>
    <p:extLst>
      <p:ext uri="{BB962C8B-B14F-4D97-AF65-F5344CB8AC3E}">
        <p14:creationId xmlns:p14="http://schemas.microsoft.com/office/powerpoint/2010/main" val="2286250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564">
              <a:defRPr/>
            </a:pPr>
            <a:r>
              <a:rPr lang="en-US" sz="2500" dirty="0"/>
              <a:t>Nursing; Medical Examiners; Dentistry; Optometrists; Pharmacy; Chiropractic Examiners; Acupuncture; Physical Therapy; Respiratory Care; Orthotics Prosthetics; Psychological Examiners; Social Work Examiners; Veterinary Medical Examiners; Ophthalmic Dispensers and Technicians; Audiology and Speech-Language Pathology;  Marriage and Family therapy; and Occupational Therapy; Psychoanalysts.</a:t>
            </a:r>
          </a:p>
          <a:p>
            <a:endParaRPr lang="en-US" dirty="0"/>
          </a:p>
        </p:txBody>
      </p:sp>
      <p:sp>
        <p:nvSpPr>
          <p:cNvPr id="4" name="Slide Number Placeholder 3"/>
          <p:cNvSpPr>
            <a:spLocks noGrp="1"/>
          </p:cNvSpPr>
          <p:nvPr>
            <p:ph type="sldNum" sz="quarter" idx="10"/>
          </p:nvPr>
        </p:nvSpPr>
        <p:spPr/>
        <p:txBody>
          <a:bodyPr/>
          <a:lstStyle/>
          <a:p>
            <a:fld id="{1B2FD973-5A39-4E81-8A6A-DB34FF98A8F9}" type="slidenum">
              <a:rPr lang="en-US" smtClean="0"/>
              <a:t>18</a:t>
            </a:fld>
            <a:endParaRPr lang="en-US" dirty="0"/>
          </a:p>
        </p:txBody>
      </p:sp>
    </p:spTree>
    <p:extLst>
      <p:ext uri="{BB962C8B-B14F-4D97-AF65-F5344CB8AC3E}">
        <p14:creationId xmlns:p14="http://schemas.microsoft.com/office/powerpoint/2010/main" val="551333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564">
              <a:defRPr/>
            </a:pPr>
            <a:r>
              <a:rPr lang="en-US" sz="2500" dirty="0"/>
              <a:t>Nursing; Medical Examiners; Dentistry; Optometrists; Pharmacy; Chiropractic Examiners; Acupuncture; Physical Therapy; Respiratory Care; Orthotics Prosthetics; Psychological Examiners; Social Work Examiners; Veterinary Medical Examiners; Ophthalmic Dispensers and Technicians; Audiology and Speech-Language Pathology;  Marriage and Family therapy; and Occupational Therapy; Psychoanalysts.</a:t>
            </a:r>
          </a:p>
          <a:p>
            <a:endParaRPr lang="en-US" dirty="0"/>
          </a:p>
        </p:txBody>
      </p:sp>
      <p:sp>
        <p:nvSpPr>
          <p:cNvPr id="4" name="Slide Number Placeholder 3"/>
          <p:cNvSpPr>
            <a:spLocks noGrp="1"/>
          </p:cNvSpPr>
          <p:nvPr>
            <p:ph type="sldNum" sz="quarter" idx="10"/>
          </p:nvPr>
        </p:nvSpPr>
        <p:spPr/>
        <p:txBody>
          <a:bodyPr/>
          <a:lstStyle/>
          <a:p>
            <a:fld id="{1B2FD973-5A39-4E81-8A6A-DB34FF98A8F9}" type="slidenum">
              <a:rPr lang="en-US" smtClean="0"/>
              <a:t>19</a:t>
            </a:fld>
            <a:endParaRPr lang="en-US" dirty="0"/>
          </a:p>
        </p:txBody>
      </p:sp>
    </p:spTree>
    <p:extLst>
      <p:ext uri="{BB962C8B-B14F-4D97-AF65-F5344CB8AC3E}">
        <p14:creationId xmlns:p14="http://schemas.microsoft.com/office/powerpoint/2010/main" val="3688906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employed by; </a:t>
            </a:r>
          </a:p>
          <a:p>
            <a:r>
              <a:rPr lang="en-US" dirty="0"/>
              <a:t>under contract to render professional services;  </a:t>
            </a:r>
          </a:p>
          <a:p>
            <a:r>
              <a:rPr lang="en-US" dirty="0"/>
              <a:t>has clinical privileges granted by that HCE; or</a:t>
            </a:r>
          </a:p>
          <a:p>
            <a:r>
              <a:rPr lang="en-US" dirty="0"/>
              <a:t>provides such services pursuant to an agreement with a health  care service firm or staffing</a:t>
            </a:r>
          </a:p>
          <a:p>
            <a:endParaRPr lang="en-US" dirty="0"/>
          </a:p>
        </p:txBody>
      </p:sp>
      <p:sp>
        <p:nvSpPr>
          <p:cNvPr id="4" name="Slide Number Placeholder 3"/>
          <p:cNvSpPr>
            <a:spLocks noGrp="1"/>
          </p:cNvSpPr>
          <p:nvPr>
            <p:ph type="sldNum" sz="quarter" idx="10"/>
          </p:nvPr>
        </p:nvSpPr>
        <p:spPr/>
        <p:txBody>
          <a:bodyPr/>
          <a:lstStyle/>
          <a:p>
            <a:fld id="{1B2FD973-5A39-4E81-8A6A-DB34FF98A8F9}" type="slidenum">
              <a:rPr lang="en-US" smtClean="0"/>
              <a:t>20</a:t>
            </a:fld>
            <a:endParaRPr lang="en-US" dirty="0"/>
          </a:p>
        </p:txBody>
      </p:sp>
    </p:spTree>
    <p:extLst>
      <p:ext uri="{BB962C8B-B14F-4D97-AF65-F5344CB8AC3E}">
        <p14:creationId xmlns:p14="http://schemas.microsoft.com/office/powerpoint/2010/main" val="4163583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2FD973-5A39-4E81-8A6A-DB34FF98A8F9}" type="slidenum">
              <a:rPr lang="en-US" smtClean="0"/>
              <a:t>2</a:t>
            </a:fld>
            <a:endParaRPr lang="en-US" dirty="0"/>
          </a:p>
        </p:txBody>
      </p:sp>
    </p:spTree>
    <p:extLst>
      <p:ext uri="{BB962C8B-B14F-4D97-AF65-F5344CB8AC3E}">
        <p14:creationId xmlns:p14="http://schemas.microsoft.com/office/powerpoint/2010/main" val="1375567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HCP conduct (impairment, incompetency, unprofessional conduct) results in the HCE takes certain actions (suspension, termination, or limits, reduces or places conditions on full or partial privileges, etc.)</a:t>
            </a:r>
          </a:p>
          <a:p>
            <a:r>
              <a:rPr lang="en-US" dirty="0"/>
              <a:t> A report is required. </a:t>
            </a:r>
          </a:p>
          <a:p>
            <a:r>
              <a:rPr lang="en-US" dirty="0"/>
              <a:t>FROM THE LAW: Report is required For reasons relating to the health care professional's impairment, incompetency, or</a:t>
            </a:r>
          </a:p>
          <a:p>
            <a:r>
              <a:rPr lang="en-US" dirty="0"/>
              <a:t>professional misconduct, which incompetency or professional misconduct relates adversely to</a:t>
            </a:r>
          </a:p>
          <a:p>
            <a:r>
              <a:rPr lang="en-US" dirty="0"/>
              <a:t>patient care or safety: (a) has full or partial privileges summarily or temporarily revoked or</a:t>
            </a:r>
          </a:p>
          <a:p>
            <a:r>
              <a:rPr lang="en-US" dirty="0"/>
              <a:t>suspended, or permanently reduced, suspended, or revoked; (b) has been removed from the list</a:t>
            </a:r>
          </a:p>
          <a:p>
            <a:r>
              <a:rPr lang="en-US" dirty="0"/>
              <a:t>of eligible employees of a health services firm or staffing registry; (c) has been discharged from</a:t>
            </a:r>
          </a:p>
          <a:p>
            <a:r>
              <a:rPr lang="en-US" dirty="0"/>
              <a:t>the staff; or (d) has had a contract to render professional services terminated or rescinded;</a:t>
            </a:r>
          </a:p>
          <a:p>
            <a:endParaRPr lang="en-US" dirty="0"/>
          </a:p>
        </p:txBody>
      </p:sp>
      <p:sp>
        <p:nvSpPr>
          <p:cNvPr id="4" name="Slide Number Placeholder 3"/>
          <p:cNvSpPr>
            <a:spLocks noGrp="1"/>
          </p:cNvSpPr>
          <p:nvPr>
            <p:ph type="sldNum" sz="quarter" idx="10"/>
          </p:nvPr>
        </p:nvSpPr>
        <p:spPr/>
        <p:txBody>
          <a:bodyPr/>
          <a:lstStyle/>
          <a:p>
            <a:fld id="{1B2FD973-5A39-4E81-8A6A-DB34FF98A8F9}" type="slidenum">
              <a:rPr lang="en-US" smtClean="0"/>
              <a:t>21</a:t>
            </a:fld>
            <a:endParaRPr lang="en-US" dirty="0"/>
          </a:p>
        </p:txBody>
      </p:sp>
    </p:spTree>
    <p:extLst>
      <p:ext uri="{BB962C8B-B14F-4D97-AF65-F5344CB8AC3E}">
        <p14:creationId xmlns:p14="http://schemas.microsoft.com/office/powerpoint/2010/main" val="3511319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Impairments must always be reported</a:t>
            </a:r>
            <a:r>
              <a:rPr lang="en-US" baseline="0" dirty="0"/>
              <a:t> unless the licensee is granted a leave of action to attend a board-approved professional assistance program like RAMP or PAP- which we will cover in a bit.</a:t>
            </a:r>
            <a:endParaRPr lang="en-US" dirty="0"/>
          </a:p>
        </p:txBody>
      </p:sp>
      <p:sp>
        <p:nvSpPr>
          <p:cNvPr id="4" name="Slide Number Placeholder 3"/>
          <p:cNvSpPr>
            <a:spLocks noGrp="1"/>
          </p:cNvSpPr>
          <p:nvPr>
            <p:ph type="sldNum" sz="quarter" idx="10"/>
          </p:nvPr>
        </p:nvSpPr>
        <p:spPr/>
        <p:txBody>
          <a:bodyPr/>
          <a:lstStyle/>
          <a:p>
            <a:fld id="{1B2FD973-5A39-4E81-8A6A-DB34FF98A8F9}" type="slidenum">
              <a:rPr lang="en-US" smtClean="0"/>
              <a:t>22</a:t>
            </a:fld>
            <a:endParaRPr lang="en-US" dirty="0"/>
          </a:p>
        </p:txBody>
      </p:sp>
    </p:spTree>
    <p:extLst>
      <p:ext uri="{BB962C8B-B14F-4D97-AF65-F5344CB8AC3E}">
        <p14:creationId xmlns:p14="http://schemas.microsoft.com/office/powerpoint/2010/main" val="1610817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64">
              <a:defRPr/>
            </a:pPr>
            <a:r>
              <a:rPr lang="en-US" dirty="0"/>
              <a:t>An inability to function at an acceptable level of competency, or lacking the capacity to continue to practice with the requisite skill, safety and judgment, as a result of alcohol or chemical use, psychiatric or emotional disorder, senility or a disabling physical disorder.</a:t>
            </a:r>
          </a:p>
          <a:p>
            <a:endParaRPr lang="en-US" dirty="0"/>
          </a:p>
        </p:txBody>
      </p:sp>
      <p:sp>
        <p:nvSpPr>
          <p:cNvPr id="4" name="Slide Number Placeholder 3"/>
          <p:cNvSpPr>
            <a:spLocks noGrp="1"/>
          </p:cNvSpPr>
          <p:nvPr>
            <p:ph type="sldNum" sz="quarter" idx="10"/>
          </p:nvPr>
        </p:nvSpPr>
        <p:spPr/>
        <p:txBody>
          <a:bodyPr/>
          <a:lstStyle/>
          <a:p>
            <a:fld id="{1B2FD973-5A39-4E81-8A6A-DB34FF98A8F9}" type="slidenum">
              <a:rPr lang="en-US" smtClean="0"/>
              <a:t>23</a:t>
            </a:fld>
            <a:endParaRPr lang="en-US" dirty="0"/>
          </a:p>
        </p:txBody>
      </p:sp>
    </p:spTree>
    <p:extLst>
      <p:ext uri="{BB962C8B-B14F-4D97-AF65-F5344CB8AC3E}">
        <p14:creationId xmlns:p14="http://schemas.microsoft.com/office/powerpoint/2010/main" val="2464894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100" dirty="0"/>
              <a:t>The HCE:</a:t>
            </a:r>
          </a:p>
          <a:p>
            <a:pPr lvl="1"/>
            <a:r>
              <a:rPr lang="en-US" sz="2900" dirty="0"/>
              <a:t>Summarily or temporarily revokes; suspends or permanently reduces, suspends or revokes the HCP’s full or partial clinical privileges or practice;</a:t>
            </a:r>
          </a:p>
          <a:p>
            <a:pPr lvl="1"/>
            <a:r>
              <a:rPr lang="en-US" sz="2900" dirty="0"/>
              <a:t>Removes the HCP from the list of eligible employees of a health service firm or staffing registry;</a:t>
            </a:r>
          </a:p>
          <a:p>
            <a:pPr lvl="1"/>
            <a:r>
              <a:rPr lang="en-US" sz="2900" dirty="0"/>
              <a:t>Discharges, including suspension, the HCP from the staff of the HCE;</a:t>
            </a:r>
          </a:p>
        </p:txBody>
      </p:sp>
      <p:sp>
        <p:nvSpPr>
          <p:cNvPr id="4" name="Slide Number Placeholder 3"/>
          <p:cNvSpPr>
            <a:spLocks noGrp="1"/>
          </p:cNvSpPr>
          <p:nvPr>
            <p:ph type="sldNum" sz="quarter" idx="10"/>
          </p:nvPr>
        </p:nvSpPr>
        <p:spPr/>
        <p:txBody>
          <a:bodyPr/>
          <a:lstStyle/>
          <a:p>
            <a:fld id="{1B2FD973-5A39-4E81-8A6A-DB34FF98A8F9}" type="slidenum">
              <a:rPr lang="en-US" smtClean="0"/>
              <a:t>24</a:t>
            </a:fld>
            <a:endParaRPr lang="en-US" dirty="0"/>
          </a:p>
        </p:txBody>
      </p:sp>
    </p:spTree>
    <p:extLst>
      <p:ext uri="{BB962C8B-B14F-4D97-AF65-F5344CB8AC3E}">
        <p14:creationId xmlns:p14="http://schemas.microsoft.com/office/powerpoint/2010/main" val="3810870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500" dirty="0"/>
              <a:t>Terminates or rescinds a contract with the HCP to render professional services.</a:t>
            </a:r>
          </a:p>
          <a:p>
            <a:pPr lvl="1"/>
            <a:r>
              <a:rPr lang="en-US" sz="2500" dirty="0"/>
              <a:t>Places conditions or limitations on the HCP’s exercise of clinical privileges or practice within the HCE including but not limited to</a:t>
            </a:r>
          </a:p>
          <a:p>
            <a:pPr lvl="2"/>
            <a:r>
              <a:rPr lang="en-US" sz="2100" dirty="0"/>
              <a:t>Second opinion requirements;</a:t>
            </a:r>
          </a:p>
          <a:p>
            <a:pPr lvl="2"/>
            <a:r>
              <a:rPr lang="en-US" sz="2100" dirty="0"/>
              <a:t>Non-routine concurrent or retrospective review of admissions or care specifically tailored after a preliminary review of care;</a:t>
            </a:r>
          </a:p>
          <a:p>
            <a:pPr lvl="2"/>
            <a:r>
              <a:rPr lang="en-US" sz="2100" dirty="0"/>
              <a:t>Non-routine supervision by one or more members of the staff; or</a:t>
            </a:r>
          </a:p>
          <a:p>
            <a:pPr lvl="2"/>
            <a:r>
              <a:rPr lang="en-US" sz="2100" dirty="0"/>
              <a:t>Completion of remedial education or training</a:t>
            </a:r>
          </a:p>
          <a:p>
            <a:endParaRPr lang="en-US" dirty="0"/>
          </a:p>
        </p:txBody>
      </p:sp>
      <p:sp>
        <p:nvSpPr>
          <p:cNvPr id="4" name="Slide Number Placeholder 3"/>
          <p:cNvSpPr>
            <a:spLocks noGrp="1"/>
          </p:cNvSpPr>
          <p:nvPr>
            <p:ph type="sldNum" sz="quarter" idx="10"/>
          </p:nvPr>
        </p:nvSpPr>
        <p:spPr/>
        <p:txBody>
          <a:bodyPr/>
          <a:lstStyle/>
          <a:p>
            <a:fld id="{1B2FD973-5A39-4E81-8A6A-DB34FF98A8F9}" type="slidenum">
              <a:rPr lang="en-US" smtClean="0"/>
              <a:t>25</a:t>
            </a:fld>
            <a:endParaRPr lang="en-US" dirty="0"/>
          </a:p>
        </p:txBody>
      </p:sp>
    </p:spTree>
    <p:extLst>
      <p:ext uri="{BB962C8B-B14F-4D97-AF65-F5344CB8AC3E}">
        <p14:creationId xmlns:p14="http://schemas.microsoft.com/office/powerpoint/2010/main" val="3719090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500" dirty="0"/>
              <a:t>Terminates or rescinds a contract with the HCP to render professional services.</a:t>
            </a:r>
          </a:p>
          <a:p>
            <a:pPr lvl="1"/>
            <a:r>
              <a:rPr lang="en-US" sz="2500" dirty="0"/>
              <a:t>Places conditions or limitations on the HCP’s exercise of clinical privileges or practice within the HCE including but not limited to</a:t>
            </a:r>
          </a:p>
          <a:p>
            <a:pPr lvl="2"/>
            <a:r>
              <a:rPr lang="en-US" sz="2100" dirty="0"/>
              <a:t>Second opinion requirements;</a:t>
            </a:r>
          </a:p>
          <a:p>
            <a:pPr lvl="2"/>
            <a:r>
              <a:rPr lang="en-US" sz="2100" dirty="0"/>
              <a:t>Non-routine concurrent or retrospective review of admissions or care specifically tailored after a preliminary review of care;</a:t>
            </a:r>
          </a:p>
          <a:p>
            <a:pPr lvl="2"/>
            <a:r>
              <a:rPr lang="en-US" sz="2100" dirty="0"/>
              <a:t>Non-routine supervision by one or more members of the staff; or</a:t>
            </a:r>
          </a:p>
          <a:p>
            <a:pPr lvl="2"/>
            <a:r>
              <a:rPr lang="en-US" sz="2100" dirty="0"/>
              <a:t>Completion of remedial education or training</a:t>
            </a:r>
          </a:p>
          <a:p>
            <a:endParaRPr lang="en-US" dirty="0"/>
          </a:p>
        </p:txBody>
      </p:sp>
      <p:sp>
        <p:nvSpPr>
          <p:cNvPr id="4" name="Slide Number Placeholder 3"/>
          <p:cNvSpPr>
            <a:spLocks noGrp="1"/>
          </p:cNvSpPr>
          <p:nvPr>
            <p:ph type="sldNum" sz="quarter" idx="10"/>
          </p:nvPr>
        </p:nvSpPr>
        <p:spPr/>
        <p:txBody>
          <a:bodyPr/>
          <a:lstStyle/>
          <a:p>
            <a:fld id="{1B2FD973-5A39-4E81-8A6A-DB34FF98A8F9}" type="slidenum">
              <a:rPr lang="en-US" smtClean="0"/>
              <a:t>26</a:t>
            </a:fld>
            <a:endParaRPr lang="en-US" dirty="0"/>
          </a:p>
        </p:txBody>
      </p:sp>
    </p:spTree>
    <p:extLst>
      <p:ext uri="{BB962C8B-B14F-4D97-AF65-F5344CB8AC3E}">
        <p14:creationId xmlns:p14="http://schemas.microsoft.com/office/powerpoint/2010/main" val="4029926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64">
              <a:defRPr/>
            </a:pPr>
            <a:r>
              <a:rPr lang="en-US" dirty="0"/>
              <a:t>Education or training that a HCP is required to take by a HCE because he or she has exhibited a lack of knowledge or skills expected of a HCP who has had the same level or education and training and the same degree or professional responsibility. </a:t>
            </a:r>
          </a:p>
          <a:p>
            <a:endParaRPr lang="en-US" dirty="0"/>
          </a:p>
        </p:txBody>
      </p:sp>
      <p:sp>
        <p:nvSpPr>
          <p:cNvPr id="4" name="Slide Number Placeholder 3"/>
          <p:cNvSpPr>
            <a:spLocks noGrp="1"/>
          </p:cNvSpPr>
          <p:nvPr>
            <p:ph type="sldNum" sz="quarter" idx="10"/>
          </p:nvPr>
        </p:nvSpPr>
        <p:spPr/>
        <p:txBody>
          <a:bodyPr/>
          <a:lstStyle/>
          <a:p>
            <a:fld id="{1B2FD973-5A39-4E81-8A6A-DB34FF98A8F9}" type="slidenum">
              <a:rPr lang="en-US" smtClean="0"/>
              <a:t>27</a:t>
            </a:fld>
            <a:endParaRPr lang="en-US" dirty="0"/>
          </a:p>
        </p:txBody>
      </p:sp>
    </p:spTree>
    <p:extLst>
      <p:ext uri="{BB962C8B-B14F-4D97-AF65-F5344CB8AC3E}">
        <p14:creationId xmlns:p14="http://schemas.microsoft.com/office/powerpoint/2010/main" val="2811533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64">
              <a:defRPr/>
            </a:pPr>
            <a:r>
              <a:rPr lang="en-US" dirty="0"/>
              <a:t>Remedial Education and Training DOES NOT include a tailored education plan for professionals in training programs, such as a reassignment that is part of a normal rotation within the HCE or additional training or education to correct a deficiency in the HCP’s performance.</a:t>
            </a:r>
          </a:p>
          <a:p>
            <a:endParaRPr lang="en-US" dirty="0"/>
          </a:p>
        </p:txBody>
      </p:sp>
      <p:sp>
        <p:nvSpPr>
          <p:cNvPr id="4" name="Slide Number Placeholder 3"/>
          <p:cNvSpPr>
            <a:spLocks noGrp="1"/>
          </p:cNvSpPr>
          <p:nvPr>
            <p:ph type="sldNum" sz="quarter" idx="10"/>
          </p:nvPr>
        </p:nvSpPr>
        <p:spPr/>
        <p:txBody>
          <a:bodyPr/>
          <a:lstStyle/>
          <a:p>
            <a:fld id="{1B2FD973-5A39-4E81-8A6A-DB34FF98A8F9}" type="slidenum">
              <a:rPr lang="en-US" smtClean="0"/>
              <a:t>28</a:t>
            </a:fld>
            <a:endParaRPr lang="en-US" dirty="0"/>
          </a:p>
        </p:txBody>
      </p:sp>
    </p:spTree>
    <p:extLst>
      <p:ext uri="{BB962C8B-B14F-4D97-AF65-F5344CB8AC3E}">
        <p14:creationId xmlns:p14="http://schemas.microsoft.com/office/powerpoint/2010/main" val="168708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A report is required if an induvial resigns or voluntarily relinquishes privileges of authorizations from the staff while under review or during an investigation of: </a:t>
            </a:r>
          </a:p>
          <a:p>
            <a:pPr lvl="1"/>
            <a:r>
              <a:rPr lang="en-US" dirty="0">
                <a:latin typeface="+mn-lt"/>
              </a:rPr>
              <a:t>Quality of patient care rendered by the HCP to determine if the care could have had adverse consequences to the patient;</a:t>
            </a:r>
          </a:p>
          <a:p>
            <a:pPr lvl="1"/>
            <a:r>
              <a:rPr lang="en-US" dirty="0">
                <a:latin typeface="+mn-lt"/>
              </a:rPr>
              <a:t>Conduct that demonstrates an impairment;</a:t>
            </a:r>
          </a:p>
          <a:p>
            <a:pPr lvl="1"/>
            <a:r>
              <a:rPr lang="en-US" dirty="0">
                <a:latin typeface="+mn-lt"/>
              </a:rPr>
              <a:t>Conduct by the HCP that demonstrates incompetence that relates adversely to patient care or safety;</a:t>
            </a:r>
          </a:p>
          <a:p>
            <a:pPr lvl="1"/>
            <a:r>
              <a:rPr lang="en-US" dirty="0">
                <a:latin typeface="+mn-lt"/>
              </a:rPr>
              <a:t>Unprofessional conduct by HCP that relates adversely to patient care or safety; or</a:t>
            </a:r>
          </a:p>
          <a:p>
            <a:r>
              <a:rPr lang="en-US" dirty="0">
                <a:latin typeface="+mn-lt"/>
              </a:rPr>
              <a:t>(whether or not the HCP knows of the investigation)</a:t>
            </a:r>
            <a:endParaRPr lang="en-US" dirty="0"/>
          </a:p>
        </p:txBody>
      </p:sp>
      <p:sp>
        <p:nvSpPr>
          <p:cNvPr id="4" name="Slide Number Placeholder 3"/>
          <p:cNvSpPr>
            <a:spLocks noGrp="1"/>
          </p:cNvSpPr>
          <p:nvPr>
            <p:ph type="sldNum" sz="quarter" idx="10"/>
          </p:nvPr>
        </p:nvSpPr>
        <p:spPr/>
        <p:txBody>
          <a:bodyPr/>
          <a:lstStyle/>
          <a:p>
            <a:fld id="{1B2FD973-5A39-4E81-8A6A-DB34FF98A8F9}" type="slidenum">
              <a:rPr lang="en-US" smtClean="0"/>
              <a:t>29</a:t>
            </a:fld>
            <a:endParaRPr lang="en-US" dirty="0"/>
          </a:p>
        </p:txBody>
      </p:sp>
    </p:spTree>
    <p:extLst>
      <p:ext uri="{BB962C8B-B14F-4D97-AF65-F5344CB8AC3E}">
        <p14:creationId xmlns:p14="http://schemas.microsoft.com/office/powerpoint/2010/main" val="3177497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report is required if a leave of absence is granted for reasons relating to </a:t>
            </a:r>
          </a:p>
          <a:p>
            <a:r>
              <a:rPr lang="en-US" dirty="0"/>
              <a:t>A physical, mental or emotional condition or a drug or alcohol use which impairs the health care professional’s ability to practice with reasonable skill and safety while the HCP is under, or subsequent to, a review by the HCE  of the HCP’s patient care or professional conduct.</a:t>
            </a:r>
          </a:p>
          <a:p>
            <a:endParaRPr lang="en-US" dirty="0"/>
          </a:p>
        </p:txBody>
      </p:sp>
      <p:sp>
        <p:nvSpPr>
          <p:cNvPr id="4" name="Slide Number Placeholder 3"/>
          <p:cNvSpPr>
            <a:spLocks noGrp="1"/>
          </p:cNvSpPr>
          <p:nvPr>
            <p:ph type="sldNum" sz="quarter" idx="10"/>
          </p:nvPr>
        </p:nvSpPr>
        <p:spPr/>
        <p:txBody>
          <a:bodyPr/>
          <a:lstStyle/>
          <a:p>
            <a:fld id="{1B2FD973-5A39-4E81-8A6A-DB34FF98A8F9}" type="slidenum">
              <a:rPr lang="en-US" smtClean="0"/>
              <a:t>30</a:t>
            </a:fld>
            <a:endParaRPr lang="en-US" dirty="0"/>
          </a:p>
        </p:txBody>
      </p:sp>
    </p:spTree>
    <p:extLst>
      <p:ext uri="{BB962C8B-B14F-4D97-AF65-F5344CB8AC3E}">
        <p14:creationId xmlns:p14="http://schemas.microsoft.com/office/powerpoint/2010/main" val="351084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precise figure will never be known: Cullen is hazy about names and numbers, and crucial records have been lost or destroyed… </a:t>
            </a:r>
          </a:p>
          <a:p>
            <a:r>
              <a:rPr lang="en-US" sz="1300" dirty="0"/>
              <a:t>Cullen is currently serving a 127-year prison sentence.</a:t>
            </a:r>
          </a:p>
        </p:txBody>
      </p:sp>
      <p:sp>
        <p:nvSpPr>
          <p:cNvPr id="4" name="Slide Number Placeholder 3"/>
          <p:cNvSpPr>
            <a:spLocks noGrp="1"/>
          </p:cNvSpPr>
          <p:nvPr>
            <p:ph type="sldNum" sz="quarter" idx="10"/>
          </p:nvPr>
        </p:nvSpPr>
        <p:spPr/>
        <p:txBody>
          <a:bodyPr/>
          <a:lstStyle/>
          <a:p>
            <a:fld id="{1E45DBB2-66B2-EC40-99B1-67B818991F11}" type="slidenum">
              <a:rPr lang="en-US" smtClean="0"/>
              <a:t>3</a:t>
            </a:fld>
            <a:endParaRPr lang="en-US" dirty="0"/>
          </a:p>
        </p:txBody>
      </p:sp>
    </p:spTree>
    <p:extLst>
      <p:ext uri="{BB962C8B-B14F-4D97-AF65-F5344CB8AC3E}">
        <p14:creationId xmlns:p14="http://schemas.microsoft.com/office/powerpoint/2010/main" val="3308264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900" dirty="0"/>
              <a:t>No report needed for pregnancy-related leaves of absence;</a:t>
            </a:r>
          </a:p>
          <a:p>
            <a:pPr lvl="1"/>
            <a:r>
              <a:rPr lang="en-US" sz="2900" dirty="0"/>
              <a:t>No report if the HCP is participating, or agrees to participate, in an intervention program approved by the Division or the relevant licensing board and agrees to follow, and then follow the treatment regimen or monitoring required by the program.</a:t>
            </a:r>
          </a:p>
        </p:txBody>
      </p:sp>
      <p:sp>
        <p:nvSpPr>
          <p:cNvPr id="4" name="Slide Number Placeholder 3"/>
          <p:cNvSpPr>
            <a:spLocks noGrp="1"/>
          </p:cNvSpPr>
          <p:nvPr>
            <p:ph type="sldNum" sz="quarter" idx="10"/>
          </p:nvPr>
        </p:nvSpPr>
        <p:spPr/>
        <p:txBody>
          <a:bodyPr/>
          <a:lstStyle/>
          <a:p>
            <a:fld id="{1B2FD973-5A39-4E81-8A6A-DB34FF98A8F9}" type="slidenum">
              <a:rPr lang="en-US" smtClean="0"/>
              <a:t>31</a:t>
            </a:fld>
            <a:endParaRPr lang="en-US" dirty="0"/>
          </a:p>
        </p:txBody>
      </p:sp>
    </p:spTree>
    <p:extLst>
      <p:ext uri="{BB962C8B-B14F-4D97-AF65-F5344CB8AC3E}">
        <p14:creationId xmlns:p14="http://schemas.microsoft.com/office/powerpoint/2010/main" val="1183954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dirty="0"/>
              <a:t>While a report is not required if the HCP is participating, or agrees to participate, in an intervention program</a:t>
            </a:r>
            <a:r>
              <a:rPr lang="en-US" sz="2700" dirty="0"/>
              <a:t>, the HCE shall</a:t>
            </a:r>
          </a:p>
          <a:p>
            <a:pPr lvl="1"/>
            <a:r>
              <a:rPr lang="en-US" sz="2300" dirty="0"/>
              <a:t>Confirm with the intervention program that the HCP has agreed to participate AND is participating in the program AND has agreed to follow and continues to follow the treat regimen or monitoring required by the program;</a:t>
            </a:r>
          </a:p>
          <a:p>
            <a:pPr lvl="1"/>
            <a:r>
              <a:rPr lang="en-US" sz="2300" dirty="0"/>
              <a:t>Notify the HCP that a report would have been filed but for participation in and compliance with the  intervention program;</a:t>
            </a:r>
          </a:p>
          <a:p>
            <a:pPr lvl="1"/>
            <a:r>
              <a:rPr lang="en-US" sz="2300" dirty="0"/>
              <a:t>File a report within seven days after obtaining knowledge that the HCP is not in compliance with the program.</a:t>
            </a:r>
          </a:p>
          <a:p>
            <a:endParaRPr lang="en-US" dirty="0"/>
          </a:p>
        </p:txBody>
      </p:sp>
      <p:sp>
        <p:nvSpPr>
          <p:cNvPr id="4" name="Slide Number Placeholder 3"/>
          <p:cNvSpPr>
            <a:spLocks noGrp="1"/>
          </p:cNvSpPr>
          <p:nvPr>
            <p:ph type="sldNum" sz="quarter" idx="10"/>
          </p:nvPr>
        </p:nvSpPr>
        <p:spPr/>
        <p:txBody>
          <a:bodyPr/>
          <a:lstStyle/>
          <a:p>
            <a:fld id="{1B2FD973-5A39-4E81-8A6A-DB34FF98A8F9}" type="slidenum">
              <a:rPr lang="en-US" smtClean="0"/>
              <a:t>32</a:t>
            </a:fld>
            <a:endParaRPr lang="en-US" dirty="0"/>
          </a:p>
        </p:txBody>
      </p:sp>
    </p:spTree>
    <p:extLst>
      <p:ext uri="{BB962C8B-B14F-4D97-AF65-F5344CB8AC3E}">
        <p14:creationId xmlns:p14="http://schemas.microsoft.com/office/powerpoint/2010/main" val="3509211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64">
              <a:defRPr/>
            </a:pPr>
            <a:r>
              <a:rPr lang="en-US" dirty="0"/>
              <a:t>A report must be filed if the HCP is a party to a medical malpractice liability suit, to which the HCE is also a party, and in which there is a settlement, judgment or arbitration award.</a:t>
            </a:r>
          </a:p>
          <a:p>
            <a:endParaRPr lang="en-US" dirty="0"/>
          </a:p>
        </p:txBody>
      </p:sp>
      <p:sp>
        <p:nvSpPr>
          <p:cNvPr id="4" name="Slide Number Placeholder 3"/>
          <p:cNvSpPr>
            <a:spLocks noGrp="1"/>
          </p:cNvSpPr>
          <p:nvPr>
            <p:ph type="sldNum" sz="quarter" idx="10"/>
          </p:nvPr>
        </p:nvSpPr>
        <p:spPr/>
        <p:txBody>
          <a:bodyPr/>
          <a:lstStyle/>
          <a:p>
            <a:fld id="{1B2FD973-5A39-4E81-8A6A-DB34FF98A8F9}" type="slidenum">
              <a:rPr lang="en-US" smtClean="0"/>
              <a:t>33</a:t>
            </a:fld>
            <a:endParaRPr lang="en-US" dirty="0"/>
          </a:p>
        </p:txBody>
      </p:sp>
    </p:spTree>
    <p:extLst>
      <p:ext uri="{BB962C8B-B14F-4D97-AF65-F5344CB8AC3E}">
        <p14:creationId xmlns:p14="http://schemas.microsoft.com/office/powerpoint/2010/main" val="3979089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Reports to be filed within 7 days of the HCE’s action – not the health care professionals action.</a:t>
            </a:r>
          </a:p>
          <a:p>
            <a:r>
              <a:rPr lang="en-US" dirty="0"/>
              <a:t>A copy of the report must be given to the HCP when the report is filed. (EXCEPT FOR VOLUNTARY RESIGNATIONS AND MEDICAL MALPRACTICE) </a:t>
            </a:r>
          </a:p>
          <a:p>
            <a:r>
              <a:rPr lang="en-US" dirty="0"/>
              <a:t>HCE shall file an additional report if the HCE’s due process review or the passage of time results in the HCE taking other action that results in the full or partial restoration of the duties that had been limited, curtailed or further limits, curtails or prevents a HCP from performing the full scope of his or her duties. (suspension to termination)</a:t>
            </a:r>
          </a:p>
          <a:p>
            <a:endParaRPr lang="en-US" dirty="0">
              <a:latin typeface="+mn-lt"/>
            </a:endParaRPr>
          </a:p>
          <a:p>
            <a:pPr marL="120821"/>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1B2FD973-5A39-4E81-8A6A-DB34FF98A8F9}" type="slidenum">
              <a:rPr lang="en-US" smtClean="0"/>
              <a:t>34</a:t>
            </a:fld>
            <a:endParaRPr lang="en-US" dirty="0"/>
          </a:p>
        </p:txBody>
      </p:sp>
    </p:spTree>
    <p:extLst>
      <p:ext uri="{BB962C8B-B14F-4D97-AF65-F5344CB8AC3E}">
        <p14:creationId xmlns:p14="http://schemas.microsoft.com/office/powerpoint/2010/main" val="1435525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HCP shall file a report if he or she is in possession of information which reasonable indicates another HCP has demonstrated an impairment, gross incompetence or professional misconduct which would present an imminent danger to an individual patient or to the public health, safety or welfare UNLESS </a:t>
            </a:r>
          </a:p>
          <a:p>
            <a:pPr lvl="1"/>
            <a:r>
              <a:rPr lang="en-US" dirty="0"/>
              <a:t>the HCP is only aware of that information as a result of participation in a review or other proceeding conducted by or for a HCE; </a:t>
            </a:r>
          </a:p>
          <a:p>
            <a:pPr lvl="1"/>
            <a:r>
              <a:rPr lang="en-US" dirty="0"/>
              <a:t>the HCP joins the HCE in making and signing a report or the HCP receives written assurance from the HCE has made a report;</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1B2FD973-5A39-4E81-8A6A-DB34FF98A8F9}" type="slidenum">
              <a:rPr lang="en-US" smtClean="0"/>
              <a:t>35</a:t>
            </a:fld>
            <a:endParaRPr lang="en-US" dirty="0"/>
          </a:p>
        </p:txBody>
      </p:sp>
    </p:spTree>
    <p:extLst>
      <p:ext uri="{BB962C8B-B14F-4D97-AF65-F5344CB8AC3E}">
        <p14:creationId xmlns:p14="http://schemas.microsoft.com/office/powerpoint/2010/main" val="28187114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HCP shall file a report if he or she is in possession of information which reasonable indicates another HCP has demonstrated an impairment, gross incompentence or professional misconduct which would present an imminent danger to an individual patient or to the public health, safety or welfare UNLESS </a:t>
            </a:r>
          </a:p>
          <a:p>
            <a:pPr lvl="1"/>
            <a:r>
              <a:rPr lang="en-US" dirty="0"/>
              <a:t>the HCP is only aware of that information as a result of participation in a review or other proceeding conducted by or for a HCE; </a:t>
            </a:r>
          </a:p>
          <a:p>
            <a:pPr lvl="1"/>
            <a:r>
              <a:rPr lang="en-US" dirty="0"/>
              <a:t>the HCP joins the HCE in making and signing a report or the HCP receives written assurance from the HCE has made a report;</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1B2FD973-5A39-4E81-8A6A-DB34FF98A8F9}" type="slidenum">
              <a:rPr lang="en-US" smtClean="0"/>
              <a:t>36</a:t>
            </a:fld>
            <a:endParaRPr lang="en-US" dirty="0"/>
          </a:p>
        </p:txBody>
      </p:sp>
    </p:spTree>
    <p:extLst>
      <p:ext uri="{BB962C8B-B14F-4D97-AF65-F5344CB8AC3E}">
        <p14:creationId xmlns:p14="http://schemas.microsoft.com/office/powerpoint/2010/main" val="25123167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HCE making an inquiry to another HCE about a HCP shall furnish to that HCE a written certification that the inquiry is made for the purpose of evaluating a HCP for hiring, continued employment or continued privileges.</a:t>
            </a:r>
          </a:p>
          <a:p>
            <a:r>
              <a:rPr lang="en-US" sz="2500" dirty="0"/>
              <a:t>Upon receipt of the certification, the HCE shall disclose:</a:t>
            </a:r>
          </a:p>
          <a:p>
            <a:pPr lvl="1"/>
            <a:r>
              <a:rPr lang="en-US" sz="2100" dirty="0"/>
              <a:t>All reports filed, including restoration of privileges or the full or partial restoration of duties that had been limited, curtailed or prevented; AND</a:t>
            </a:r>
          </a:p>
          <a:p>
            <a:pPr lvl="1"/>
            <a:r>
              <a:rPr lang="en-US" sz="2100" dirty="0"/>
              <a:t>Any information that the HCE has at the time of the inquiry about the disposition of any matter that was the subject of a report regarding that HCP.</a:t>
            </a:r>
          </a:p>
          <a:p>
            <a:r>
              <a:rPr lang="en-US" sz="2500" b="1" i="1" dirty="0"/>
              <a:t>UPDATE:</a:t>
            </a:r>
            <a:r>
              <a:rPr lang="en-US" sz="2500" dirty="0"/>
              <a:t> HCE licensed by the Department of Health are required to use the Health Care Facility Inquiry Regarding Health Care Professional form (CN-9)</a:t>
            </a:r>
          </a:p>
          <a:p>
            <a:pPr lvl="1"/>
            <a:endParaRPr lang="en-US" sz="2100" dirty="0"/>
          </a:p>
        </p:txBody>
      </p:sp>
      <p:sp>
        <p:nvSpPr>
          <p:cNvPr id="4" name="Slide Number Placeholder 3"/>
          <p:cNvSpPr>
            <a:spLocks noGrp="1"/>
          </p:cNvSpPr>
          <p:nvPr>
            <p:ph type="sldNum" sz="quarter" idx="10"/>
          </p:nvPr>
        </p:nvSpPr>
        <p:spPr/>
        <p:txBody>
          <a:bodyPr/>
          <a:lstStyle/>
          <a:p>
            <a:fld id="{1B2FD973-5A39-4E81-8A6A-DB34FF98A8F9}" type="slidenum">
              <a:rPr lang="en-US" smtClean="0"/>
              <a:t>37</a:t>
            </a:fld>
            <a:endParaRPr lang="en-US" dirty="0"/>
          </a:p>
        </p:txBody>
      </p:sp>
    </p:spTree>
    <p:extLst>
      <p:ext uri="{BB962C8B-B14F-4D97-AF65-F5344CB8AC3E}">
        <p14:creationId xmlns:p14="http://schemas.microsoft.com/office/powerpoint/2010/main" val="18418207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a:t>
            </a:r>
          </a:p>
        </p:txBody>
      </p:sp>
      <p:sp>
        <p:nvSpPr>
          <p:cNvPr id="4" name="Slide Number Placeholder 3"/>
          <p:cNvSpPr>
            <a:spLocks noGrp="1"/>
          </p:cNvSpPr>
          <p:nvPr>
            <p:ph type="sldNum" sz="quarter" idx="5"/>
          </p:nvPr>
        </p:nvSpPr>
        <p:spPr/>
        <p:txBody>
          <a:bodyPr/>
          <a:lstStyle/>
          <a:p>
            <a:fld id="{1B2FD973-5A39-4E81-8A6A-DB34FF98A8F9}" type="slidenum">
              <a:rPr lang="en-US" smtClean="0"/>
              <a:t>38</a:t>
            </a:fld>
            <a:endParaRPr lang="en-US" dirty="0"/>
          </a:p>
        </p:txBody>
      </p:sp>
    </p:spTree>
    <p:extLst>
      <p:ext uri="{BB962C8B-B14F-4D97-AF65-F5344CB8AC3E}">
        <p14:creationId xmlns:p14="http://schemas.microsoft.com/office/powerpoint/2010/main" val="683253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a:t>
            </a:r>
          </a:p>
        </p:txBody>
      </p:sp>
      <p:sp>
        <p:nvSpPr>
          <p:cNvPr id="4" name="Slide Number Placeholder 3"/>
          <p:cNvSpPr>
            <a:spLocks noGrp="1"/>
          </p:cNvSpPr>
          <p:nvPr>
            <p:ph type="sldNum" sz="quarter" idx="5"/>
          </p:nvPr>
        </p:nvSpPr>
        <p:spPr/>
        <p:txBody>
          <a:bodyPr/>
          <a:lstStyle/>
          <a:p>
            <a:fld id="{1B2FD973-5A39-4E81-8A6A-DB34FF98A8F9}" type="slidenum">
              <a:rPr lang="en-US" smtClean="0"/>
              <a:t>39</a:t>
            </a:fld>
            <a:endParaRPr lang="en-US" dirty="0"/>
          </a:p>
        </p:txBody>
      </p:sp>
    </p:spTree>
    <p:extLst>
      <p:ext uri="{BB962C8B-B14F-4D97-AF65-F5344CB8AC3E}">
        <p14:creationId xmlns:p14="http://schemas.microsoft.com/office/powerpoint/2010/main" val="25483020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p>
        </p:txBody>
      </p:sp>
      <p:sp>
        <p:nvSpPr>
          <p:cNvPr id="4" name="Slide Number Placeholder 3"/>
          <p:cNvSpPr>
            <a:spLocks noGrp="1"/>
          </p:cNvSpPr>
          <p:nvPr>
            <p:ph type="sldNum" sz="quarter" idx="5"/>
          </p:nvPr>
        </p:nvSpPr>
        <p:spPr/>
        <p:txBody>
          <a:bodyPr/>
          <a:lstStyle/>
          <a:p>
            <a:fld id="{1B2FD973-5A39-4E81-8A6A-DB34FF98A8F9}" type="slidenum">
              <a:rPr lang="en-US" smtClean="0"/>
              <a:t>40</a:t>
            </a:fld>
            <a:endParaRPr lang="en-US" dirty="0"/>
          </a:p>
        </p:txBody>
      </p:sp>
    </p:spTree>
    <p:extLst>
      <p:ext uri="{BB962C8B-B14F-4D97-AF65-F5344CB8AC3E}">
        <p14:creationId xmlns:p14="http://schemas.microsoft.com/office/powerpoint/2010/main" val="1934401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precise figure will never be known: Cullen is hazy about names and numbers, and crucial records have been lost or destroyed… </a:t>
            </a:r>
          </a:p>
          <a:p>
            <a:r>
              <a:rPr lang="en-US" sz="1300" dirty="0"/>
              <a:t>Cullen is currently serving a 127-year prison sentence.</a:t>
            </a:r>
          </a:p>
        </p:txBody>
      </p:sp>
      <p:sp>
        <p:nvSpPr>
          <p:cNvPr id="4" name="Slide Number Placeholder 3"/>
          <p:cNvSpPr>
            <a:spLocks noGrp="1"/>
          </p:cNvSpPr>
          <p:nvPr>
            <p:ph type="sldNum" sz="quarter" idx="10"/>
          </p:nvPr>
        </p:nvSpPr>
        <p:spPr/>
        <p:txBody>
          <a:bodyPr/>
          <a:lstStyle/>
          <a:p>
            <a:fld id="{1E45DBB2-66B2-EC40-99B1-67B818991F11}" type="slidenum">
              <a:rPr lang="en-US" smtClean="0"/>
              <a:t>4</a:t>
            </a:fld>
            <a:endParaRPr lang="en-US" dirty="0"/>
          </a:p>
        </p:txBody>
      </p:sp>
    </p:spTree>
    <p:extLst>
      <p:ext uri="{BB962C8B-B14F-4D97-AF65-F5344CB8AC3E}">
        <p14:creationId xmlns:p14="http://schemas.microsoft.com/office/powerpoint/2010/main" val="41489966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p>
        </p:txBody>
      </p:sp>
      <p:sp>
        <p:nvSpPr>
          <p:cNvPr id="4" name="Slide Number Placeholder 3"/>
          <p:cNvSpPr>
            <a:spLocks noGrp="1"/>
          </p:cNvSpPr>
          <p:nvPr>
            <p:ph type="sldNum" sz="quarter" idx="5"/>
          </p:nvPr>
        </p:nvSpPr>
        <p:spPr/>
        <p:txBody>
          <a:bodyPr/>
          <a:lstStyle/>
          <a:p>
            <a:fld id="{1B2FD973-5A39-4E81-8A6A-DB34FF98A8F9}" type="slidenum">
              <a:rPr lang="en-US" smtClean="0"/>
              <a:t>41</a:t>
            </a:fld>
            <a:endParaRPr lang="en-US" dirty="0"/>
          </a:p>
        </p:txBody>
      </p:sp>
    </p:spTree>
    <p:extLst>
      <p:ext uri="{BB962C8B-B14F-4D97-AF65-F5344CB8AC3E}">
        <p14:creationId xmlns:p14="http://schemas.microsoft.com/office/powerpoint/2010/main" val="33553967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a:t>
            </a:r>
          </a:p>
        </p:txBody>
      </p:sp>
      <p:sp>
        <p:nvSpPr>
          <p:cNvPr id="4" name="Slide Number Placeholder 3"/>
          <p:cNvSpPr>
            <a:spLocks noGrp="1"/>
          </p:cNvSpPr>
          <p:nvPr>
            <p:ph type="sldNum" sz="quarter" idx="5"/>
          </p:nvPr>
        </p:nvSpPr>
        <p:spPr/>
        <p:txBody>
          <a:bodyPr/>
          <a:lstStyle/>
          <a:p>
            <a:fld id="{1B2FD973-5A39-4E81-8A6A-DB34FF98A8F9}" type="slidenum">
              <a:rPr lang="en-US" smtClean="0"/>
              <a:t>42</a:t>
            </a:fld>
            <a:endParaRPr lang="en-US" dirty="0"/>
          </a:p>
        </p:txBody>
      </p:sp>
    </p:spTree>
    <p:extLst>
      <p:ext uri="{BB962C8B-B14F-4D97-AF65-F5344CB8AC3E}">
        <p14:creationId xmlns:p14="http://schemas.microsoft.com/office/powerpoint/2010/main" val="25368269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p>
        </p:txBody>
      </p:sp>
      <p:sp>
        <p:nvSpPr>
          <p:cNvPr id="4" name="Slide Number Placeholder 3"/>
          <p:cNvSpPr>
            <a:spLocks noGrp="1"/>
          </p:cNvSpPr>
          <p:nvPr>
            <p:ph type="sldNum" sz="quarter" idx="5"/>
          </p:nvPr>
        </p:nvSpPr>
        <p:spPr/>
        <p:txBody>
          <a:bodyPr/>
          <a:lstStyle/>
          <a:p>
            <a:fld id="{1B2FD973-5A39-4E81-8A6A-DB34FF98A8F9}" type="slidenum">
              <a:rPr lang="en-US" smtClean="0"/>
              <a:t>43</a:t>
            </a:fld>
            <a:endParaRPr lang="en-US" dirty="0"/>
          </a:p>
        </p:txBody>
      </p:sp>
    </p:spTree>
    <p:extLst>
      <p:ext uri="{BB962C8B-B14F-4D97-AF65-F5344CB8AC3E}">
        <p14:creationId xmlns:p14="http://schemas.microsoft.com/office/powerpoint/2010/main" val="20304084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p>
        </p:txBody>
      </p:sp>
      <p:sp>
        <p:nvSpPr>
          <p:cNvPr id="4" name="Slide Number Placeholder 3"/>
          <p:cNvSpPr>
            <a:spLocks noGrp="1"/>
          </p:cNvSpPr>
          <p:nvPr>
            <p:ph type="sldNum" sz="quarter" idx="5"/>
          </p:nvPr>
        </p:nvSpPr>
        <p:spPr/>
        <p:txBody>
          <a:bodyPr/>
          <a:lstStyle/>
          <a:p>
            <a:fld id="{1B2FD973-5A39-4E81-8A6A-DB34FF98A8F9}" type="slidenum">
              <a:rPr lang="en-US" smtClean="0"/>
              <a:t>44</a:t>
            </a:fld>
            <a:endParaRPr lang="en-US" dirty="0"/>
          </a:p>
        </p:txBody>
      </p:sp>
    </p:spTree>
    <p:extLst>
      <p:ext uri="{BB962C8B-B14F-4D97-AF65-F5344CB8AC3E}">
        <p14:creationId xmlns:p14="http://schemas.microsoft.com/office/powerpoint/2010/main" val="37869996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2FD973-5A39-4E81-8A6A-DB34FF98A8F9}" type="slidenum">
              <a:rPr lang="en-US" smtClean="0"/>
              <a:t>45</a:t>
            </a:fld>
            <a:endParaRPr lang="en-US" dirty="0"/>
          </a:p>
        </p:txBody>
      </p:sp>
    </p:spTree>
    <p:extLst>
      <p:ext uri="{BB962C8B-B14F-4D97-AF65-F5344CB8AC3E}">
        <p14:creationId xmlns:p14="http://schemas.microsoft.com/office/powerpoint/2010/main" val="39937372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2FD973-5A39-4E81-8A6A-DB34FF98A8F9}" type="slidenum">
              <a:rPr lang="en-US" smtClean="0"/>
              <a:t>46</a:t>
            </a:fld>
            <a:endParaRPr lang="en-US" dirty="0"/>
          </a:p>
        </p:txBody>
      </p:sp>
    </p:spTree>
    <p:extLst>
      <p:ext uri="{BB962C8B-B14F-4D97-AF65-F5344CB8AC3E}">
        <p14:creationId xmlns:p14="http://schemas.microsoft.com/office/powerpoint/2010/main" val="39993076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p>
        </p:txBody>
      </p:sp>
      <p:sp>
        <p:nvSpPr>
          <p:cNvPr id="4" name="Slide Number Placeholder 3"/>
          <p:cNvSpPr>
            <a:spLocks noGrp="1"/>
          </p:cNvSpPr>
          <p:nvPr>
            <p:ph type="sldNum" sz="quarter" idx="5"/>
          </p:nvPr>
        </p:nvSpPr>
        <p:spPr/>
        <p:txBody>
          <a:bodyPr/>
          <a:lstStyle/>
          <a:p>
            <a:fld id="{1B2FD973-5A39-4E81-8A6A-DB34FF98A8F9}" type="slidenum">
              <a:rPr lang="en-US" smtClean="0"/>
              <a:t>47</a:t>
            </a:fld>
            <a:endParaRPr lang="en-US" dirty="0"/>
          </a:p>
        </p:txBody>
      </p:sp>
    </p:spTree>
    <p:extLst>
      <p:ext uri="{BB962C8B-B14F-4D97-AF65-F5344CB8AC3E}">
        <p14:creationId xmlns:p14="http://schemas.microsoft.com/office/powerpoint/2010/main" val="31501737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FD973-5A39-4E81-8A6A-DB34FF98A8F9}" type="slidenum">
              <a:rPr lang="en-US" smtClean="0"/>
              <a:t>48</a:t>
            </a:fld>
            <a:endParaRPr lang="en-US" dirty="0"/>
          </a:p>
        </p:txBody>
      </p:sp>
    </p:spTree>
    <p:extLst>
      <p:ext uri="{BB962C8B-B14F-4D97-AF65-F5344CB8AC3E}">
        <p14:creationId xmlns:p14="http://schemas.microsoft.com/office/powerpoint/2010/main" val="3480416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precise figure will never be known: Cullen is hazy about names and numbers, and crucial records have been lost or destroyed… </a:t>
            </a:r>
          </a:p>
          <a:p>
            <a:r>
              <a:rPr lang="en-US" sz="1300" dirty="0"/>
              <a:t>Cullen is currently serving a 127-year prison sentence.</a:t>
            </a:r>
          </a:p>
        </p:txBody>
      </p:sp>
      <p:sp>
        <p:nvSpPr>
          <p:cNvPr id="4" name="Slide Number Placeholder 3"/>
          <p:cNvSpPr>
            <a:spLocks noGrp="1"/>
          </p:cNvSpPr>
          <p:nvPr>
            <p:ph type="sldNum" sz="quarter" idx="10"/>
          </p:nvPr>
        </p:nvSpPr>
        <p:spPr/>
        <p:txBody>
          <a:bodyPr/>
          <a:lstStyle/>
          <a:p>
            <a:fld id="{1E45DBB2-66B2-EC40-99B1-67B818991F11}" type="slidenum">
              <a:rPr lang="en-US" smtClean="0"/>
              <a:t>5</a:t>
            </a:fld>
            <a:endParaRPr lang="en-US" dirty="0"/>
          </a:p>
        </p:txBody>
      </p:sp>
    </p:spTree>
    <p:extLst>
      <p:ext uri="{BB962C8B-B14F-4D97-AF65-F5344CB8AC3E}">
        <p14:creationId xmlns:p14="http://schemas.microsoft.com/office/powerpoint/2010/main" val="1053118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Born February 22, 1960</a:t>
            </a:r>
          </a:p>
        </p:txBody>
      </p:sp>
      <p:sp>
        <p:nvSpPr>
          <p:cNvPr id="4" name="Slide Number Placeholder 3"/>
          <p:cNvSpPr>
            <a:spLocks noGrp="1"/>
          </p:cNvSpPr>
          <p:nvPr>
            <p:ph type="sldNum" sz="quarter" idx="10"/>
          </p:nvPr>
        </p:nvSpPr>
        <p:spPr/>
        <p:txBody>
          <a:bodyPr/>
          <a:lstStyle/>
          <a:p>
            <a:fld id="{1E45DBB2-66B2-EC40-99B1-67B818991F11}" type="slidenum">
              <a:rPr lang="en-US" smtClean="0"/>
              <a:t>6</a:t>
            </a:fld>
            <a:endParaRPr lang="en-US" dirty="0"/>
          </a:p>
        </p:txBody>
      </p:sp>
    </p:spTree>
    <p:extLst>
      <p:ext uri="{BB962C8B-B14F-4D97-AF65-F5344CB8AC3E}">
        <p14:creationId xmlns:p14="http://schemas.microsoft.com/office/powerpoint/2010/main" val="528392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From The New York Times </a:t>
            </a:r>
          </a:p>
          <a:p>
            <a:r>
              <a:rPr lang="en-US" b="1" dirty="0"/>
              <a:t>DEATH ON THE NIGHT SHIFT: 16 Years, Dozens of Bodies; Through Gaps in System, Nurse Left Trail of Grief</a:t>
            </a:r>
          </a:p>
          <a:p>
            <a:r>
              <a:rPr lang="en-US" sz="1300" dirty="0"/>
              <a:t>Cullen, who has told prosecutors he killed perhaps 40 people with intentional drug overdoses, defies the cliché about serial killers: that nobody suspected anything, nobody noticed anything strange. </a:t>
            </a:r>
          </a:p>
          <a:p>
            <a:r>
              <a:rPr lang="en-US" sz="1300" dirty="0"/>
              <a:t>Wherever he went, people found his behavior erratic, suspicious, even criminal.</a:t>
            </a:r>
          </a:p>
          <a:p>
            <a:endParaRPr lang="en-US" dirty="0"/>
          </a:p>
        </p:txBody>
      </p:sp>
      <p:sp>
        <p:nvSpPr>
          <p:cNvPr id="4" name="Slide Number Placeholder 3"/>
          <p:cNvSpPr>
            <a:spLocks noGrp="1"/>
          </p:cNvSpPr>
          <p:nvPr>
            <p:ph type="sldNum" sz="quarter" idx="10"/>
          </p:nvPr>
        </p:nvSpPr>
        <p:spPr/>
        <p:txBody>
          <a:bodyPr/>
          <a:lstStyle/>
          <a:p>
            <a:fld id="{1E45DBB2-66B2-EC40-99B1-67B818991F11}" type="slidenum">
              <a:rPr lang="en-US" smtClean="0"/>
              <a:t>7</a:t>
            </a:fld>
            <a:endParaRPr lang="en-US" dirty="0"/>
          </a:p>
        </p:txBody>
      </p:sp>
    </p:spTree>
    <p:extLst>
      <p:ext uri="{BB962C8B-B14F-4D97-AF65-F5344CB8AC3E}">
        <p14:creationId xmlns:p14="http://schemas.microsoft.com/office/powerpoint/2010/main" val="152370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i="1" dirty="0"/>
              <a:t>Yet Mr. Cullen was able to go from job to job for a decade after the first homicide accusation, confounding co-workers, government investigators and relatives of patients who died. </a:t>
            </a:r>
          </a:p>
          <a:p>
            <a:endParaRPr lang="en-US" dirty="0"/>
          </a:p>
        </p:txBody>
      </p:sp>
      <p:sp>
        <p:nvSpPr>
          <p:cNvPr id="4" name="Slide Number Placeholder 3"/>
          <p:cNvSpPr>
            <a:spLocks noGrp="1"/>
          </p:cNvSpPr>
          <p:nvPr>
            <p:ph type="sldNum" sz="quarter" idx="10"/>
          </p:nvPr>
        </p:nvSpPr>
        <p:spPr/>
        <p:txBody>
          <a:bodyPr/>
          <a:lstStyle/>
          <a:p>
            <a:fld id="{1B2FD973-5A39-4E81-8A6A-DB34FF98A8F9}" type="slidenum">
              <a:rPr lang="en-US" smtClean="0"/>
              <a:t>8</a:t>
            </a:fld>
            <a:endParaRPr lang="en-US" dirty="0"/>
          </a:p>
        </p:txBody>
      </p:sp>
    </p:spTree>
    <p:extLst>
      <p:ext uri="{BB962C8B-B14F-4D97-AF65-F5344CB8AC3E}">
        <p14:creationId xmlns:p14="http://schemas.microsoft.com/office/powerpoint/2010/main" val="3285715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i="1" dirty="0"/>
              <a:t>Yet Mr. Cullen was able to go from job to job for a decade after the first homicide accusation, confounding co-workers, government investigators and relatives of patients who died. </a:t>
            </a:r>
          </a:p>
          <a:p>
            <a:endParaRPr lang="en-US" dirty="0"/>
          </a:p>
        </p:txBody>
      </p:sp>
      <p:sp>
        <p:nvSpPr>
          <p:cNvPr id="4" name="Slide Number Placeholder 3"/>
          <p:cNvSpPr>
            <a:spLocks noGrp="1"/>
          </p:cNvSpPr>
          <p:nvPr>
            <p:ph type="sldNum" sz="quarter" idx="10"/>
          </p:nvPr>
        </p:nvSpPr>
        <p:spPr/>
        <p:txBody>
          <a:bodyPr/>
          <a:lstStyle/>
          <a:p>
            <a:fld id="{1B2FD973-5A39-4E81-8A6A-DB34FF98A8F9}" type="slidenum">
              <a:rPr lang="en-US" smtClean="0"/>
              <a:t>9</a:t>
            </a:fld>
            <a:endParaRPr lang="en-US" dirty="0"/>
          </a:p>
        </p:txBody>
      </p:sp>
    </p:spTree>
    <p:extLst>
      <p:ext uri="{BB962C8B-B14F-4D97-AF65-F5344CB8AC3E}">
        <p14:creationId xmlns:p14="http://schemas.microsoft.com/office/powerpoint/2010/main" val="4281904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462EF3-3C4F-43EE-ACEE-D4B806740EA3}" type="datetimeFigureOut">
              <a:rPr lang="en-US" smtClean="0"/>
              <a:pPr/>
              <a:t>4/26/2023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189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smtClean="0"/>
              <a:t>4/26/2023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24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smtClean="0"/>
              <a:t>4/26/2023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9814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DD5BDE-5A90-4611-82E9-0FC5746D30C5}" type="datetimeFigureOut">
              <a:rPr lang="en-US" smtClean="0"/>
              <a:t>4/26/2023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563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smtClean="0"/>
              <a:t>4/26/2023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AF3F394B-22AA-4CB2-BA2D-C71A8BABB9B6}" type="slidenum">
              <a:rPr lang="en-US" smtClean="0"/>
              <a:pPr/>
              <a:t>‹#›</a:t>
            </a:fld>
            <a:endParaRPr lang="en-US" dirty="0"/>
          </a:p>
        </p:txBody>
      </p:sp>
    </p:spTree>
    <p:extLst>
      <p:ext uri="{BB962C8B-B14F-4D97-AF65-F5344CB8AC3E}">
        <p14:creationId xmlns:p14="http://schemas.microsoft.com/office/powerpoint/2010/main" val="260599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472EB-AC54-4713-BFC2-BEB621108C63}" type="datetimeFigureOut">
              <a:rPr lang="en-US" smtClean="0"/>
              <a:t>4/26/2023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1266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smtClean="0"/>
              <a:t>4/26/2023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313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786BE5-D2A3-4BF0-8B30-D7403E61B3DC}" type="datetimeFigureOut">
              <a:rPr lang="en-US" smtClean="0"/>
              <a:t>4/26/2023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229136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smtClean="0"/>
              <a:t>4/26/2023</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8438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smtClean="0"/>
              <a:t>4/26/2023</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013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ED06B6-C816-4861-964D-15A98395707D}" type="datetimeFigureOut">
              <a:rPr lang="en-US" smtClean="0"/>
              <a:t>4/26/2023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6986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B1A8AB-EA7C-4B1B-9D73-E2551851FABE}" type="datetimeFigureOut">
              <a:rPr lang="en-US" smtClean="0"/>
              <a:t>4/26/2023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9910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86BE5-D2A3-4BF0-8B30-D7403E61B3DC}" type="datetimeFigureOut">
              <a:rPr lang="en-US" smtClean="0"/>
              <a:t>4/26/2023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39737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3.xml"/><Relationship Id="rId1" Type="http://schemas.openxmlformats.org/officeDocument/2006/relationships/video" Target="https://www.youtube.com/embed/kDL98gYkaTM"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YWBW2zpF5lM?feature=oembed" TargetMode="External"/><Relationship Id="rId6" Type="http://schemas.openxmlformats.org/officeDocument/2006/relationships/hyperlink" Target="https://www.youtube.com/embed/YWBW2zpF5lM" TargetMode="External"/><Relationship Id="rId5" Type="http://schemas.openxmlformats.org/officeDocument/2006/relationships/hyperlink" Target="about:blank" TargetMode="Externa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ycentraljersey.com/story/news/local/2020/02/25/killer-nurse-charles-cullen-may-have-story-made-into-film-reports/486786700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p:nvPr>
        </p:nvSpPr>
        <p:spPr>
          <a:xfrm>
            <a:off x="3045368" y="2043663"/>
            <a:ext cx="6105194" cy="2031055"/>
          </a:xfrm>
        </p:spPr>
        <p:txBody>
          <a:bodyPr>
            <a:normAutofit/>
          </a:bodyPr>
          <a:lstStyle/>
          <a:p>
            <a:r>
              <a:rPr lang="en-US" sz="3800">
                <a:solidFill>
                  <a:srgbClr val="FFFFFF"/>
                </a:solidFill>
                <a:cs typeface="Aparajita" panose="020B0604020202020204" pitchFamily="34" charset="0"/>
              </a:rPr>
              <a:t>Health Care Professional Responsibility and Reporting Enhancement Act</a:t>
            </a:r>
          </a:p>
        </p:txBody>
      </p:sp>
      <p:sp>
        <p:nvSpPr>
          <p:cNvPr id="3" name="Subtitle 2"/>
          <p:cNvSpPr>
            <a:spLocks noGrp="1"/>
          </p:cNvSpPr>
          <p:nvPr>
            <p:ph type="subTitle" idx="1"/>
          </p:nvPr>
        </p:nvSpPr>
        <p:spPr>
          <a:xfrm>
            <a:off x="3045368" y="4074718"/>
            <a:ext cx="6105194" cy="682079"/>
          </a:xfrm>
        </p:spPr>
        <p:txBody>
          <a:bodyPr>
            <a:normAutofit/>
          </a:bodyPr>
          <a:lstStyle/>
          <a:p>
            <a:r>
              <a:rPr lang="en-US" sz="1500">
                <a:solidFill>
                  <a:srgbClr val="FFFFFF"/>
                </a:solidFill>
                <a:latin typeface="+mn-lt"/>
              </a:rPr>
              <a:t>Presented by Francine Widrich, </a:t>
            </a:r>
          </a:p>
          <a:p>
            <a:r>
              <a:rPr lang="en-US" sz="1500">
                <a:solidFill>
                  <a:srgbClr val="FFFFFF"/>
                </a:solidFill>
                <a:latin typeface="+mn-lt"/>
              </a:rPr>
              <a:t>Health Care Professional Information Clearinghouse Coordinator</a:t>
            </a:r>
          </a:p>
        </p:txBody>
      </p:sp>
    </p:spTree>
    <p:extLst>
      <p:ext uri="{BB962C8B-B14F-4D97-AF65-F5344CB8AC3E}">
        <p14:creationId xmlns:p14="http://schemas.microsoft.com/office/powerpoint/2010/main" val="18501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DL98gYkaTM"/>
          <p:cNvPicPr>
            <a:picLocks noRot="1" noChangeAspect="1"/>
          </p:cNvPicPr>
          <p:nvPr>
            <a:videoFile r:link="rId1"/>
          </p:nvPr>
        </p:nvPicPr>
        <p:blipFill>
          <a:blip r:embed="rId3"/>
          <a:stretch>
            <a:fillRect/>
          </a:stretch>
        </p:blipFill>
        <p:spPr>
          <a:xfrm>
            <a:off x="2709333" y="1524000"/>
            <a:ext cx="6773334" cy="3810000"/>
          </a:xfrm>
          <a:prstGeom prst="rect">
            <a:avLst/>
          </a:prstGeom>
        </p:spPr>
      </p:pic>
    </p:spTree>
    <p:extLst>
      <p:ext uri="{BB962C8B-B14F-4D97-AF65-F5344CB8AC3E}">
        <p14:creationId xmlns:p14="http://schemas.microsoft.com/office/powerpoint/2010/main" val="3951537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Charles Cullen: </a:t>
            </a:r>
            <a:r>
              <a:rPr lang="en-US" b="1" dirty="0"/>
              <a:t>60 Minutes Interview </a:t>
            </a:r>
            <a:endParaRPr lang="en-US" dirty="0"/>
          </a:p>
        </p:txBody>
      </p:sp>
      <p:sp>
        <p:nvSpPr>
          <p:cNvPr id="3" name="Content Placeholder 2"/>
          <p:cNvSpPr>
            <a:spLocks noGrp="1"/>
          </p:cNvSpPr>
          <p:nvPr>
            <p:ph idx="1"/>
          </p:nvPr>
        </p:nvSpPr>
        <p:spPr>
          <a:xfrm>
            <a:off x="624617" y="2579010"/>
            <a:ext cx="11375317" cy="3395905"/>
          </a:xfrm>
        </p:spPr>
        <p:txBody>
          <a:bodyPr/>
          <a:lstStyle/>
          <a:p>
            <a:pPr marL="0" indent="0">
              <a:buNone/>
            </a:pPr>
            <a:r>
              <a:rPr lang="en-US" sz="2800" b="1" dirty="0"/>
              <a:t>60 Minutes </a:t>
            </a:r>
          </a:p>
          <a:p>
            <a:pPr marL="0" indent="0">
              <a:buNone/>
            </a:pPr>
            <a:r>
              <a:rPr lang="en-US" sz="2800" b="1" dirty="0"/>
              <a:t>Interview </a:t>
            </a:r>
          </a:p>
        </p:txBody>
      </p:sp>
      <p:pic>
        <p:nvPicPr>
          <p:cNvPr id="4" name="Online Media 3" title="ʬ Part 1 of Serial Killer Charles Cullen's Interview YouTube">
            <a:hlinkClick r:id="" action="ppaction://media"/>
            <a:extLst>
              <a:ext uri="{FF2B5EF4-FFF2-40B4-BE49-F238E27FC236}">
                <a16:creationId xmlns:a16="http://schemas.microsoft.com/office/drawing/2014/main" id="{FC9EE57E-DA14-4195-B371-AB96B88C3118}"/>
              </a:ext>
            </a:extLst>
          </p:cNvPr>
          <p:cNvPicPr>
            <a:picLocks noRot="1" noChangeAspect="1"/>
          </p:cNvPicPr>
          <p:nvPr>
            <a:videoFile r:link="rId1"/>
          </p:nvPr>
        </p:nvPicPr>
        <p:blipFill>
          <a:blip r:embed="rId4"/>
          <a:stretch>
            <a:fillRect/>
          </a:stretch>
        </p:blipFill>
        <p:spPr>
          <a:xfrm>
            <a:off x="3080473" y="1495279"/>
            <a:ext cx="8273327" cy="4674430"/>
          </a:xfrm>
          <a:prstGeom prst="rect">
            <a:avLst/>
          </a:prstGeom>
        </p:spPr>
      </p:pic>
      <p:sp>
        <p:nvSpPr>
          <p:cNvPr id="6" name="TextBox 5">
            <a:extLst>
              <a:ext uri="{FF2B5EF4-FFF2-40B4-BE49-F238E27FC236}">
                <a16:creationId xmlns:a16="http://schemas.microsoft.com/office/drawing/2014/main" id="{0EC524E2-3556-4DE4-8BF3-A23E22B9ED63}"/>
              </a:ext>
            </a:extLst>
          </p:cNvPr>
          <p:cNvSpPr txBox="1"/>
          <p:nvPr/>
        </p:nvSpPr>
        <p:spPr>
          <a:xfrm>
            <a:off x="491836" y="6141907"/>
            <a:ext cx="6096000" cy="646331"/>
          </a:xfrm>
          <a:prstGeom prst="rect">
            <a:avLst/>
          </a:prstGeom>
          <a:noFill/>
        </p:spPr>
        <p:txBody>
          <a:bodyPr wrap="square">
            <a:spAutoFit/>
          </a:bodyPr>
          <a:lstStyle/>
          <a:p>
            <a:pPr marL="0" indent="0">
              <a:buNone/>
            </a:pPr>
            <a:r>
              <a:rPr lang="en-US" dirty="0">
                <a:hlinkClick r:id="rId5"/>
              </a:rPr>
              <a:t>Part 1</a:t>
            </a:r>
            <a:endParaRPr lang="en-US" dirty="0"/>
          </a:p>
          <a:p>
            <a:pPr marL="0" indent="0">
              <a:buNone/>
            </a:pPr>
            <a:r>
              <a:rPr lang="en-US" sz="1800" dirty="0">
                <a:hlinkClick r:id="rId6"/>
              </a:rPr>
              <a:t>https://www.youtube.com/embed/YWBW2zpF5lM</a:t>
            </a:r>
            <a:endParaRPr lang="en-US" sz="1800" dirty="0"/>
          </a:p>
        </p:txBody>
      </p:sp>
    </p:spTree>
    <p:extLst>
      <p:ext uri="{BB962C8B-B14F-4D97-AF65-F5344CB8AC3E}">
        <p14:creationId xmlns:p14="http://schemas.microsoft.com/office/powerpoint/2010/main" val="118049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a:normAutofit/>
          </a:bodyPr>
          <a:lstStyle/>
          <a:p>
            <a:r>
              <a:rPr lang="en-US" sz="3600">
                <a:solidFill>
                  <a:schemeClr val="tx2"/>
                </a:solidFill>
                <a:latin typeface="+mn-lt"/>
              </a:rPr>
              <a:t>Health Care Professional Responsibility and Reporting Enhancement Act</a:t>
            </a:r>
          </a:p>
        </p:txBody>
      </p:sp>
      <p:sp>
        <p:nvSpPr>
          <p:cNvPr id="3" name="Content Placeholder 2"/>
          <p:cNvSpPr>
            <a:spLocks noGrp="1"/>
          </p:cNvSpPr>
          <p:nvPr>
            <p:ph idx="1"/>
          </p:nvPr>
        </p:nvSpPr>
        <p:spPr>
          <a:xfrm>
            <a:off x="5165335" y="804672"/>
            <a:ext cx="6228089" cy="5230368"/>
          </a:xfrm>
        </p:spPr>
        <p:txBody>
          <a:bodyPr anchor="ctr">
            <a:normAutofit/>
          </a:bodyPr>
          <a:lstStyle/>
          <a:p>
            <a:pPr marL="228600" lvl="1" indent="0">
              <a:buNone/>
            </a:pPr>
            <a:r>
              <a:rPr lang="en-US" sz="4000" dirty="0">
                <a:solidFill>
                  <a:schemeClr val="tx2"/>
                </a:solidFill>
                <a:latin typeface="+mn-lt"/>
              </a:rPr>
              <a:t>The law concerns health care professionals working in health care entities, like hospitals, ambulatory surgery centers and long-term care facilities.</a:t>
            </a:r>
          </a:p>
        </p:txBody>
      </p:sp>
    </p:spTree>
    <p:extLst>
      <p:ext uri="{BB962C8B-B14F-4D97-AF65-F5344CB8AC3E}">
        <p14:creationId xmlns:p14="http://schemas.microsoft.com/office/powerpoint/2010/main" val="4018055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100" dirty="0">
                <a:solidFill>
                  <a:srgbClr val="FFFFFF"/>
                </a:solidFill>
                <a:latin typeface="+mn-lt"/>
              </a:rPr>
              <a:t>Requirements of the Law</a:t>
            </a:r>
          </a:p>
        </p:txBody>
      </p:sp>
      <p:sp>
        <p:nvSpPr>
          <p:cNvPr id="3" name="Content Placeholder 2"/>
          <p:cNvSpPr>
            <a:spLocks noGrp="1"/>
          </p:cNvSpPr>
          <p:nvPr>
            <p:ph idx="1"/>
          </p:nvPr>
        </p:nvSpPr>
        <p:spPr>
          <a:xfrm>
            <a:off x="4945905" y="340659"/>
            <a:ext cx="6726142" cy="5844988"/>
          </a:xfrm>
        </p:spPr>
        <p:txBody>
          <a:bodyPr anchor="ctr">
            <a:noAutofit/>
          </a:bodyPr>
          <a:lstStyle/>
          <a:p>
            <a:r>
              <a:rPr lang="en-US" sz="3600" dirty="0">
                <a:latin typeface="+mn-lt"/>
              </a:rPr>
              <a:t>Criminal history background checks </a:t>
            </a:r>
          </a:p>
          <a:p>
            <a:r>
              <a:rPr lang="en-US" sz="3600" dirty="0">
                <a:latin typeface="+mn-lt"/>
              </a:rPr>
              <a:t>Reporting by licensed health care entities </a:t>
            </a:r>
          </a:p>
          <a:p>
            <a:r>
              <a:rPr lang="en-US" sz="3600" dirty="0">
                <a:latin typeface="+mn-lt"/>
              </a:rPr>
              <a:t>Reporting by health care professionals</a:t>
            </a:r>
          </a:p>
          <a:p>
            <a:r>
              <a:rPr lang="en-US" sz="3600" dirty="0">
                <a:latin typeface="+mn-lt"/>
              </a:rPr>
              <a:t>Disclosure by health care entity of reports filed </a:t>
            </a:r>
          </a:p>
        </p:txBody>
      </p:sp>
    </p:spTree>
    <p:extLst>
      <p:ext uri="{BB962C8B-B14F-4D97-AF65-F5344CB8AC3E}">
        <p14:creationId xmlns:p14="http://schemas.microsoft.com/office/powerpoint/2010/main" val="1989822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dirty="0">
                <a:solidFill>
                  <a:srgbClr val="FFFFFF"/>
                </a:solidFill>
                <a:latin typeface="+mn-lt"/>
              </a:rPr>
              <a:t>Some</a:t>
            </a:r>
            <a:br>
              <a:rPr lang="en-US" sz="3000" dirty="0">
                <a:solidFill>
                  <a:srgbClr val="FFFFFF"/>
                </a:solidFill>
                <a:latin typeface="+mn-lt"/>
              </a:rPr>
            </a:br>
            <a:r>
              <a:rPr lang="en-US" sz="3000" dirty="0">
                <a:solidFill>
                  <a:srgbClr val="FFFFFF"/>
                </a:solidFill>
                <a:latin typeface="+mn-lt"/>
              </a:rPr>
              <a:t>Basics</a:t>
            </a:r>
          </a:p>
        </p:txBody>
      </p:sp>
      <p:sp>
        <p:nvSpPr>
          <p:cNvPr id="3" name="Content Placeholder 2"/>
          <p:cNvSpPr>
            <a:spLocks noGrp="1"/>
          </p:cNvSpPr>
          <p:nvPr>
            <p:ph idx="1"/>
          </p:nvPr>
        </p:nvSpPr>
        <p:spPr>
          <a:xfrm>
            <a:off x="5074023" y="1402080"/>
            <a:ext cx="6526305" cy="4053840"/>
          </a:xfrm>
        </p:spPr>
        <p:txBody>
          <a:bodyPr anchor="ctr">
            <a:normAutofit/>
          </a:bodyPr>
          <a:lstStyle/>
          <a:p>
            <a:r>
              <a:rPr lang="en-US" sz="4000" dirty="0">
                <a:latin typeface="+mn-lt"/>
              </a:rPr>
              <a:t>Health Care Entity (HCE)</a:t>
            </a:r>
          </a:p>
          <a:p>
            <a:r>
              <a:rPr lang="en-US" sz="4000" dirty="0">
                <a:latin typeface="+mn-lt"/>
              </a:rPr>
              <a:t>Health Care Professional (HCP)</a:t>
            </a:r>
            <a:endParaRPr lang="en-US" dirty="0">
              <a:latin typeface="+mn-lt"/>
            </a:endParaRPr>
          </a:p>
        </p:txBody>
      </p:sp>
    </p:spTree>
    <p:extLst>
      <p:ext uri="{BB962C8B-B14F-4D97-AF65-F5344CB8AC3E}">
        <p14:creationId xmlns:p14="http://schemas.microsoft.com/office/powerpoint/2010/main" val="454746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a:normAutofit/>
          </a:bodyPr>
          <a:lstStyle/>
          <a:p>
            <a:r>
              <a:rPr lang="en-US" sz="3600">
                <a:solidFill>
                  <a:schemeClr val="tx2"/>
                </a:solidFill>
                <a:latin typeface="+mn-lt"/>
              </a:rPr>
              <a:t>Health Care Entities: More Than Just </a:t>
            </a:r>
            <a:r>
              <a:rPr lang="en-US" sz="3600" b="1" i="1">
                <a:solidFill>
                  <a:schemeClr val="tx2"/>
                </a:solidFill>
                <a:latin typeface="+mn-lt"/>
              </a:rPr>
              <a:t>Hospitals</a:t>
            </a:r>
            <a:r>
              <a:rPr lang="en-US" sz="3600">
                <a:solidFill>
                  <a:schemeClr val="tx2"/>
                </a:solidFill>
                <a:latin typeface="+mn-lt"/>
              </a:rPr>
              <a:t>…</a:t>
            </a:r>
          </a:p>
        </p:txBody>
      </p:sp>
      <p:sp>
        <p:nvSpPr>
          <p:cNvPr id="3" name="Content Placeholder 2"/>
          <p:cNvSpPr>
            <a:spLocks noGrp="1"/>
          </p:cNvSpPr>
          <p:nvPr>
            <p:ph idx="1"/>
          </p:nvPr>
        </p:nvSpPr>
        <p:spPr>
          <a:xfrm>
            <a:off x="6172200" y="804672"/>
            <a:ext cx="5221224" cy="5667846"/>
          </a:xfrm>
        </p:spPr>
        <p:txBody>
          <a:bodyPr anchor="ctr">
            <a:normAutofit/>
          </a:bodyPr>
          <a:lstStyle/>
          <a:p>
            <a:r>
              <a:rPr lang="en-US" sz="3200" dirty="0">
                <a:solidFill>
                  <a:schemeClr val="tx2"/>
                </a:solidFill>
              </a:rPr>
              <a:t>Facilities licensed by the NJDOH;</a:t>
            </a:r>
          </a:p>
          <a:p>
            <a:pPr lvl="1"/>
            <a:r>
              <a:rPr lang="en-US" dirty="0">
                <a:solidFill>
                  <a:schemeClr val="tx2"/>
                </a:solidFill>
              </a:rPr>
              <a:t>Hospitals; ambulatory care facilities, acute care facilities;  nursing homes; residential health care facilities; assisted living facilities; </a:t>
            </a:r>
          </a:p>
          <a:p>
            <a:r>
              <a:rPr lang="en-US" sz="3200" dirty="0">
                <a:solidFill>
                  <a:schemeClr val="tx2"/>
                </a:solidFill>
              </a:rPr>
              <a:t>HMOs and carriers regulated by the NJDOBI;</a:t>
            </a:r>
          </a:p>
          <a:p>
            <a:r>
              <a:rPr lang="en-US" sz="2400" dirty="0">
                <a:solidFill>
                  <a:schemeClr val="tx2"/>
                </a:solidFill>
              </a:rPr>
              <a:t>State or County psychiatric hospitals;</a:t>
            </a:r>
          </a:p>
          <a:p>
            <a:r>
              <a:rPr lang="en-US" sz="2400" dirty="0">
                <a:solidFill>
                  <a:schemeClr val="tx2"/>
                </a:solidFill>
              </a:rPr>
              <a:t>State developmental centers;</a:t>
            </a:r>
          </a:p>
          <a:p>
            <a:r>
              <a:rPr lang="en-US" sz="2400" dirty="0">
                <a:solidFill>
                  <a:schemeClr val="tx2"/>
                </a:solidFill>
              </a:rPr>
              <a:t>Staffing Registries; and</a:t>
            </a:r>
          </a:p>
          <a:p>
            <a:r>
              <a:rPr lang="en-US" sz="2400" dirty="0">
                <a:solidFill>
                  <a:schemeClr val="tx2"/>
                </a:solidFill>
              </a:rPr>
              <a:t>Home care service agencies.</a:t>
            </a:r>
          </a:p>
          <a:p>
            <a:endParaRPr lang="en-US" sz="2400" dirty="0">
              <a:solidFill>
                <a:schemeClr val="tx2"/>
              </a:solidFill>
            </a:endParaRPr>
          </a:p>
        </p:txBody>
      </p:sp>
    </p:spTree>
    <p:extLst>
      <p:ext uri="{BB962C8B-B14F-4D97-AF65-F5344CB8AC3E}">
        <p14:creationId xmlns:p14="http://schemas.microsoft.com/office/powerpoint/2010/main" val="1314290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a:normAutofit/>
          </a:bodyPr>
          <a:lstStyle/>
          <a:p>
            <a:r>
              <a:rPr lang="en-US" sz="3600" b="1">
                <a:solidFill>
                  <a:schemeClr val="tx2"/>
                </a:solidFill>
              </a:rPr>
              <a:t>Health Care Professionals (HCP)</a:t>
            </a:r>
          </a:p>
        </p:txBody>
      </p:sp>
      <p:sp>
        <p:nvSpPr>
          <p:cNvPr id="3" name="Content Placeholder 2"/>
          <p:cNvSpPr>
            <a:spLocks noGrp="1"/>
          </p:cNvSpPr>
          <p:nvPr>
            <p:ph idx="1"/>
          </p:nvPr>
        </p:nvSpPr>
        <p:spPr>
          <a:xfrm>
            <a:off x="5432612" y="804672"/>
            <a:ext cx="5960812" cy="5230368"/>
          </a:xfrm>
        </p:spPr>
        <p:txBody>
          <a:bodyPr anchor="ctr">
            <a:normAutofit/>
          </a:bodyPr>
          <a:lstStyle/>
          <a:p>
            <a:pPr marL="0" indent="0">
              <a:buNone/>
            </a:pPr>
            <a:r>
              <a:rPr lang="en-US" sz="3600" dirty="0">
                <a:solidFill>
                  <a:schemeClr val="tx2"/>
                </a:solidFill>
              </a:rPr>
              <a:t>Individuals licensed or authorized to practice a health care profession regulated by the Division of Consumer Affairs.</a:t>
            </a:r>
          </a:p>
        </p:txBody>
      </p:sp>
    </p:spTree>
    <p:extLst>
      <p:ext uri="{BB962C8B-B14F-4D97-AF65-F5344CB8AC3E}">
        <p14:creationId xmlns:p14="http://schemas.microsoft.com/office/powerpoint/2010/main" val="853604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0" name="Group 19">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1" name="Freeform: Shape 20">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vert="horz" lIns="91440" tIns="45720" rIns="91440" bIns="45720" rtlCol="0" anchor="ctr">
            <a:normAutofit/>
          </a:bodyPr>
          <a:lstStyle/>
          <a:p>
            <a:r>
              <a:rPr lang="en-US" sz="3600" b="1" kern="1200">
                <a:solidFill>
                  <a:schemeClr val="tx2"/>
                </a:solidFill>
                <a:latin typeface="+mj-lt"/>
                <a:ea typeface="+mj-ea"/>
                <a:cs typeface="+mj-cs"/>
              </a:rPr>
              <a:t>Health Care Professionals (HCP)</a:t>
            </a:r>
          </a:p>
        </p:txBody>
      </p:sp>
      <p:sp>
        <p:nvSpPr>
          <p:cNvPr id="11" name="Text Placeholder 5">
            <a:extLst>
              <a:ext uri="{FF2B5EF4-FFF2-40B4-BE49-F238E27FC236}">
                <a16:creationId xmlns:a16="http://schemas.microsoft.com/office/drawing/2014/main" id="{BDCA355F-EA6D-465F-9EAE-1F8D27D44EE0}"/>
              </a:ext>
            </a:extLst>
          </p:cNvPr>
          <p:cNvSpPr txBox="1">
            <a:spLocks/>
          </p:cNvSpPr>
          <p:nvPr/>
        </p:nvSpPr>
        <p:spPr>
          <a:xfrm>
            <a:off x="4495800" y="804672"/>
            <a:ext cx="6897624" cy="5230368"/>
          </a:xfrm>
          <a:prstGeom prst="rect">
            <a:avLst/>
          </a:prstGeom>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342900" lvl="1">
              <a:lnSpc>
                <a:spcPct val="90000"/>
              </a:lnSpc>
              <a:spcBef>
                <a:spcPts val="0"/>
              </a:spcBef>
              <a:spcAft>
                <a:spcPts val="600"/>
              </a:spcAft>
              <a:buClrTx/>
              <a:defRPr/>
            </a:pPr>
            <a:r>
              <a:rPr lang="en-US" sz="1800" dirty="0">
                <a:solidFill>
                  <a:schemeClr val="tx2"/>
                </a:solidFill>
              </a:rPr>
              <a:t>Medical Examiners</a:t>
            </a:r>
          </a:p>
          <a:p>
            <a:pPr marL="342900" lvl="1">
              <a:lnSpc>
                <a:spcPct val="90000"/>
              </a:lnSpc>
              <a:spcBef>
                <a:spcPts val="0"/>
              </a:spcBef>
              <a:spcAft>
                <a:spcPts val="600"/>
              </a:spcAft>
              <a:buClrTx/>
              <a:defRPr/>
            </a:pPr>
            <a:r>
              <a:rPr lang="en-US" sz="1800" dirty="0">
                <a:solidFill>
                  <a:schemeClr val="tx2"/>
                </a:solidFill>
              </a:rPr>
              <a:t>Nursing</a:t>
            </a:r>
          </a:p>
          <a:p>
            <a:pPr marL="342900" lvl="1">
              <a:lnSpc>
                <a:spcPct val="90000"/>
              </a:lnSpc>
              <a:spcBef>
                <a:spcPts val="0"/>
              </a:spcBef>
              <a:spcAft>
                <a:spcPts val="600"/>
              </a:spcAft>
              <a:buClrTx/>
              <a:defRPr/>
            </a:pPr>
            <a:r>
              <a:rPr lang="en-US" sz="1800" dirty="0">
                <a:solidFill>
                  <a:schemeClr val="tx2"/>
                </a:solidFill>
              </a:rPr>
              <a:t>Dentistry</a:t>
            </a:r>
          </a:p>
          <a:p>
            <a:pPr marL="342900" lvl="1">
              <a:lnSpc>
                <a:spcPct val="90000"/>
              </a:lnSpc>
              <a:spcBef>
                <a:spcPts val="0"/>
              </a:spcBef>
              <a:spcAft>
                <a:spcPts val="600"/>
              </a:spcAft>
              <a:buClrTx/>
              <a:defRPr/>
            </a:pPr>
            <a:r>
              <a:rPr lang="en-US" sz="1800" dirty="0">
                <a:solidFill>
                  <a:schemeClr val="tx2"/>
                </a:solidFill>
              </a:rPr>
              <a:t>Optometrists</a:t>
            </a:r>
          </a:p>
          <a:p>
            <a:pPr marL="342900" lvl="1">
              <a:lnSpc>
                <a:spcPct val="90000"/>
              </a:lnSpc>
              <a:spcBef>
                <a:spcPts val="0"/>
              </a:spcBef>
              <a:spcAft>
                <a:spcPts val="600"/>
              </a:spcAft>
              <a:buClrTx/>
              <a:defRPr/>
            </a:pPr>
            <a:r>
              <a:rPr lang="en-US" sz="1800" dirty="0">
                <a:solidFill>
                  <a:schemeClr val="tx2"/>
                </a:solidFill>
              </a:rPr>
              <a:t>Pharmacy</a:t>
            </a:r>
          </a:p>
          <a:p>
            <a:pPr marL="342900" lvl="1">
              <a:lnSpc>
                <a:spcPct val="90000"/>
              </a:lnSpc>
              <a:spcBef>
                <a:spcPts val="0"/>
              </a:spcBef>
              <a:spcAft>
                <a:spcPts val="600"/>
              </a:spcAft>
              <a:buClrTx/>
              <a:defRPr/>
            </a:pPr>
            <a:r>
              <a:rPr lang="en-US" sz="1800" dirty="0">
                <a:solidFill>
                  <a:schemeClr val="tx2"/>
                </a:solidFill>
              </a:rPr>
              <a:t>Chiropractic Examiners </a:t>
            </a:r>
          </a:p>
          <a:p>
            <a:pPr marL="342900" lvl="1">
              <a:lnSpc>
                <a:spcPct val="90000"/>
              </a:lnSpc>
              <a:spcBef>
                <a:spcPts val="0"/>
              </a:spcBef>
              <a:spcAft>
                <a:spcPts val="600"/>
              </a:spcAft>
              <a:buClrTx/>
              <a:defRPr/>
            </a:pPr>
            <a:r>
              <a:rPr lang="en-US" sz="1800" dirty="0">
                <a:solidFill>
                  <a:schemeClr val="tx2"/>
                </a:solidFill>
              </a:rPr>
              <a:t>Acupuncture</a:t>
            </a:r>
          </a:p>
          <a:p>
            <a:pPr marL="342900" lvl="1">
              <a:lnSpc>
                <a:spcPct val="90000"/>
              </a:lnSpc>
              <a:spcBef>
                <a:spcPts val="0"/>
              </a:spcBef>
              <a:spcAft>
                <a:spcPts val="600"/>
              </a:spcAft>
              <a:buClrTx/>
              <a:defRPr/>
            </a:pPr>
            <a:r>
              <a:rPr lang="en-US" sz="1800" dirty="0">
                <a:solidFill>
                  <a:schemeClr val="tx2"/>
                </a:solidFill>
              </a:rPr>
              <a:t>Physical Therapy</a:t>
            </a:r>
          </a:p>
          <a:p>
            <a:pPr marL="342900" lvl="1">
              <a:lnSpc>
                <a:spcPct val="90000"/>
              </a:lnSpc>
              <a:spcBef>
                <a:spcPts val="0"/>
              </a:spcBef>
              <a:spcAft>
                <a:spcPts val="600"/>
              </a:spcAft>
              <a:buClrTx/>
              <a:defRPr/>
            </a:pPr>
            <a:r>
              <a:rPr lang="en-US" sz="1800" dirty="0">
                <a:solidFill>
                  <a:schemeClr val="tx2"/>
                </a:solidFill>
              </a:rPr>
              <a:t>Respiratory Care</a:t>
            </a:r>
          </a:p>
          <a:p>
            <a:pPr marL="342900" lvl="1">
              <a:lnSpc>
                <a:spcPct val="90000"/>
              </a:lnSpc>
              <a:spcBef>
                <a:spcPts val="0"/>
              </a:spcBef>
              <a:spcAft>
                <a:spcPts val="600"/>
              </a:spcAft>
              <a:buClrTx/>
              <a:defRPr/>
            </a:pPr>
            <a:r>
              <a:rPr lang="en-US" sz="1800" dirty="0">
                <a:solidFill>
                  <a:schemeClr val="tx2"/>
                </a:solidFill>
              </a:rPr>
              <a:t>Orthotics &amp; Prosthetics</a:t>
            </a:r>
          </a:p>
          <a:p>
            <a:pPr marL="342900" lvl="1">
              <a:lnSpc>
                <a:spcPct val="90000"/>
              </a:lnSpc>
              <a:spcBef>
                <a:spcPts val="0"/>
              </a:spcBef>
              <a:spcAft>
                <a:spcPts val="600"/>
              </a:spcAft>
              <a:buClrTx/>
              <a:defRPr/>
            </a:pPr>
            <a:r>
              <a:rPr lang="en-US" sz="1800" dirty="0">
                <a:solidFill>
                  <a:schemeClr val="tx2"/>
                </a:solidFill>
              </a:rPr>
              <a:t>Polysomnography</a:t>
            </a:r>
          </a:p>
          <a:p>
            <a:pPr marL="342900" lvl="1">
              <a:lnSpc>
                <a:spcPct val="90000"/>
              </a:lnSpc>
              <a:spcBef>
                <a:spcPts val="0"/>
              </a:spcBef>
              <a:spcAft>
                <a:spcPts val="600"/>
              </a:spcAft>
              <a:buClrTx/>
              <a:defRPr/>
            </a:pPr>
            <a:r>
              <a:rPr lang="en-US" sz="1800" dirty="0">
                <a:solidFill>
                  <a:schemeClr val="tx2"/>
                </a:solidFill>
              </a:rPr>
              <a:t>Psychological Examiners </a:t>
            </a:r>
          </a:p>
          <a:p>
            <a:pPr marL="342900" lvl="1">
              <a:lnSpc>
                <a:spcPct val="90000"/>
              </a:lnSpc>
              <a:spcBef>
                <a:spcPts val="0"/>
              </a:spcBef>
              <a:spcAft>
                <a:spcPts val="600"/>
              </a:spcAft>
              <a:buClrTx/>
              <a:defRPr/>
            </a:pPr>
            <a:r>
              <a:rPr lang="en-US" sz="1800" dirty="0">
                <a:solidFill>
                  <a:schemeClr val="tx2"/>
                </a:solidFill>
              </a:rPr>
              <a:t>Social Work Examiners</a:t>
            </a:r>
          </a:p>
          <a:p>
            <a:pPr marL="342900" lvl="1">
              <a:lnSpc>
                <a:spcPct val="90000"/>
              </a:lnSpc>
              <a:spcBef>
                <a:spcPts val="0"/>
              </a:spcBef>
              <a:spcAft>
                <a:spcPts val="600"/>
              </a:spcAft>
              <a:buClrTx/>
              <a:defRPr/>
            </a:pPr>
            <a:r>
              <a:rPr lang="en-US" sz="1800" dirty="0">
                <a:solidFill>
                  <a:schemeClr val="tx2"/>
                </a:solidFill>
              </a:rPr>
              <a:t>Veterinary Medical Examiners </a:t>
            </a:r>
          </a:p>
          <a:p>
            <a:pPr marL="342900" lvl="1">
              <a:lnSpc>
                <a:spcPct val="90000"/>
              </a:lnSpc>
              <a:spcBef>
                <a:spcPts val="0"/>
              </a:spcBef>
              <a:spcAft>
                <a:spcPts val="600"/>
              </a:spcAft>
              <a:buClrTx/>
              <a:defRPr/>
            </a:pPr>
            <a:r>
              <a:rPr lang="en-US" sz="1800" dirty="0">
                <a:solidFill>
                  <a:schemeClr val="tx2"/>
                </a:solidFill>
              </a:rPr>
              <a:t>Ophthalmic Dispensers and Technicians</a:t>
            </a:r>
          </a:p>
          <a:p>
            <a:pPr marL="342900" lvl="1">
              <a:lnSpc>
                <a:spcPct val="90000"/>
              </a:lnSpc>
              <a:spcBef>
                <a:spcPts val="0"/>
              </a:spcBef>
              <a:spcAft>
                <a:spcPts val="600"/>
              </a:spcAft>
              <a:buClrTx/>
              <a:defRPr/>
            </a:pPr>
            <a:r>
              <a:rPr lang="en-US" sz="1800" dirty="0">
                <a:solidFill>
                  <a:schemeClr val="tx2"/>
                </a:solidFill>
              </a:rPr>
              <a:t>Audiology &amp; Speech-Language Pathology</a:t>
            </a:r>
          </a:p>
          <a:p>
            <a:pPr marL="342900" lvl="1">
              <a:lnSpc>
                <a:spcPct val="90000"/>
              </a:lnSpc>
              <a:spcBef>
                <a:spcPts val="0"/>
              </a:spcBef>
              <a:spcAft>
                <a:spcPts val="600"/>
              </a:spcAft>
              <a:buClrTx/>
              <a:defRPr/>
            </a:pPr>
            <a:r>
              <a:rPr lang="en-US" sz="1800" dirty="0">
                <a:solidFill>
                  <a:schemeClr val="tx2"/>
                </a:solidFill>
              </a:rPr>
              <a:t>Marriage &amp; Family Therapy</a:t>
            </a:r>
          </a:p>
          <a:p>
            <a:pPr marL="342900" lvl="1">
              <a:lnSpc>
                <a:spcPct val="90000"/>
              </a:lnSpc>
              <a:spcBef>
                <a:spcPts val="0"/>
              </a:spcBef>
              <a:spcAft>
                <a:spcPts val="600"/>
              </a:spcAft>
              <a:buClrTx/>
              <a:defRPr/>
            </a:pPr>
            <a:r>
              <a:rPr lang="en-US" sz="1800" dirty="0">
                <a:solidFill>
                  <a:schemeClr val="tx2"/>
                </a:solidFill>
              </a:rPr>
              <a:t>Occupational Therapy</a:t>
            </a:r>
          </a:p>
          <a:p>
            <a:pPr marL="342900" lvl="1">
              <a:lnSpc>
                <a:spcPct val="90000"/>
              </a:lnSpc>
              <a:spcBef>
                <a:spcPts val="0"/>
              </a:spcBef>
              <a:spcAft>
                <a:spcPts val="600"/>
              </a:spcAft>
              <a:buClrTx/>
              <a:defRPr/>
            </a:pPr>
            <a:r>
              <a:rPr lang="en-US" sz="1800" dirty="0">
                <a:solidFill>
                  <a:schemeClr val="tx2"/>
                </a:solidFill>
              </a:rPr>
              <a:t>Psychoanalysts.</a:t>
            </a:r>
          </a:p>
        </p:txBody>
      </p:sp>
      <p:sp>
        <p:nvSpPr>
          <p:cNvPr id="9" name="Text Placeholder 3">
            <a:extLst>
              <a:ext uri="{FF2B5EF4-FFF2-40B4-BE49-F238E27FC236}">
                <a16:creationId xmlns:a16="http://schemas.microsoft.com/office/drawing/2014/main" id="{02624FD7-7751-4622-A3B5-FD98EB236368}"/>
              </a:ext>
            </a:extLst>
          </p:cNvPr>
          <p:cNvSpPr txBox="1">
            <a:spLocks/>
          </p:cNvSpPr>
          <p:nvPr/>
        </p:nvSpPr>
        <p:spPr>
          <a:xfrm>
            <a:off x="1154954" y="2605414"/>
            <a:ext cx="3129168" cy="34216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342900" lvl="1" indent="-342900">
              <a:spcBef>
                <a:spcPts val="0"/>
              </a:spcBef>
              <a:buClrTx/>
              <a:defRPr/>
            </a:pPr>
            <a:endParaRPr lang="en-US" dirty="0"/>
          </a:p>
        </p:txBody>
      </p:sp>
    </p:spTree>
    <p:extLst>
      <p:ext uri="{BB962C8B-B14F-4D97-AF65-F5344CB8AC3E}">
        <p14:creationId xmlns:p14="http://schemas.microsoft.com/office/powerpoint/2010/main" val="1001471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0" name="Group 19">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1" name="Freeform: Shape 20">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vert="horz" lIns="91440" tIns="45720" rIns="91440" bIns="45720" rtlCol="0" anchor="ctr">
            <a:normAutofit/>
          </a:bodyPr>
          <a:lstStyle/>
          <a:p>
            <a:r>
              <a:rPr lang="en-US" sz="3600" b="1" kern="1200" dirty="0">
                <a:solidFill>
                  <a:schemeClr val="tx2"/>
                </a:solidFill>
                <a:latin typeface="+mj-lt"/>
                <a:ea typeface="+mj-ea"/>
                <a:cs typeface="+mj-cs"/>
              </a:rPr>
              <a:t>Health Care Professionals (HCP)</a:t>
            </a:r>
          </a:p>
        </p:txBody>
      </p:sp>
      <p:sp>
        <p:nvSpPr>
          <p:cNvPr id="11" name="Text Placeholder 5">
            <a:extLst>
              <a:ext uri="{FF2B5EF4-FFF2-40B4-BE49-F238E27FC236}">
                <a16:creationId xmlns:a16="http://schemas.microsoft.com/office/drawing/2014/main" id="{BDCA355F-EA6D-465F-9EAE-1F8D27D44EE0}"/>
              </a:ext>
            </a:extLst>
          </p:cNvPr>
          <p:cNvSpPr txBox="1">
            <a:spLocks/>
          </p:cNvSpPr>
          <p:nvPr/>
        </p:nvSpPr>
        <p:spPr>
          <a:xfrm>
            <a:off x="4495800" y="804672"/>
            <a:ext cx="6897624" cy="5230368"/>
          </a:xfrm>
          <a:prstGeom prst="rect">
            <a:avLst/>
          </a:prstGeom>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342900" lvl="1">
              <a:lnSpc>
                <a:spcPct val="90000"/>
              </a:lnSpc>
              <a:spcBef>
                <a:spcPts val="0"/>
              </a:spcBef>
              <a:spcAft>
                <a:spcPts val="600"/>
              </a:spcAft>
              <a:buClrTx/>
              <a:defRPr/>
            </a:pPr>
            <a:r>
              <a:rPr lang="en-US" sz="1800" dirty="0">
                <a:solidFill>
                  <a:schemeClr val="tx2"/>
                </a:solidFill>
              </a:rPr>
              <a:t>Medical doctors; doctors of osteopathy; podiatrists</a:t>
            </a:r>
          </a:p>
          <a:p>
            <a:pPr marL="342900" lvl="1">
              <a:lnSpc>
                <a:spcPct val="90000"/>
              </a:lnSpc>
              <a:spcBef>
                <a:spcPts val="0"/>
              </a:spcBef>
              <a:spcAft>
                <a:spcPts val="600"/>
              </a:spcAft>
              <a:buClrTx/>
              <a:defRPr/>
            </a:pPr>
            <a:r>
              <a:rPr lang="en-US" sz="1800" dirty="0">
                <a:solidFill>
                  <a:schemeClr val="tx2"/>
                </a:solidFill>
              </a:rPr>
              <a:t>RNs, LPNs, APNs, forensic nurses, CHHHA</a:t>
            </a:r>
          </a:p>
          <a:p>
            <a:pPr marL="342900" lvl="1">
              <a:lnSpc>
                <a:spcPct val="90000"/>
              </a:lnSpc>
              <a:spcBef>
                <a:spcPts val="0"/>
              </a:spcBef>
              <a:spcAft>
                <a:spcPts val="600"/>
              </a:spcAft>
              <a:buClrTx/>
              <a:defRPr/>
            </a:pPr>
            <a:r>
              <a:rPr lang="en-US" sz="1800" dirty="0">
                <a:solidFill>
                  <a:schemeClr val="tx2"/>
                </a:solidFill>
              </a:rPr>
              <a:t>Audiologists and speech-language pathologists</a:t>
            </a:r>
          </a:p>
          <a:p>
            <a:pPr marL="342900" lvl="1">
              <a:lnSpc>
                <a:spcPct val="90000"/>
              </a:lnSpc>
              <a:spcBef>
                <a:spcPts val="0"/>
              </a:spcBef>
              <a:spcAft>
                <a:spcPts val="600"/>
              </a:spcAft>
              <a:buClrTx/>
              <a:defRPr/>
            </a:pPr>
            <a:r>
              <a:rPr lang="en-US" sz="1800" dirty="0">
                <a:solidFill>
                  <a:schemeClr val="tx2"/>
                </a:solidFill>
              </a:rPr>
              <a:t>Dentists; dental assistants; dental hygienists</a:t>
            </a:r>
          </a:p>
          <a:p>
            <a:pPr marL="342900" lvl="1">
              <a:lnSpc>
                <a:spcPct val="90000"/>
              </a:lnSpc>
              <a:spcBef>
                <a:spcPts val="0"/>
              </a:spcBef>
              <a:spcAft>
                <a:spcPts val="600"/>
              </a:spcAft>
              <a:buClrTx/>
              <a:defRPr/>
            </a:pPr>
            <a:r>
              <a:rPr lang="en-US" sz="1800" dirty="0">
                <a:solidFill>
                  <a:schemeClr val="tx2"/>
                </a:solidFill>
              </a:rPr>
              <a:t>Optometrists, opticians</a:t>
            </a:r>
          </a:p>
          <a:p>
            <a:pPr marL="342900" lvl="1">
              <a:lnSpc>
                <a:spcPct val="90000"/>
              </a:lnSpc>
              <a:spcBef>
                <a:spcPts val="0"/>
              </a:spcBef>
              <a:spcAft>
                <a:spcPts val="600"/>
              </a:spcAft>
              <a:buClrTx/>
              <a:defRPr/>
            </a:pPr>
            <a:r>
              <a:rPr lang="en-US" sz="1800" dirty="0">
                <a:solidFill>
                  <a:schemeClr val="tx2"/>
                </a:solidFill>
              </a:rPr>
              <a:t>Chiropractors; physical therapists, occupational therapists; </a:t>
            </a:r>
            <a:r>
              <a:rPr lang="en-US" sz="1800" dirty="0" err="1">
                <a:solidFill>
                  <a:schemeClr val="tx2"/>
                </a:solidFill>
              </a:rPr>
              <a:t>orthotists</a:t>
            </a:r>
            <a:endParaRPr lang="en-US" sz="1800" dirty="0">
              <a:solidFill>
                <a:schemeClr val="tx2"/>
              </a:solidFill>
            </a:endParaRPr>
          </a:p>
          <a:p>
            <a:pPr marL="342900" lvl="1">
              <a:lnSpc>
                <a:spcPct val="90000"/>
              </a:lnSpc>
              <a:spcBef>
                <a:spcPts val="0"/>
              </a:spcBef>
              <a:spcAft>
                <a:spcPts val="600"/>
              </a:spcAft>
              <a:buClrTx/>
              <a:defRPr/>
            </a:pPr>
            <a:r>
              <a:rPr lang="en-US" sz="1800" dirty="0">
                <a:solidFill>
                  <a:schemeClr val="tx2"/>
                </a:solidFill>
              </a:rPr>
              <a:t>Psychologists; psychoanalyst; professional counselors; alcohol and drug counselors; social workers; marriage and family therapists;</a:t>
            </a:r>
          </a:p>
          <a:p>
            <a:pPr marL="342900" lvl="1">
              <a:lnSpc>
                <a:spcPct val="90000"/>
              </a:lnSpc>
              <a:spcBef>
                <a:spcPts val="0"/>
              </a:spcBef>
              <a:spcAft>
                <a:spcPts val="600"/>
              </a:spcAft>
              <a:buClrTx/>
              <a:defRPr/>
            </a:pPr>
            <a:r>
              <a:rPr lang="en-US" sz="1800" dirty="0">
                <a:solidFill>
                  <a:schemeClr val="tx2"/>
                </a:solidFill>
              </a:rPr>
              <a:t>Physician assistants; nurse midwives; acupuncturists; hearing aid dispensers;</a:t>
            </a:r>
          </a:p>
          <a:p>
            <a:pPr marL="342900" lvl="1">
              <a:lnSpc>
                <a:spcPct val="90000"/>
              </a:lnSpc>
              <a:spcBef>
                <a:spcPts val="0"/>
              </a:spcBef>
              <a:spcAft>
                <a:spcPts val="600"/>
              </a:spcAft>
              <a:buClrTx/>
              <a:defRPr/>
            </a:pPr>
            <a:r>
              <a:rPr lang="en-US" sz="1800" dirty="0">
                <a:solidFill>
                  <a:schemeClr val="tx2"/>
                </a:solidFill>
              </a:rPr>
              <a:t>Respiratory care therapists; </a:t>
            </a:r>
          </a:p>
        </p:txBody>
      </p:sp>
      <p:sp>
        <p:nvSpPr>
          <p:cNvPr id="9" name="Text Placeholder 3">
            <a:extLst>
              <a:ext uri="{FF2B5EF4-FFF2-40B4-BE49-F238E27FC236}">
                <a16:creationId xmlns:a16="http://schemas.microsoft.com/office/drawing/2014/main" id="{02624FD7-7751-4622-A3B5-FD98EB236368}"/>
              </a:ext>
            </a:extLst>
          </p:cNvPr>
          <p:cNvSpPr txBox="1">
            <a:spLocks/>
          </p:cNvSpPr>
          <p:nvPr/>
        </p:nvSpPr>
        <p:spPr>
          <a:xfrm>
            <a:off x="1154954" y="2605414"/>
            <a:ext cx="3129168" cy="34216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342900" lvl="1" indent="-342900">
              <a:spcBef>
                <a:spcPts val="0"/>
              </a:spcBef>
              <a:buClrTx/>
              <a:defRPr/>
            </a:pPr>
            <a:endParaRPr lang="en-US" dirty="0"/>
          </a:p>
        </p:txBody>
      </p:sp>
    </p:spTree>
    <p:extLst>
      <p:ext uri="{BB962C8B-B14F-4D97-AF65-F5344CB8AC3E}">
        <p14:creationId xmlns:p14="http://schemas.microsoft.com/office/powerpoint/2010/main" val="3200216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0" name="Group 19">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1" name="Freeform: Shape 20">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vert="horz" lIns="91440" tIns="45720" rIns="91440" bIns="45720" rtlCol="0" anchor="ctr">
            <a:normAutofit/>
          </a:bodyPr>
          <a:lstStyle/>
          <a:p>
            <a:r>
              <a:rPr lang="en-US" sz="3600" b="1" kern="1200" dirty="0">
                <a:solidFill>
                  <a:schemeClr val="tx2"/>
                </a:solidFill>
                <a:latin typeface="+mj-lt"/>
                <a:ea typeface="+mj-ea"/>
                <a:cs typeface="+mj-cs"/>
              </a:rPr>
              <a:t>Health Care Professionals (HCP)</a:t>
            </a:r>
          </a:p>
        </p:txBody>
      </p:sp>
      <p:sp>
        <p:nvSpPr>
          <p:cNvPr id="11" name="Text Placeholder 5">
            <a:extLst>
              <a:ext uri="{FF2B5EF4-FFF2-40B4-BE49-F238E27FC236}">
                <a16:creationId xmlns:a16="http://schemas.microsoft.com/office/drawing/2014/main" id="{BDCA355F-EA6D-465F-9EAE-1F8D27D44EE0}"/>
              </a:ext>
            </a:extLst>
          </p:cNvPr>
          <p:cNvSpPr txBox="1">
            <a:spLocks/>
          </p:cNvSpPr>
          <p:nvPr/>
        </p:nvSpPr>
        <p:spPr>
          <a:xfrm>
            <a:off x="5215810" y="804672"/>
            <a:ext cx="6177613" cy="5230368"/>
          </a:xfrm>
          <a:prstGeom prst="rect">
            <a:avLst/>
          </a:prstGeom>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114300" lvl="1" indent="0">
              <a:lnSpc>
                <a:spcPct val="90000"/>
              </a:lnSpc>
              <a:spcBef>
                <a:spcPts val="0"/>
              </a:spcBef>
              <a:spcAft>
                <a:spcPts val="600"/>
              </a:spcAft>
              <a:buClrTx/>
              <a:buNone/>
              <a:defRPr/>
            </a:pPr>
            <a:r>
              <a:rPr lang="en-US" sz="6000" dirty="0"/>
              <a:t>Nurse aides and personal care assistants certified by the Department of Health</a:t>
            </a:r>
            <a:endParaRPr lang="en-US" sz="6000" dirty="0">
              <a:solidFill>
                <a:schemeClr val="tx2"/>
              </a:solidFill>
            </a:endParaRPr>
          </a:p>
        </p:txBody>
      </p:sp>
      <p:sp>
        <p:nvSpPr>
          <p:cNvPr id="9" name="Text Placeholder 3">
            <a:extLst>
              <a:ext uri="{FF2B5EF4-FFF2-40B4-BE49-F238E27FC236}">
                <a16:creationId xmlns:a16="http://schemas.microsoft.com/office/drawing/2014/main" id="{02624FD7-7751-4622-A3B5-FD98EB236368}"/>
              </a:ext>
            </a:extLst>
          </p:cNvPr>
          <p:cNvSpPr txBox="1">
            <a:spLocks/>
          </p:cNvSpPr>
          <p:nvPr/>
        </p:nvSpPr>
        <p:spPr>
          <a:xfrm>
            <a:off x="1154954" y="2605414"/>
            <a:ext cx="3129168" cy="34216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342900" lvl="1" indent="-342900">
              <a:spcBef>
                <a:spcPts val="0"/>
              </a:spcBef>
              <a:buClrTx/>
              <a:defRPr/>
            </a:pPr>
            <a:endParaRPr lang="en-US" dirty="0"/>
          </a:p>
        </p:txBody>
      </p:sp>
    </p:spTree>
    <p:extLst>
      <p:ext uri="{BB962C8B-B14F-4D97-AF65-F5344CB8AC3E}">
        <p14:creationId xmlns:p14="http://schemas.microsoft.com/office/powerpoint/2010/main" val="3760131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2800" dirty="0"/>
              <a:t>Why?</a:t>
            </a:r>
          </a:p>
        </p:txBody>
      </p:sp>
      <p:pic>
        <p:nvPicPr>
          <p:cNvPr id="10" name="Graphic 9" descr="Question mark">
            <a:extLst>
              <a:ext uri="{FF2B5EF4-FFF2-40B4-BE49-F238E27FC236}">
                <a16:creationId xmlns:a16="http://schemas.microsoft.com/office/drawing/2014/main" id="{8C2D26B1-4E05-4230-8DB5-5D50C32326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581" y="640080"/>
            <a:ext cx="5263134" cy="5263134"/>
          </a:xfrm>
          <a:prstGeom prst="rect">
            <a:avLst/>
          </a:prstGeom>
        </p:spPr>
      </p:pic>
    </p:spTree>
    <p:extLst>
      <p:ext uri="{BB962C8B-B14F-4D97-AF65-F5344CB8AC3E}">
        <p14:creationId xmlns:p14="http://schemas.microsoft.com/office/powerpoint/2010/main" val="417387313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a:prstGeom prst="ellipse">
            <a:avLst/>
          </a:prstGeom>
        </p:spPr>
        <p:txBody>
          <a:bodyPr>
            <a:normAutofit/>
          </a:bodyPr>
          <a:lstStyle/>
          <a:p>
            <a:r>
              <a:rPr lang="en-US" sz="3600">
                <a:solidFill>
                  <a:schemeClr val="tx2"/>
                </a:solidFill>
              </a:rPr>
              <a:t>Relationship of HCE to HCP</a:t>
            </a:r>
          </a:p>
        </p:txBody>
      </p:sp>
      <p:sp>
        <p:nvSpPr>
          <p:cNvPr id="3" name="Content Placeholder 2"/>
          <p:cNvSpPr>
            <a:spLocks noGrp="1"/>
          </p:cNvSpPr>
          <p:nvPr>
            <p:ph idx="1"/>
          </p:nvPr>
        </p:nvSpPr>
        <p:spPr>
          <a:xfrm>
            <a:off x="6172200" y="804672"/>
            <a:ext cx="5221224" cy="5230368"/>
          </a:xfrm>
        </p:spPr>
        <p:txBody>
          <a:bodyPr anchor="ctr">
            <a:normAutofit/>
          </a:bodyPr>
          <a:lstStyle/>
          <a:p>
            <a:r>
              <a:rPr lang="en-US" sz="1800">
                <a:solidFill>
                  <a:schemeClr val="tx2"/>
                </a:solidFill>
              </a:rPr>
              <a:t>E</a:t>
            </a:r>
            <a:r>
              <a:rPr lang="en-US" sz="1800">
                <a:solidFill>
                  <a:schemeClr val="tx2"/>
                </a:solidFill>
                <a:latin typeface="+mn-lt"/>
              </a:rPr>
              <a:t>mployed by; </a:t>
            </a:r>
          </a:p>
          <a:p>
            <a:r>
              <a:rPr lang="en-US" sz="1800">
                <a:solidFill>
                  <a:schemeClr val="tx2"/>
                </a:solidFill>
              </a:rPr>
              <a:t>U</a:t>
            </a:r>
            <a:r>
              <a:rPr lang="en-US" sz="1800">
                <a:solidFill>
                  <a:schemeClr val="tx2"/>
                </a:solidFill>
                <a:latin typeface="+mn-lt"/>
              </a:rPr>
              <a:t>nder contract; </a:t>
            </a:r>
          </a:p>
          <a:p>
            <a:r>
              <a:rPr lang="en-US" sz="1800">
                <a:solidFill>
                  <a:schemeClr val="tx2"/>
                </a:solidFill>
              </a:rPr>
              <a:t>H</a:t>
            </a:r>
            <a:r>
              <a:rPr lang="en-US" sz="1800">
                <a:solidFill>
                  <a:schemeClr val="tx2"/>
                </a:solidFill>
                <a:latin typeface="+mn-lt"/>
              </a:rPr>
              <a:t>as privileges granted; or</a:t>
            </a:r>
          </a:p>
          <a:p>
            <a:r>
              <a:rPr lang="en-US" sz="1800">
                <a:solidFill>
                  <a:schemeClr val="tx2"/>
                </a:solidFill>
              </a:rPr>
              <a:t>P</a:t>
            </a:r>
            <a:r>
              <a:rPr lang="en-US" sz="1800">
                <a:solidFill>
                  <a:schemeClr val="tx2"/>
                </a:solidFill>
                <a:latin typeface="+mn-lt"/>
              </a:rPr>
              <a:t>rovides services via an agreement with a health  care service firm or staffing.</a:t>
            </a:r>
          </a:p>
        </p:txBody>
      </p:sp>
    </p:spTree>
    <p:extLst>
      <p:ext uri="{BB962C8B-B14F-4D97-AF65-F5344CB8AC3E}">
        <p14:creationId xmlns:p14="http://schemas.microsoft.com/office/powerpoint/2010/main" val="3667959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804672" y="1243013"/>
            <a:ext cx="3855720" cy="4371974"/>
          </a:xfrm>
          <a:prstGeom prst="ellipse">
            <a:avLst/>
          </a:prstGeom>
        </p:spPr>
        <p:txBody>
          <a:bodyPr>
            <a:normAutofit/>
          </a:bodyPr>
          <a:lstStyle/>
          <a:p>
            <a:r>
              <a:rPr lang="en-US" sz="3600">
                <a:solidFill>
                  <a:schemeClr val="tx2"/>
                </a:solidFill>
              </a:rPr>
              <a:t>Reporting</a:t>
            </a: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p:nvPr>
        </p:nvSpPr>
        <p:spPr>
          <a:xfrm>
            <a:off x="3991087" y="1032987"/>
            <a:ext cx="7560833" cy="4792027"/>
          </a:xfrm>
        </p:spPr>
        <p:txBody>
          <a:bodyPr anchor="ctr">
            <a:normAutofit/>
          </a:bodyPr>
          <a:lstStyle/>
          <a:p>
            <a:pPr marL="0" indent="0">
              <a:buNone/>
            </a:pPr>
            <a:r>
              <a:rPr lang="en-US" sz="3600" dirty="0">
                <a:solidFill>
                  <a:schemeClr val="tx2"/>
                </a:solidFill>
              </a:rPr>
              <a:t>A report is required if the HCE </a:t>
            </a:r>
            <a:r>
              <a:rPr lang="en-US" sz="3600" i="1" dirty="0">
                <a:solidFill>
                  <a:schemeClr val="tx2"/>
                </a:solidFill>
              </a:rPr>
              <a:t>takes action </a:t>
            </a:r>
            <a:r>
              <a:rPr lang="en-US" sz="3600" dirty="0">
                <a:solidFill>
                  <a:schemeClr val="tx2"/>
                </a:solidFill>
              </a:rPr>
              <a:t>based on the HCP’s:</a:t>
            </a:r>
          </a:p>
          <a:p>
            <a:pPr lvl="1"/>
            <a:r>
              <a:rPr lang="en-US" sz="3600" dirty="0">
                <a:solidFill>
                  <a:schemeClr val="tx2"/>
                </a:solidFill>
              </a:rPr>
              <a:t>Impairment;</a:t>
            </a:r>
          </a:p>
          <a:p>
            <a:pPr lvl="1"/>
            <a:r>
              <a:rPr lang="en-US" sz="3600" dirty="0">
                <a:solidFill>
                  <a:schemeClr val="tx2"/>
                </a:solidFill>
              </a:rPr>
              <a:t>Incompetency; or</a:t>
            </a:r>
          </a:p>
          <a:p>
            <a:pPr lvl="1"/>
            <a:r>
              <a:rPr lang="en-US" sz="3600" dirty="0">
                <a:solidFill>
                  <a:schemeClr val="tx2"/>
                </a:solidFill>
              </a:rPr>
              <a:t>Unprofessional conduct. </a:t>
            </a:r>
          </a:p>
        </p:txBody>
      </p:sp>
    </p:spTree>
    <p:extLst>
      <p:ext uri="{BB962C8B-B14F-4D97-AF65-F5344CB8AC3E}">
        <p14:creationId xmlns:p14="http://schemas.microsoft.com/office/powerpoint/2010/main" val="2146887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vert="horz" lIns="274320" tIns="182880" rIns="274320" bIns="182880" rtlCol="0" anchorCtr="1">
            <a:normAutofit/>
          </a:bodyPr>
          <a:lstStyle/>
          <a:p>
            <a:r>
              <a:rPr lang="en-US" kern="1200" cap="all" spc="200" baseline="0">
                <a:solidFill>
                  <a:srgbClr val="FFFFFF"/>
                </a:solidFill>
                <a:latin typeface="+mj-lt"/>
                <a:ea typeface="+mj-ea"/>
                <a:cs typeface="+mj-cs"/>
              </a:rPr>
              <a:t>Patient Care &amp; Safety</a:t>
            </a:r>
          </a:p>
        </p:txBody>
      </p:sp>
      <p:sp>
        <p:nvSpPr>
          <p:cNvPr id="3" name="Content Placeholder 2"/>
          <p:cNvSpPr>
            <a:spLocks noGrp="1"/>
          </p:cNvSpPr>
          <p:nvPr>
            <p:ph idx="1"/>
          </p:nvPr>
        </p:nvSpPr>
        <p:spPr>
          <a:xfrm>
            <a:off x="5615492" y="801866"/>
            <a:ext cx="5781166" cy="5230634"/>
          </a:xfrm>
        </p:spPr>
        <p:txBody>
          <a:bodyPr vert="horz" lIns="91440" tIns="45720" rIns="91440" bIns="45720" rtlCol="0" anchor="ctr">
            <a:normAutofit/>
          </a:bodyPr>
          <a:lstStyle/>
          <a:p>
            <a:pPr marL="0" indent="0">
              <a:buNone/>
            </a:pPr>
            <a:r>
              <a:rPr lang="en-US" sz="4000" dirty="0">
                <a:solidFill>
                  <a:srgbClr val="000000"/>
                </a:solidFill>
              </a:rPr>
              <a:t>Incompetency and professional misconduct must adversely relate to patient care or safety.</a:t>
            </a:r>
          </a:p>
        </p:txBody>
      </p:sp>
    </p:spTree>
    <p:extLst>
      <p:ext uri="{BB962C8B-B14F-4D97-AF65-F5344CB8AC3E}">
        <p14:creationId xmlns:p14="http://schemas.microsoft.com/office/powerpoint/2010/main" val="428294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607703" y="280535"/>
            <a:ext cx="4977976" cy="1454051"/>
          </a:xfrm>
        </p:spPr>
        <p:txBody>
          <a:bodyPr>
            <a:normAutofit/>
          </a:bodyPr>
          <a:lstStyle/>
          <a:p>
            <a:r>
              <a:rPr lang="en-US" dirty="0">
                <a:solidFill>
                  <a:srgbClr val="000000"/>
                </a:solidFill>
              </a:rPr>
              <a:t>What is an Impairment?</a:t>
            </a:r>
          </a:p>
        </p:txBody>
      </p:sp>
      <p:sp>
        <p:nvSpPr>
          <p:cNvPr id="3" name="Content Placeholder 2"/>
          <p:cNvSpPr>
            <a:spLocks noGrp="1"/>
          </p:cNvSpPr>
          <p:nvPr>
            <p:ph idx="1"/>
          </p:nvPr>
        </p:nvSpPr>
        <p:spPr>
          <a:xfrm>
            <a:off x="797809" y="2086984"/>
            <a:ext cx="6194662" cy="3973987"/>
          </a:xfrm>
        </p:spPr>
        <p:txBody>
          <a:bodyPr anchor="ctr">
            <a:normAutofit/>
          </a:bodyPr>
          <a:lstStyle/>
          <a:p>
            <a:pPr marL="0" indent="0">
              <a:buNone/>
            </a:pPr>
            <a:r>
              <a:rPr lang="en-US" sz="3200" dirty="0">
                <a:solidFill>
                  <a:srgbClr val="000000"/>
                </a:solidFill>
              </a:rPr>
              <a:t>Alcohol or chemical use; </a:t>
            </a:r>
          </a:p>
          <a:p>
            <a:pPr marL="0" indent="0">
              <a:buNone/>
            </a:pPr>
            <a:r>
              <a:rPr lang="en-US" sz="3200" dirty="0">
                <a:solidFill>
                  <a:srgbClr val="000000"/>
                </a:solidFill>
              </a:rPr>
              <a:t>psychiatric or emotional disorder;</a:t>
            </a:r>
          </a:p>
          <a:p>
            <a:pPr marL="0" indent="0">
              <a:buNone/>
            </a:pPr>
            <a:r>
              <a:rPr lang="en-US" sz="3200" dirty="0">
                <a:solidFill>
                  <a:srgbClr val="000000"/>
                </a:solidFill>
              </a:rPr>
              <a:t>senility or a disabling physical disorder resulting in:</a:t>
            </a:r>
          </a:p>
          <a:p>
            <a:pPr lvl="1"/>
            <a:r>
              <a:rPr lang="en-US" dirty="0">
                <a:solidFill>
                  <a:srgbClr val="000000"/>
                </a:solidFill>
              </a:rPr>
              <a:t>An inability to function at an acceptable level of competency, or </a:t>
            </a:r>
          </a:p>
          <a:p>
            <a:pPr lvl="1"/>
            <a:r>
              <a:rPr lang="en-US" dirty="0">
                <a:solidFill>
                  <a:srgbClr val="000000"/>
                </a:solidFill>
              </a:rPr>
              <a:t>Lacking the capacity to continue to practice with the requisite skill, safety and judgment</a:t>
            </a:r>
            <a:r>
              <a:rPr lang="en-US" sz="1800" dirty="0">
                <a:solidFill>
                  <a:srgbClr val="000000"/>
                </a:solidFill>
              </a:rPr>
              <a:t>.</a:t>
            </a:r>
          </a:p>
        </p:txBody>
      </p:sp>
      <p:sp>
        <p:nvSpPr>
          <p:cNvPr id="1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adge Question Mark">
            <a:extLst>
              <a:ext uri="{FF2B5EF4-FFF2-40B4-BE49-F238E27FC236}">
                <a16:creationId xmlns:a16="http://schemas.microsoft.com/office/drawing/2014/main" id="{5A741309-2035-4C77-9B92-B89C41D91A4D}"/>
              </a:ext>
            </a:extLst>
          </p:cNvPr>
          <p:cNvPicPr>
            <a:picLocks noChangeAspect="1"/>
          </p:cNvPicPr>
          <p:nvPr/>
        </p:nvPicPr>
        <p:blipFill>
          <a:blip r:embed="rId4">
            <a:extLst>
              <a:ext uri="{96DAC541-7B7A-43D3-8B79-37D633B846F1}">
                <asvg:svgBlip xmlns:asvg="http://schemas.microsoft.com/office/drawing/2016/SVG/main" r:embed="rId5"/>
              </a:ext>
            </a:extLst>
          </a:blip>
          <a:stretch/>
        </p:blipFill>
        <p:spPr>
          <a:xfrm>
            <a:off x="8121726" y="1629089"/>
            <a:ext cx="3620021" cy="3620021"/>
          </a:xfrm>
          <a:prstGeom prst="rect">
            <a:avLst/>
          </a:prstGeom>
        </p:spPr>
      </p:pic>
    </p:spTree>
    <p:extLst>
      <p:ext uri="{BB962C8B-B14F-4D97-AF65-F5344CB8AC3E}">
        <p14:creationId xmlns:p14="http://schemas.microsoft.com/office/powerpoint/2010/main" val="4144141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45072" y="1289765"/>
            <a:ext cx="3651101" cy="4270963"/>
          </a:xfrm>
          <a:prstGeom prst="ellipse">
            <a:avLst/>
          </a:prstGeom>
        </p:spPr>
        <p:txBody>
          <a:bodyPr anchor="ctr">
            <a:normAutofit/>
          </a:bodyPr>
          <a:lstStyle/>
          <a:p>
            <a:pPr algn="ctr"/>
            <a:r>
              <a:rPr lang="en-US" sz="4300">
                <a:solidFill>
                  <a:srgbClr val="FFFFFF"/>
                </a:solidFill>
              </a:rPr>
              <a:t>Types of reportable actions (1of 3)</a:t>
            </a:r>
          </a:p>
        </p:txBody>
      </p:sp>
      <p:sp>
        <p:nvSpPr>
          <p:cNvPr id="2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p:cNvSpPr>
            <a:spLocks noGrp="1"/>
          </p:cNvSpPr>
          <p:nvPr>
            <p:ph idx="1"/>
          </p:nvPr>
        </p:nvSpPr>
        <p:spPr>
          <a:xfrm>
            <a:off x="5436547" y="518400"/>
            <a:ext cx="5632293" cy="5837949"/>
          </a:xfrm>
        </p:spPr>
        <p:txBody>
          <a:bodyPr anchor="ctr">
            <a:noAutofit/>
          </a:bodyPr>
          <a:lstStyle/>
          <a:p>
            <a:pPr marL="228600" lvl="1" indent="0">
              <a:buNone/>
            </a:pPr>
            <a:r>
              <a:rPr lang="en-US" sz="2800" dirty="0">
                <a:solidFill>
                  <a:schemeClr val="tx1">
                    <a:alpha val="80000"/>
                  </a:schemeClr>
                </a:solidFill>
              </a:rPr>
              <a:t>Report is required if the HCE </a:t>
            </a:r>
          </a:p>
          <a:p>
            <a:pPr lvl="2"/>
            <a:r>
              <a:rPr lang="en-US" sz="2800" dirty="0">
                <a:solidFill>
                  <a:schemeClr val="tx1">
                    <a:alpha val="80000"/>
                  </a:schemeClr>
                </a:solidFill>
              </a:rPr>
              <a:t>Summarily or temporarily revokes; suspends or permanently reduces, suspends or revokes the full or partial clinical privileges or practice of a HCP;</a:t>
            </a:r>
          </a:p>
          <a:p>
            <a:pPr lvl="2"/>
            <a:r>
              <a:rPr lang="en-US" sz="2800" dirty="0">
                <a:solidFill>
                  <a:schemeClr val="tx1">
                    <a:alpha val="80000"/>
                  </a:schemeClr>
                </a:solidFill>
              </a:rPr>
              <a:t>Removes a HCP from the list of eligible employees of health service firm or staffing registry;</a:t>
            </a:r>
          </a:p>
        </p:txBody>
      </p:sp>
      <p:sp>
        <p:nvSpPr>
          <p:cNvPr id="2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5"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487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45072" y="1289765"/>
            <a:ext cx="3651101" cy="4270963"/>
          </a:xfrm>
          <a:prstGeom prst="ellipse">
            <a:avLst/>
          </a:prstGeom>
        </p:spPr>
        <p:txBody>
          <a:bodyPr anchor="ctr">
            <a:normAutofit/>
          </a:bodyPr>
          <a:lstStyle/>
          <a:p>
            <a:pPr algn="ctr"/>
            <a:r>
              <a:rPr lang="en-US" sz="4300">
                <a:solidFill>
                  <a:srgbClr val="FFFFFF"/>
                </a:solidFill>
                <a:latin typeface="+mn-lt"/>
              </a:rPr>
              <a:t>Reporting: HCE Action (2 of 3)</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p:cNvSpPr>
            <a:spLocks noGrp="1"/>
          </p:cNvSpPr>
          <p:nvPr>
            <p:ph idx="1"/>
          </p:nvPr>
        </p:nvSpPr>
        <p:spPr>
          <a:xfrm>
            <a:off x="6297233" y="518400"/>
            <a:ext cx="4771607" cy="5837949"/>
          </a:xfrm>
        </p:spPr>
        <p:txBody>
          <a:bodyPr anchor="ctr">
            <a:normAutofit/>
          </a:bodyPr>
          <a:lstStyle/>
          <a:p>
            <a:pPr marL="0" lvl="1" indent="0">
              <a:buNone/>
            </a:pPr>
            <a:r>
              <a:rPr lang="en-US" sz="4400" dirty="0">
                <a:solidFill>
                  <a:schemeClr val="tx1">
                    <a:alpha val="80000"/>
                  </a:schemeClr>
                </a:solidFill>
              </a:rPr>
              <a:t>Report is required if the HCE </a:t>
            </a:r>
          </a:p>
          <a:p>
            <a:pPr marL="800100" lvl="2" indent="-342900"/>
            <a:r>
              <a:rPr lang="en-US" sz="3200" dirty="0">
                <a:solidFill>
                  <a:schemeClr val="tx1">
                    <a:alpha val="80000"/>
                  </a:schemeClr>
                </a:solidFill>
              </a:rPr>
              <a:t>Discharges a HCP from the staff;</a:t>
            </a:r>
          </a:p>
          <a:p>
            <a:pPr lvl="1"/>
            <a:r>
              <a:rPr lang="en-US" sz="3200" dirty="0">
                <a:solidFill>
                  <a:schemeClr val="tx1">
                    <a:alpha val="80000"/>
                  </a:schemeClr>
                </a:solidFill>
              </a:rPr>
              <a:t>Terminates or rescinds a contract to render services.</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073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45072" y="1289765"/>
            <a:ext cx="3651101" cy="4270963"/>
          </a:xfrm>
          <a:prstGeom prst="ellipse">
            <a:avLst/>
          </a:prstGeom>
        </p:spPr>
        <p:txBody>
          <a:bodyPr anchor="ctr">
            <a:normAutofit/>
          </a:bodyPr>
          <a:lstStyle/>
          <a:p>
            <a:pPr algn="ctr"/>
            <a:r>
              <a:rPr lang="en-US" sz="4300">
                <a:solidFill>
                  <a:srgbClr val="FFFFFF"/>
                </a:solidFill>
                <a:latin typeface="+mn-lt"/>
              </a:rPr>
              <a:t>Reporting: HCE Action (3 of 3)</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p:cNvSpPr>
            <a:spLocks noGrp="1"/>
          </p:cNvSpPr>
          <p:nvPr>
            <p:ph idx="1"/>
          </p:nvPr>
        </p:nvSpPr>
        <p:spPr>
          <a:xfrm>
            <a:off x="5809129" y="518400"/>
            <a:ext cx="5259711" cy="5837949"/>
          </a:xfrm>
        </p:spPr>
        <p:txBody>
          <a:bodyPr anchor="ctr">
            <a:noAutofit/>
          </a:bodyPr>
          <a:lstStyle/>
          <a:p>
            <a:pPr marL="0" indent="0">
              <a:buNone/>
            </a:pPr>
            <a:r>
              <a:rPr lang="en-US" sz="3600" dirty="0">
                <a:solidFill>
                  <a:schemeClr val="tx1">
                    <a:alpha val="80000"/>
                  </a:schemeClr>
                </a:solidFill>
                <a:latin typeface="+mn-lt"/>
              </a:rPr>
              <a:t>Report is required if the HCE </a:t>
            </a:r>
          </a:p>
          <a:p>
            <a:pPr lvl="1"/>
            <a:r>
              <a:rPr lang="en-US" sz="2800" dirty="0">
                <a:solidFill>
                  <a:schemeClr val="tx1">
                    <a:alpha val="80000"/>
                  </a:schemeClr>
                </a:solidFill>
                <a:latin typeface="+mn-lt"/>
              </a:rPr>
              <a:t>Places conditions or limitations on the exercise of clinical privileges or practice including</a:t>
            </a:r>
            <a:endParaRPr lang="en-US" dirty="0">
              <a:solidFill>
                <a:schemeClr val="tx1">
                  <a:alpha val="80000"/>
                </a:schemeClr>
              </a:solidFill>
              <a:latin typeface="+mn-lt"/>
            </a:endParaRPr>
          </a:p>
          <a:p>
            <a:pPr lvl="2"/>
            <a:r>
              <a:rPr lang="en-US" sz="2400" dirty="0">
                <a:solidFill>
                  <a:schemeClr val="tx1">
                    <a:alpha val="80000"/>
                  </a:schemeClr>
                </a:solidFill>
                <a:latin typeface="+mn-lt"/>
              </a:rPr>
              <a:t>Second opinion requirements;</a:t>
            </a:r>
          </a:p>
          <a:p>
            <a:pPr lvl="2"/>
            <a:r>
              <a:rPr lang="en-US" sz="2400" dirty="0">
                <a:solidFill>
                  <a:schemeClr val="tx1">
                    <a:alpha val="80000"/>
                  </a:schemeClr>
                </a:solidFill>
                <a:latin typeface="+mn-lt"/>
              </a:rPr>
              <a:t>Non-routine concurrent or retrospective review of admissions or care specifically tailored after a preliminary review of care;</a:t>
            </a:r>
          </a:p>
          <a:p>
            <a:pPr lvl="2"/>
            <a:r>
              <a:rPr lang="en-US" sz="2400" dirty="0">
                <a:solidFill>
                  <a:schemeClr val="tx1">
                    <a:alpha val="80000"/>
                  </a:schemeClr>
                </a:solidFill>
                <a:latin typeface="+mn-lt"/>
              </a:rPr>
              <a:t>Non-routine supervision by one or more members of the staff; or</a:t>
            </a:r>
          </a:p>
          <a:p>
            <a:pPr lvl="2"/>
            <a:r>
              <a:rPr lang="en-US" sz="2400" dirty="0">
                <a:solidFill>
                  <a:schemeClr val="tx1">
                    <a:alpha val="80000"/>
                  </a:schemeClr>
                </a:solidFill>
                <a:latin typeface="+mn-lt"/>
              </a:rPr>
              <a:t>Completion of </a:t>
            </a:r>
            <a:r>
              <a:rPr lang="en-US" sz="2400" b="1" i="1" dirty="0">
                <a:solidFill>
                  <a:schemeClr val="tx1">
                    <a:alpha val="80000"/>
                  </a:schemeClr>
                </a:solidFill>
                <a:latin typeface="+mn-lt"/>
              </a:rPr>
              <a:t>remedial education or train</a:t>
            </a:r>
            <a:r>
              <a:rPr lang="en-US" sz="2400" b="1" dirty="0">
                <a:solidFill>
                  <a:schemeClr val="tx1">
                    <a:alpha val="80000"/>
                  </a:schemeClr>
                </a:solidFill>
                <a:latin typeface="+mn-lt"/>
              </a:rPr>
              <a:t>ing.</a:t>
            </a:r>
            <a:endParaRPr lang="en-US" sz="1800" b="1" dirty="0">
              <a:solidFill>
                <a:schemeClr val="tx1">
                  <a:alpha val="80000"/>
                </a:schemeClr>
              </a:solidFill>
              <a:latin typeface="+mn-lt"/>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917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97911" y="978776"/>
            <a:ext cx="7394089" cy="1174991"/>
          </a:xfrm>
        </p:spPr>
        <p:txBody>
          <a:bodyPr>
            <a:normAutofit/>
          </a:bodyPr>
          <a:lstStyle/>
          <a:p>
            <a:r>
              <a:rPr lang="en-US" sz="3600" dirty="0">
                <a:latin typeface="+mn-lt"/>
              </a:rPr>
              <a:t>What is Remedial Education/Training?</a:t>
            </a:r>
          </a:p>
        </p:txBody>
      </p:sp>
      <p:sp>
        <p:nvSpPr>
          <p:cNvPr id="3" name="Content Placeholder 2"/>
          <p:cNvSpPr>
            <a:spLocks noGrp="1"/>
          </p:cNvSpPr>
          <p:nvPr>
            <p:ph idx="1"/>
          </p:nvPr>
        </p:nvSpPr>
        <p:spPr>
          <a:xfrm>
            <a:off x="5445496" y="2153767"/>
            <a:ext cx="5925310" cy="4497553"/>
          </a:xfrm>
        </p:spPr>
        <p:txBody>
          <a:bodyPr>
            <a:normAutofit/>
          </a:bodyPr>
          <a:lstStyle/>
          <a:p>
            <a:pPr marL="0" indent="0">
              <a:buNone/>
            </a:pPr>
            <a:r>
              <a:rPr lang="en-US" dirty="0">
                <a:latin typeface="+mn-lt"/>
              </a:rPr>
              <a:t>Education or training required because the professional has exhibited </a:t>
            </a:r>
          </a:p>
          <a:p>
            <a:pPr marL="457200" lvl="1" indent="0">
              <a:buNone/>
            </a:pPr>
            <a:r>
              <a:rPr lang="en-US" sz="2800" dirty="0"/>
              <a:t>A</a:t>
            </a:r>
            <a:r>
              <a:rPr lang="en-US" sz="2800" dirty="0">
                <a:latin typeface="+mn-lt"/>
              </a:rPr>
              <a:t> lack of knowledge or skills expected of a </a:t>
            </a:r>
            <a:r>
              <a:rPr lang="en-US" sz="2800" dirty="0"/>
              <a:t>professional</a:t>
            </a:r>
            <a:r>
              <a:rPr lang="en-US" sz="2800" dirty="0">
                <a:latin typeface="+mn-lt"/>
              </a:rPr>
              <a:t> who has had the same level of education and training and the same degree of professional responsibility. </a:t>
            </a:r>
          </a:p>
        </p:txBody>
      </p:sp>
      <p:pic>
        <p:nvPicPr>
          <p:cNvPr id="7" name="Picture 4">
            <a:extLst>
              <a:ext uri="{FF2B5EF4-FFF2-40B4-BE49-F238E27FC236}">
                <a16:creationId xmlns:a16="http://schemas.microsoft.com/office/drawing/2014/main" id="{E7316978-6A53-4861-BE6F-669919A814CA}"/>
              </a:ext>
            </a:extLst>
          </p:cNvPr>
          <p:cNvPicPr>
            <a:picLocks noChangeAspect="1"/>
          </p:cNvPicPr>
          <p:nvPr/>
        </p:nvPicPr>
        <p:blipFill rotWithShape="1">
          <a:blip r:embed="rId3"/>
          <a:srcRect l="26221" r="22846"/>
          <a:stretch/>
        </p:blipFill>
        <p:spPr>
          <a:xfrm>
            <a:off x="20" y="10"/>
            <a:ext cx="4657325" cy="6857990"/>
          </a:xfrm>
          <a:prstGeom prst="rect">
            <a:avLst/>
          </a:prstGeom>
        </p:spPr>
      </p:pic>
    </p:spTree>
    <p:extLst>
      <p:ext uri="{BB962C8B-B14F-4D97-AF65-F5344CB8AC3E}">
        <p14:creationId xmlns:p14="http://schemas.microsoft.com/office/powerpoint/2010/main" val="2076423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a:normAutofit/>
          </a:bodyPr>
          <a:lstStyle/>
          <a:p>
            <a:r>
              <a:rPr lang="en-US">
                <a:solidFill>
                  <a:srgbClr val="000000"/>
                </a:solidFill>
                <a:latin typeface="+mn-lt"/>
              </a:rPr>
              <a:t>Remedial Education/Training</a:t>
            </a:r>
          </a:p>
        </p:txBody>
      </p:sp>
      <p:sp>
        <p:nvSpPr>
          <p:cNvPr id="1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Teacher">
            <a:extLst>
              <a:ext uri="{FF2B5EF4-FFF2-40B4-BE49-F238E27FC236}">
                <a16:creationId xmlns:a16="http://schemas.microsoft.com/office/drawing/2014/main" id="{28D7615C-39F0-44A6-AB02-94D59C2F7B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3" name="Content Placeholder 2"/>
          <p:cNvSpPr>
            <a:spLocks noGrp="1"/>
          </p:cNvSpPr>
          <p:nvPr>
            <p:ph idx="1"/>
          </p:nvPr>
        </p:nvSpPr>
        <p:spPr>
          <a:xfrm>
            <a:off x="6090574" y="2421682"/>
            <a:ext cx="4977578" cy="3639289"/>
          </a:xfrm>
        </p:spPr>
        <p:txBody>
          <a:bodyPr anchor="ctr">
            <a:normAutofit/>
          </a:bodyPr>
          <a:lstStyle/>
          <a:p>
            <a:pPr marL="0" indent="0">
              <a:buNone/>
            </a:pPr>
            <a:r>
              <a:rPr lang="en-US" sz="3200" dirty="0">
                <a:solidFill>
                  <a:srgbClr val="000000"/>
                </a:solidFill>
                <a:latin typeface="+mn-lt"/>
              </a:rPr>
              <a:t>This DOES NOT include a tailored education plan for professionals in training programs</a:t>
            </a:r>
            <a:r>
              <a:rPr lang="en-US" sz="3200" dirty="0">
                <a:solidFill>
                  <a:srgbClr val="000000"/>
                </a:solidFill>
              </a:rPr>
              <a:t>.</a:t>
            </a:r>
            <a:endParaRPr lang="en-US" sz="3200" dirty="0">
              <a:solidFill>
                <a:srgbClr val="000000"/>
              </a:solidFill>
              <a:latin typeface="+mn-lt"/>
            </a:endParaRPr>
          </a:p>
        </p:txBody>
      </p:sp>
    </p:spTree>
    <p:extLst>
      <p:ext uri="{BB962C8B-B14F-4D97-AF65-F5344CB8AC3E}">
        <p14:creationId xmlns:p14="http://schemas.microsoft.com/office/powerpoint/2010/main" val="2088639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a:prstGeom prst="ellipse">
            <a:avLst/>
          </a:prstGeom>
        </p:spPr>
        <p:txBody>
          <a:bodyPr>
            <a:normAutofit/>
          </a:bodyPr>
          <a:lstStyle/>
          <a:p>
            <a:r>
              <a:rPr lang="en-US" sz="2400">
                <a:solidFill>
                  <a:srgbClr val="FFFFFF"/>
                </a:solidFill>
              </a:rPr>
              <a:t>Resigning &amp; Voluntarily Relinquishing Privileges or Authorizations</a:t>
            </a:r>
            <a:endParaRPr lang="en-US" sz="2400">
              <a:solidFill>
                <a:srgbClr val="FFFFFF"/>
              </a:solidFill>
              <a:latin typeface="+mn-lt"/>
            </a:endParaRPr>
          </a:p>
        </p:txBody>
      </p:sp>
      <p:sp>
        <p:nvSpPr>
          <p:cNvPr id="3" name="Content Placeholder 2"/>
          <p:cNvSpPr>
            <a:spLocks noGrp="1"/>
          </p:cNvSpPr>
          <p:nvPr>
            <p:ph idx="1"/>
          </p:nvPr>
        </p:nvSpPr>
        <p:spPr>
          <a:xfrm>
            <a:off x="5142155" y="801866"/>
            <a:ext cx="6254503" cy="5717268"/>
          </a:xfrm>
        </p:spPr>
        <p:txBody>
          <a:bodyPr anchor="ctr">
            <a:normAutofit lnSpcReduction="10000"/>
          </a:bodyPr>
          <a:lstStyle/>
          <a:p>
            <a:pPr marL="0" indent="0">
              <a:buNone/>
            </a:pPr>
            <a:r>
              <a:rPr lang="en-US" sz="3600" dirty="0">
                <a:solidFill>
                  <a:srgbClr val="000000"/>
                </a:solidFill>
                <a:latin typeface="+mn-lt"/>
              </a:rPr>
              <a:t>A report is required if an individual resigns or voluntarily relinquishes privileges of authorizations from the staff while under review or during an investigation of: </a:t>
            </a:r>
          </a:p>
          <a:p>
            <a:pPr marL="914400" lvl="1" indent="-457200"/>
            <a:r>
              <a:rPr lang="en-US" sz="3200" dirty="0">
                <a:solidFill>
                  <a:srgbClr val="000000"/>
                </a:solidFill>
                <a:latin typeface="+mn-lt"/>
              </a:rPr>
              <a:t>Quality of patient care rendered;</a:t>
            </a:r>
          </a:p>
          <a:p>
            <a:pPr marL="914400" lvl="1" indent="-457200"/>
            <a:r>
              <a:rPr lang="en-US" sz="3200" dirty="0">
                <a:solidFill>
                  <a:srgbClr val="000000"/>
                </a:solidFill>
                <a:latin typeface="+mn-lt"/>
              </a:rPr>
              <a:t>Conduct that demonstrates </a:t>
            </a:r>
          </a:p>
          <a:p>
            <a:pPr marL="1828800" lvl="3" indent="-457200"/>
            <a:r>
              <a:rPr lang="en-US" sz="2600" dirty="0">
                <a:solidFill>
                  <a:srgbClr val="000000"/>
                </a:solidFill>
              </a:rPr>
              <a:t>Impairment</a:t>
            </a:r>
          </a:p>
          <a:p>
            <a:pPr marL="1828800" lvl="3" indent="-457200"/>
            <a:r>
              <a:rPr lang="en-US" sz="2600" dirty="0">
                <a:solidFill>
                  <a:srgbClr val="000000"/>
                </a:solidFill>
              </a:rPr>
              <a:t>Incompetence; or </a:t>
            </a:r>
          </a:p>
          <a:p>
            <a:pPr marL="1828800" lvl="3" indent="-457200"/>
            <a:r>
              <a:rPr lang="en-US" sz="2600" dirty="0">
                <a:solidFill>
                  <a:srgbClr val="000000"/>
                </a:solidFill>
              </a:rPr>
              <a:t>Unprofessional conduct</a:t>
            </a:r>
          </a:p>
        </p:txBody>
      </p:sp>
    </p:spTree>
    <p:extLst>
      <p:ext uri="{BB962C8B-B14F-4D97-AF65-F5344CB8AC3E}">
        <p14:creationId xmlns:p14="http://schemas.microsoft.com/office/powerpoint/2010/main" val="2928778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Nurse Charles Cullen</a:t>
            </a:r>
          </a:p>
        </p:txBody>
      </p:sp>
      <p:sp>
        <p:nvSpPr>
          <p:cNvPr id="3" name="Content Placeholder 2"/>
          <p:cNvSpPr>
            <a:spLocks noGrp="1"/>
          </p:cNvSpPr>
          <p:nvPr>
            <p:ph idx="1"/>
          </p:nvPr>
        </p:nvSpPr>
        <p:spPr>
          <a:xfrm>
            <a:off x="838200" y="1762126"/>
            <a:ext cx="6052439" cy="3755417"/>
          </a:xfrm>
        </p:spPr>
        <p:txBody>
          <a:bodyPr>
            <a:normAutofit/>
          </a:bodyPr>
          <a:lstStyle/>
          <a:p>
            <a:pPr marL="0" indent="0">
              <a:buNone/>
            </a:pPr>
            <a:r>
              <a:rPr lang="en-US" sz="3200" dirty="0"/>
              <a:t>Instead of tending to his patients, nurse and serial killer Charles Edmund Cullen chose to take the lives of many in his care. </a:t>
            </a:r>
          </a:p>
        </p:txBody>
      </p:sp>
      <p:pic>
        <p:nvPicPr>
          <p:cNvPr id="1026" name="Picture 2" descr="Visual search query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00063"/>
            <a:ext cx="3771900" cy="25241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28650" y="6111658"/>
            <a:ext cx="6096000" cy="646331"/>
          </a:xfrm>
          <a:prstGeom prst="rect">
            <a:avLst/>
          </a:prstGeom>
        </p:spPr>
        <p:txBody>
          <a:bodyPr>
            <a:spAutoFit/>
          </a:bodyPr>
          <a:lstStyle/>
          <a:p>
            <a:r>
              <a:rPr lang="en-US" dirty="0"/>
              <a:t>https://www.grunge.com/477335/the-chilling-story-of-serial-killer-charles-edmund-cullen/</a:t>
            </a:r>
          </a:p>
        </p:txBody>
      </p:sp>
    </p:spTree>
    <p:extLst>
      <p:ext uri="{BB962C8B-B14F-4D97-AF65-F5344CB8AC3E}">
        <p14:creationId xmlns:p14="http://schemas.microsoft.com/office/powerpoint/2010/main" val="4287723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p:cNvSpPr>
            <a:spLocks noGrp="1"/>
          </p:cNvSpPr>
          <p:nvPr>
            <p:ph type="title"/>
          </p:nvPr>
        </p:nvSpPr>
        <p:spPr>
          <a:xfrm>
            <a:off x="640080" y="1243013"/>
            <a:ext cx="3855720" cy="4371974"/>
          </a:xfrm>
          <a:prstGeom prst="rect">
            <a:avLst/>
          </a:prstGeom>
        </p:spPr>
        <p:txBody>
          <a:bodyPr>
            <a:normAutofit/>
          </a:bodyPr>
          <a:lstStyle/>
          <a:p>
            <a:r>
              <a:rPr lang="en-US">
                <a:solidFill>
                  <a:srgbClr val="FFFFFF"/>
                </a:solidFill>
                <a:latin typeface="+mn-lt"/>
              </a:rPr>
              <a:t>Report Required: Leave of Absence</a:t>
            </a:r>
          </a:p>
        </p:txBody>
      </p:sp>
      <p:sp>
        <p:nvSpPr>
          <p:cNvPr id="12" name="Rectangle 11">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89581" y="804672"/>
            <a:ext cx="6003843" cy="5230368"/>
          </a:xfrm>
        </p:spPr>
        <p:txBody>
          <a:bodyPr anchor="ctr">
            <a:noAutofit/>
          </a:bodyPr>
          <a:lstStyle/>
          <a:p>
            <a:pPr marL="0" indent="0">
              <a:buNone/>
            </a:pPr>
            <a:r>
              <a:rPr lang="en-US" sz="3200" dirty="0">
                <a:solidFill>
                  <a:srgbClr val="000000"/>
                </a:solidFill>
              </a:rPr>
              <a:t>A report is also required if a leave of absence is granted for reasons relating to </a:t>
            </a:r>
          </a:p>
          <a:p>
            <a:pPr marL="457200" lvl="1" indent="0">
              <a:buNone/>
            </a:pPr>
            <a:r>
              <a:rPr lang="en-US" sz="2800" dirty="0">
                <a:solidFill>
                  <a:srgbClr val="000000"/>
                </a:solidFill>
              </a:rPr>
              <a:t>A physical, mental or emotional condition or drug or alcohol use which impairs the health care professional’s ability to practice with reasonable skill and safety while under, or subsequent to, a review of the health care professional’s patient care or professional conduct.</a:t>
            </a:r>
          </a:p>
        </p:txBody>
      </p:sp>
    </p:spTree>
    <p:extLst>
      <p:ext uri="{BB962C8B-B14F-4D97-AF65-F5344CB8AC3E}">
        <p14:creationId xmlns:p14="http://schemas.microsoft.com/office/powerpoint/2010/main" val="3013168830"/>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a:normAutofit/>
          </a:bodyPr>
          <a:lstStyle/>
          <a:p>
            <a:r>
              <a:rPr lang="en-US" sz="3600">
                <a:solidFill>
                  <a:schemeClr val="tx2"/>
                </a:solidFill>
                <a:latin typeface="+mn-lt"/>
              </a:rPr>
              <a:t>Leaves of Absence –NO REPORT</a:t>
            </a:r>
          </a:p>
        </p:txBody>
      </p:sp>
      <p:sp>
        <p:nvSpPr>
          <p:cNvPr id="3" name="Content Placeholder 2"/>
          <p:cNvSpPr>
            <a:spLocks noGrp="1"/>
          </p:cNvSpPr>
          <p:nvPr>
            <p:ph idx="1"/>
          </p:nvPr>
        </p:nvSpPr>
        <p:spPr>
          <a:xfrm>
            <a:off x="3732904" y="804672"/>
            <a:ext cx="7660520" cy="5230368"/>
          </a:xfrm>
        </p:spPr>
        <p:txBody>
          <a:bodyPr anchor="ctr">
            <a:noAutofit/>
          </a:bodyPr>
          <a:lstStyle/>
          <a:p>
            <a:pPr marL="457200" lvl="1" indent="0">
              <a:buNone/>
            </a:pPr>
            <a:r>
              <a:rPr lang="en-US" sz="3200" dirty="0">
                <a:solidFill>
                  <a:schemeClr val="tx2"/>
                </a:solidFill>
              </a:rPr>
              <a:t>No report required for</a:t>
            </a:r>
          </a:p>
          <a:p>
            <a:pPr lvl="2"/>
            <a:r>
              <a:rPr lang="en-US" sz="3200" dirty="0">
                <a:solidFill>
                  <a:schemeClr val="tx2"/>
                </a:solidFill>
              </a:rPr>
              <a:t>Pregnancy-related leaves of absence;</a:t>
            </a:r>
          </a:p>
          <a:p>
            <a:pPr lvl="2"/>
            <a:r>
              <a:rPr lang="en-US" sz="3200" dirty="0">
                <a:solidFill>
                  <a:schemeClr val="tx2"/>
                </a:solidFill>
              </a:rPr>
              <a:t>Participation, or an agreement to participate, in a board-approved intervention program </a:t>
            </a:r>
          </a:p>
          <a:p>
            <a:pPr lvl="3"/>
            <a:r>
              <a:rPr lang="en-US" sz="2800" dirty="0">
                <a:solidFill>
                  <a:schemeClr val="tx2"/>
                </a:solidFill>
              </a:rPr>
              <a:t>Professional must agree to follow, and then follow the treatment regimen or monitoring required by the program.</a:t>
            </a:r>
          </a:p>
        </p:txBody>
      </p:sp>
    </p:spTree>
    <p:extLst>
      <p:ext uri="{BB962C8B-B14F-4D97-AF65-F5344CB8AC3E}">
        <p14:creationId xmlns:p14="http://schemas.microsoft.com/office/powerpoint/2010/main" val="2772396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0168" y="1586484"/>
            <a:ext cx="3685032" cy="3685032"/>
          </a:xfrm>
          <a:prstGeom prst="ellipse">
            <a:avLst/>
          </a:prstGeom>
          <a:solidFill>
            <a:schemeClr val="accent2"/>
          </a:solidFill>
          <a:ln>
            <a:noFill/>
          </a:ln>
        </p:spPr>
        <p:txBody>
          <a:bodyPr>
            <a:normAutofit/>
          </a:bodyPr>
          <a:lstStyle/>
          <a:p>
            <a:r>
              <a:rPr lang="en-US" sz="2300">
                <a:solidFill>
                  <a:srgbClr val="FFFFFF"/>
                </a:solidFill>
                <a:latin typeface="+mn-lt"/>
              </a:rPr>
              <a:t>Leave of Absence: Monitoring Program</a:t>
            </a:r>
            <a:endParaRPr lang="en-US" sz="2300" dirty="0">
              <a:solidFill>
                <a:srgbClr val="FFFFFF"/>
              </a:solidFill>
              <a:latin typeface="+mn-lt"/>
            </a:endParaRPr>
          </a:p>
        </p:txBody>
      </p:sp>
      <p:sp>
        <p:nvSpPr>
          <p:cNvPr id="3" name="Content Placeholder 2"/>
          <p:cNvSpPr>
            <a:spLocks noGrp="1"/>
          </p:cNvSpPr>
          <p:nvPr>
            <p:ph idx="1"/>
          </p:nvPr>
        </p:nvSpPr>
        <p:spPr>
          <a:xfrm>
            <a:off x="516367" y="1283546"/>
            <a:ext cx="6873159" cy="4372515"/>
          </a:xfrm>
        </p:spPr>
        <p:txBody>
          <a:bodyPr anchor="ctr">
            <a:noAutofit/>
          </a:bodyPr>
          <a:lstStyle/>
          <a:p>
            <a:pPr marL="228600" lvl="1" indent="0">
              <a:buNone/>
            </a:pPr>
            <a:r>
              <a:rPr lang="en-US" sz="3200" dirty="0">
                <a:solidFill>
                  <a:srgbClr val="404040"/>
                </a:solidFill>
              </a:rPr>
              <a:t>If the HCE provides the leave of absence for the HCP to participate in a board-approved intervention program, the HCE </a:t>
            </a:r>
            <a:r>
              <a:rPr lang="en-US" sz="3200" b="1" i="1" dirty="0">
                <a:solidFill>
                  <a:srgbClr val="404040"/>
                </a:solidFill>
              </a:rPr>
              <a:t>must</a:t>
            </a:r>
            <a:r>
              <a:rPr lang="en-US" sz="3200" dirty="0">
                <a:solidFill>
                  <a:srgbClr val="404040"/>
                </a:solidFill>
              </a:rPr>
              <a:t>: </a:t>
            </a:r>
          </a:p>
          <a:p>
            <a:pPr lvl="2"/>
            <a:r>
              <a:rPr lang="en-US" sz="2800" dirty="0">
                <a:solidFill>
                  <a:srgbClr val="404040"/>
                </a:solidFill>
              </a:rPr>
              <a:t>Confirm HCP’s participation in the program</a:t>
            </a:r>
          </a:p>
          <a:p>
            <a:pPr lvl="2"/>
            <a:r>
              <a:rPr lang="en-US" sz="2800" dirty="0">
                <a:solidFill>
                  <a:srgbClr val="404040"/>
                </a:solidFill>
              </a:rPr>
              <a:t>Notify the HCP that a report would have been filed but for participation in and compliance with the  intervention program</a:t>
            </a:r>
          </a:p>
          <a:p>
            <a:pPr lvl="2"/>
            <a:r>
              <a:rPr lang="en-US" sz="2800" dirty="0">
                <a:solidFill>
                  <a:srgbClr val="404040"/>
                </a:solidFill>
              </a:rPr>
              <a:t>File a report if notified that the HCP is not in compliance with the program.</a:t>
            </a:r>
          </a:p>
        </p:txBody>
      </p:sp>
    </p:spTree>
    <p:extLst>
      <p:ext uri="{BB962C8B-B14F-4D97-AF65-F5344CB8AC3E}">
        <p14:creationId xmlns:p14="http://schemas.microsoft.com/office/powerpoint/2010/main" val="3989492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a:solidFill>
                  <a:srgbClr val="FFFFFF"/>
                </a:solidFill>
                <a:latin typeface="+mn-lt"/>
              </a:rPr>
              <a:t>Medical Malpractice</a:t>
            </a:r>
          </a:p>
        </p:txBody>
      </p:sp>
      <p:sp>
        <p:nvSpPr>
          <p:cNvPr id="3" name="Content Placeholder 2"/>
          <p:cNvSpPr>
            <a:spLocks noGrp="1"/>
          </p:cNvSpPr>
          <p:nvPr>
            <p:ph idx="1"/>
          </p:nvPr>
        </p:nvSpPr>
        <p:spPr>
          <a:xfrm>
            <a:off x="5109882" y="801866"/>
            <a:ext cx="6286776" cy="5230634"/>
          </a:xfrm>
        </p:spPr>
        <p:txBody>
          <a:bodyPr anchor="ctr">
            <a:normAutofit/>
          </a:bodyPr>
          <a:lstStyle/>
          <a:p>
            <a:pPr marL="0" indent="0">
              <a:buNone/>
            </a:pPr>
            <a:r>
              <a:rPr lang="en-US" sz="4000" dirty="0">
                <a:solidFill>
                  <a:srgbClr val="000000"/>
                </a:solidFill>
              </a:rPr>
              <a:t>A HCE must report when a HCP and HCE </a:t>
            </a:r>
            <a:r>
              <a:rPr lang="en-US" sz="4000" i="1" dirty="0">
                <a:solidFill>
                  <a:srgbClr val="000000"/>
                </a:solidFill>
              </a:rPr>
              <a:t>are both parties </a:t>
            </a:r>
            <a:r>
              <a:rPr lang="en-US" sz="4000" dirty="0">
                <a:solidFill>
                  <a:srgbClr val="000000"/>
                </a:solidFill>
              </a:rPr>
              <a:t>to a medical malpractice suit, resulting in </a:t>
            </a:r>
          </a:p>
          <a:p>
            <a:pPr lvl="1"/>
            <a:r>
              <a:rPr lang="en-US" sz="4000" dirty="0">
                <a:solidFill>
                  <a:srgbClr val="000000"/>
                </a:solidFill>
              </a:rPr>
              <a:t>settlement </a:t>
            </a:r>
          </a:p>
          <a:p>
            <a:pPr lvl="1"/>
            <a:r>
              <a:rPr lang="en-US" sz="4000" dirty="0">
                <a:solidFill>
                  <a:srgbClr val="000000"/>
                </a:solidFill>
              </a:rPr>
              <a:t>judgment or </a:t>
            </a:r>
          </a:p>
          <a:p>
            <a:pPr lvl="1"/>
            <a:r>
              <a:rPr lang="en-US" sz="4000" dirty="0">
                <a:solidFill>
                  <a:srgbClr val="000000"/>
                </a:solidFill>
              </a:rPr>
              <a:t>arbitration award.</a:t>
            </a:r>
          </a:p>
        </p:txBody>
      </p:sp>
    </p:spTree>
    <p:extLst>
      <p:ext uri="{BB962C8B-B14F-4D97-AF65-F5344CB8AC3E}">
        <p14:creationId xmlns:p14="http://schemas.microsoft.com/office/powerpoint/2010/main" val="3794424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5"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a:normAutofit/>
          </a:bodyPr>
          <a:lstStyle/>
          <a:p>
            <a:r>
              <a:rPr lang="en-US" sz="4000" dirty="0">
                <a:solidFill>
                  <a:schemeClr val="tx2"/>
                </a:solidFill>
              </a:rPr>
              <a:t>Reporting Details</a:t>
            </a:r>
          </a:p>
        </p:txBody>
      </p:sp>
      <p:sp>
        <p:nvSpPr>
          <p:cNvPr id="3" name="Content Placeholder 2"/>
          <p:cNvSpPr>
            <a:spLocks noGrp="1"/>
          </p:cNvSpPr>
          <p:nvPr>
            <p:ph idx="1"/>
          </p:nvPr>
        </p:nvSpPr>
        <p:spPr>
          <a:xfrm>
            <a:off x="5215811" y="804672"/>
            <a:ext cx="6177613" cy="5230368"/>
          </a:xfrm>
        </p:spPr>
        <p:txBody>
          <a:bodyPr anchor="ctr">
            <a:normAutofit/>
          </a:bodyPr>
          <a:lstStyle/>
          <a:p>
            <a:r>
              <a:rPr lang="en-US" sz="3200" dirty="0">
                <a:solidFill>
                  <a:schemeClr val="tx2"/>
                </a:solidFill>
              </a:rPr>
              <a:t>Reports must be filed within 7 days of the </a:t>
            </a:r>
            <a:r>
              <a:rPr lang="en-US" sz="3200" i="1" dirty="0">
                <a:solidFill>
                  <a:schemeClr val="tx2"/>
                </a:solidFill>
              </a:rPr>
              <a:t>HCE’</a:t>
            </a:r>
            <a:r>
              <a:rPr lang="en-US" sz="3200" dirty="0">
                <a:solidFill>
                  <a:schemeClr val="tx2"/>
                </a:solidFill>
              </a:rPr>
              <a:t>s action</a:t>
            </a:r>
          </a:p>
          <a:p>
            <a:r>
              <a:rPr lang="en-US" sz="3200" dirty="0">
                <a:solidFill>
                  <a:schemeClr val="tx2"/>
                </a:solidFill>
              </a:rPr>
              <a:t>A copy of the report must be given to the HCP </a:t>
            </a:r>
          </a:p>
          <a:p>
            <a:r>
              <a:rPr lang="en-US" sz="3200" dirty="0">
                <a:solidFill>
                  <a:schemeClr val="tx2"/>
                </a:solidFill>
              </a:rPr>
              <a:t>HCE must file an additional report if </a:t>
            </a:r>
          </a:p>
          <a:p>
            <a:pPr lvl="1"/>
            <a:r>
              <a:rPr lang="en-US" sz="3200" dirty="0">
                <a:solidFill>
                  <a:schemeClr val="tx2"/>
                </a:solidFill>
              </a:rPr>
              <a:t>Full or partial restoration of the duties </a:t>
            </a:r>
          </a:p>
          <a:p>
            <a:pPr lvl="1"/>
            <a:r>
              <a:rPr lang="en-US" sz="3200" dirty="0">
                <a:solidFill>
                  <a:schemeClr val="tx2"/>
                </a:solidFill>
              </a:rPr>
              <a:t>Further limits on practice</a:t>
            </a:r>
          </a:p>
        </p:txBody>
      </p:sp>
    </p:spTree>
    <p:extLst>
      <p:ext uri="{BB962C8B-B14F-4D97-AF65-F5344CB8AC3E}">
        <p14:creationId xmlns:p14="http://schemas.microsoft.com/office/powerpoint/2010/main" val="1197650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a:prstGeom prst="ellipse">
            <a:avLst/>
          </a:prstGeom>
        </p:spPr>
        <p:txBody>
          <a:bodyPr>
            <a:normAutofit/>
          </a:bodyPr>
          <a:lstStyle/>
          <a:p>
            <a:r>
              <a:rPr lang="en-US" sz="3300">
                <a:solidFill>
                  <a:schemeClr val="tx2"/>
                </a:solidFill>
                <a:latin typeface="+mn-lt"/>
              </a:rPr>
              <a:t>Reporting Requirements of Health Care Professionals</a:t>
            </a:r>
          </a:p>
        </p:txBody>
      </p:sp>
      <p:sp>
        <p:nvSpPr>
          <p:cNvPr id="3" name="Content Placeholder 2"/>
          <p:cNvSpPr>
            <a:spLocks noGrp="1"/>
          </p:cNvSpPr>
          <p:nvPr>
            <p:ph idx="1"/>
          </p:nvPr>
        </p:nvSpPr>
        <p:spPr>
          <a:xfrm>
            <a:off x="6172200" y="804672"/>
            <a:ext cx="5221224" cy="5230368"/>
          </a:xfrm>
        </p:spPr>
        <p:txBody>
          <a:bodyPr anchor="ctr">
            <a:noAutofit/>
          </a:bodyPr>
          <a:lstStyle/>
          <a:p>
            <a:pPr marL="0" indent="0">
              <a:buNone/>
            </a:pPr>
            <a:r>
              <a:rPr lang="en-US" dirty="0">
                <a:solidFill>
                  <a:schemeClr val="tx2"/>
                </a:solidFill>
              </a:rPr>
              <a:t>A HCP must file a report if he or she is in possession of information which reasonably indicates another professional has demonstrated </a:t>
            </a:r>
          </a:p>
          <a:p>
            <a:pPr lvl="1"/>
            <a:r>
              <a:rPr lang="en-US" sz="2800" dirty="0">
                <a:solidFill>
                  <a:schemeClr val="tx2"/>
                </a:solidFill>
              </a:rPr>
              <a:t>An impairment, </a:t>
            </a:r>
          </a:p>
          <a:p>
            <a:pPr lvl="1"/>
            <a:r>
              <a:rPr lang="en-US" sz="2800" dirty="0">
                <a:solidFill>
                  <a:schemeClr val="tx2"/>
                </a:solidFill>
              </a:rPr>
              <a:t>Gross incompetence or </a:t>
            </a:r>
          </a:p>
          <a:p>
            <a:pPr lvl="1"/>
            <a:r>
              <a:rPr lang="en-US" sz="2800" dirty="0">
                <a:solidFill>
                  <a:schemeClr val="tx2"/>
                </a:solidFill>
              </a:rPr>
              <a:t>Professional misconduct which would present an </a:t>
            </a:r>
            <a:r>
              <a:rPr lang="en-US" sz="2800" b="1" i="1" dirty="0">
                <a:solidFill>
                  <a:schemeClr val="tx2"/>
                </a:solidFill>
              </a:rPr>
              <a:t>imminent danger </a:t>
            </a:r>
            <a:r>
              <a:rPr lang="en-US" sz="2800" dirty="0">
                <a:solidFill>
                  <a:schemeClr val="tx2"/>
                </a:solidFill>
              </a:rPr>
              <a:t>to an individual patient or to the public health, safety or welfare</a:t>
            </a:r>
          </a:p>
        </p:txBody>
      </p:sp>
    </p:spTree>
    <p:extLst>
      <p:ext uri="{BB962C8B-B14F-4D97-AF65-F5344CB8AC3E}">
        <p14:creationId xmlns:p14="http://schemas.microsoft.com/office/powerpoint/2010/main" val="2029386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a:prstGeom prst="ellipse">
            <a:avLst/>
          </a:prstGeom>
        </p:spPr>
        <p:txBody>
          <a:bodyPr>
            <a:normAutofit/>
          </a:bodyPr>
          <a:lstStyle/>
          <a:p>
            <a:r>
              <a:rPr lang="en-US" sz="3300">
                <a:solidFill>
                  <a:schemeClr val="tx2"/>
                </a:solidFill>
                <a:latin typeface="+mn-lt"/>
              </a:rPr>
              <a:t>Reporting Requirements of Health Care Professionals</a:t>
            </a:r>
          </a:p>
        </p:txBody>
      </p:sp>
      <p:sp>
        <p:nvSpPr>
          <p:cNvPr id="3" name="Content Placeholder 2"/>
          <p:cNvSpPr>
            <a:spLocks noGrp="1"/>
          </p:cNvSpPr>
          <p:nvPr>
            <p:ph idx="1"/>
          </p:nvPr>
        </p:nvSpPr>
        <p:spPr>
          <a:xfrm>
            <a:off x="5215811" y="804672"/>
            <a:ext cx="6177613" cy="5230368"/>
          </a:xfrm>
        </p:spPr>
        <p:txBody>
          <a:bodyPr anchor="ctr">
            <a:normAutofit/>
          </a:bodyPr>
          <a:lstStyle/>
          <a:p>
            <a:pPr marL="0" indent="0">
              <a:buNone/>
            </a:pPr>
            <a:r>
              <a:rPr lang="en-US" dirty="0">
                <a:solidFill>
                  <a:schemeClr val="tx2"/>
                </a:solidFill>
              </a:rPr>
              <a:t>No report if</a:t>
            </a:r>
          </a:p>
          <a:p>
            <a:pPr lvl="1"/>
            <a:r>
              <a:rPr lang="en-US" sz="2800" dirty="0">
                <a:solidFill>
                  <a:schemeClr val="tx2"/>
                </a:solidFill>
              </a:rPr>
              <a:t>HCP is only aware of the information about the HCP as a result of participation in a review or other proceeding conducted by or for a HCE; </a:t>
            </a:r>
          </a:p>
          <a:p>
            <a:pPr lvl="1"/>
            <a:r>
              <a:rPr lang="en-US" sz="2800" dirty="0">
                <a:solidFill>
                  <a:schemeClr val="tx2"/>
                </a:solidFill>
              </a:rPr>
              <a:t>HCP joins the entity in making and signing a report </a:t>
            </a:r>
          </a:p>
          <a:p>
            <a:pPr lvl="1"/>
            <a:r>
              <a:rPr lang="en-US" sz="2800" dirty="0">
                <a:solidFill>
                  <a:schemeClr val="tx2"/>
                </a:solidFill>
              </a:rPr>
              <a:t> HCP receives written assurance from the entity that it has made a report.</a:t>
            </a:r>
          </a:p>
          <a:p>
            <a:pPr lvl="1"/>
            <a:endParaRPr lang="en-US" sz="2800" dirty="0">
              <a:solidFill>
                <a:schemeClr val="tx2"/>
              </a:solidFill>
            </a:endParaRPr>
          </a:p>
        </p:txBody>
      </p:sp>
    </p:spTree>
    <p:extLst>
      <p:ext uri="{BB962C8B-B14F-4D97-AF65-F5344CB8AC3E}">
        <p14:creationId xmlns:p14="http://schemas.microsoft.com/office/powerpoint/2010/main" val="418657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a:prstGeom prst="rect">
            <a:avLst/>
          </a:prstGeom>
        </p:spPr>
        <p:txBody>
          <a:bodyPr>
            <a:normAutofit/>
          </a:bodyPr>
          <a:lstStyle/>
          <a:p>
            <a:r>
              <a:rPr lang="en-US" sz="3600">
                <a:solidFill>
                  <a:schemeClr val="tx2"/>
                </a:solidFill>
                <a:latin typeface="+mn-lt"/>
              </a:rPr>
              <a:t>Disclosure of Information</a:t>
            </a:r>
          </a:p>
        </p:txBody>
      </p:sp>
      <p:sp>
        <p:nvSpPr>
          <p:cNvPr id="3" name="Content Placeholder 2"/>
          <p:cNvSpPr>
            <a:spLocks noGrp="1"/>
          </p:cNvSpPr>
          <p:nvPr>
            <p:ph idx="1"/>
          </p:nvPr>
        </p:nvSpPr>
        <p:spPr>
          <a:xfrm>
            <a:off x="5135575" y="804672"/>
            <a:ext cx="6257849" cy="5230368"/>
          </a:xfrm>
        </p:spPr>
        <p:txBody>
          <a:bodyPr anchor="ctr">
            <a:noAutofit/>
          </a:bodyPr>
          <a:lstStyle/>
          <a:p>
            <a:pPr marL="0" indent="0">
              <a:buNone/>
            </a:pPr>
            <a:r>
              <a:rPr lang="en-US" dirty="0">
                <a:solidFill>
                  <a:schemeClr val="tx2"/>
                </a:solidFill>
                <a:latin typeface="+mn-lt"/>
              </a:rPr>
              <a:t>Upon receipt of a written certification, a HCE shall disclose:</a:t>
            </a:r>
          </a:p>
          <a:p>
            <a:pPr lvl="1"/>
            <a:r>
              <a:rPr lang="en-US" sz="2800" dirty="0">
                <a:solidFill>
                  <a:schemeClr val="tx2"/>
                </a:solidFill>
                <a:latin typeface="+mn-lt"/>
              </a:rPr>
              <a:t>All reports filed, including restoration of privileges or the full or partial restoration of duties that had been limited, curtailed or prevented; AND</a:t>
            </a:r>
          </a:p>
          <a:p>
            <a:pPr lvl="1"/>
            <a:r>
              <a:rPr lang="en-US" sz="2800" dirty="0">
                <a:solidFill>
                  <a:schemeClr val="tx2"/>
                </a:solidFill>
                <a:latin typeface="+mn-lt"/>
              </a:rPr>
              <a:t>Any information that the HCE has at the time of the inquiry about the disposition of any matter that was the subject of a report regarding that HCP.</a:t>
            </a:r>
          </a:p>
        </p:txBody>
      </p:sp>
    </p:spTree>
    <p:extLst>
      <p:ext uri="{BB962C8B-B14F-4D97-AF65-F5344CB8AC3E}">
        <p14:creationId xmlns:p14="http://schemas.microsoft.com/office/powerpoint/2010/main" val="3468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4" name="Group 33">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35" name="Freeform: Shape 34">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41" name="Freeform: Shape 40">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04672" y="1055098"/>
            <a:ext cx="5760719" cy="4747805"/>
          </a:xfrm>
          <a:prstGeom prst="ellipse">
            <a:avLst/>
          </a:prstGeom>
        </p:spPr>
        <p:txBody>
          <a:bodyPr vert="horz" lIns="91440" tIns="45720" rIns="91440" bIns="45720" rtlCol="0" anchor="ctr">
            <a:normAutofit/>
          </a:bodyPr>
          <a:lstStyle/>
          <a:p>
            <a:r>
              <a:rPr lang="en-US" sz="4000" kern="1200">
                <a:solidFill>
                  <a:schemeClr val="tx2"/>
                </a:solidFill>
                <a:latin typeface="+mj-lt"/>
                <a:ea typeface="+mj-ea"/>
                <a:cs typeface="+mj-cs"/>
              </a:rPr>
              <a:t>Health Care Reporting Scenarios</a:t>
            </a:r>
          </a:p>
        </p:txBody>
      </p:sp>
    </p:spTree>
    <p:extLst>
      <p:ext uri="{BB962C8B-B14F-4D97-AF65-F5344CB8AC3E}">
        <p14:creationId xmlns:p14="http://schemas.microsoft.com/office/powerpoint/2010/main" val="3213254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a:prstGeom prst="ellipse">
            <a:avLst/>
          </a:prstGeom>
        </p:spPr>
        <p:txBody>
          <a:bodyPr>
            <a:normAutofit/>
          </a:bodyPr>
          <a:lstStyle/>
          <a:p>
            <a:r>
              <a:rPr lang="en-US" sz="3600">
                <a:solidFill>
                  <a:schemeClr val="tx2"/>
                </a:solidFill>
              </a:rPr>
              <a:t>Health Care Reporting Scenarios</a:t>
            </a:r>
          </a:p>
        </p:txBody>
      </p:sp>
      <p:sp>
        <p:nvSpPr>
          <p:cNvPr id="3" name="Content Placeholder 2"/>
          <p:cNvSpPr>
            <a:spLocks noGrp="1"/>
          </p:cNvSpPr>
          <p:nvPr>
            <p:ph idx="1"/>
          </p:nvPr>
        </p:nvSpPr>
        <p:spPr>
          <a:xfrm>
            <a:off x="6172200" y="804672"/>
            <a:ext cx="5221224" cy="5230368"/>
          </a:xfrm>
        </p:spPr>
        <p:txBody>
          <a:bodyPr anchor="ctr">
            <a:normAutofit/>
          </a:bodyPr>
          <a:lstStyle/>
          <a:p>
            <a:pPr marL="0" indent="0">
              <a:buNone/>
            </a:pPr>
            <a:r>
              <a:rPr lang="en-US" dirty="0">
                <a:solidFill>
                  <a:schemeClr val="tx2"/>
                </a:solidFill>
              </a:rPr>
              <a:t>A patient in a hospital reports that $200 was stolen from her bedside table. The hospital investigates, and after reviewing video recordings, discovers that John, a licensed practical nurse, removed the money from the bedside table. The hospital terminates John. </a:t>
            </a:r>
            <a:br>
              <a:rPr lang="en-US" dirty="0">
                <a:solidFill>
                  <a:schemeClr val="tx2"/>
                </a:solidFill>
              </a:rPr>
            </a:br>
            <a:endParaRPr lang="en-US" dirty="0">
              <a:solidFill>
                <a:schemeClr val="tx2"/>
              </a:solidFill>
            </a:endParaRPr>
          </a:p>
          <a:p>
            <a:pPr lvl="1"/>
            <a:r>
              <a:rPr lang="en-US" sz="2800" dirty="0">
                <a:solidFill>
                  <a:schemeClr val="tx2"/>
                </a:solidFill>
              </a:rPr>
              <a:t>Reportable or not reportable?</a:t>
            </a:r>
          </a:p>
        </p:txBody>
      </p:sp>
    </p:spTree>
    <p:extLst>
      <p:ext uri="{BB962C8B-B14F-4D97-AF65-F5344CB8AC3E}">
        <p14:creationId xmlns:p14="http://schemas.microsoft.com/office/powerpoint/2010/main" val="4173812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Nurse Charles Cullen</a:t>
            </a:r>
          </a:p>
        </p:txBody>
      </p:sp>
      <p:sp>
        <p:nvSpPr>
          <p:cNvPr id="3" name="Content Placeholder 2"/>
          <p:cNvSpPr>
            <a:spLocks noGrp="1"/>
          </p:cNvSpPr>
          <p:nvPr>
            <p:ph idx="1"/>
          </p:nvPr>
        </p:nvSpPr>
        <p:spPr>
          <a:xfrm>
            <a:off x="1004048" y="1690688"/>
            <a:ext cx="8956816" cy="3755417"/>
          </a:xfrm>
        </p:spPr>
        <p:txBody>
          <a:bodyPr>
            <a:normAutofit/>
          </a:bodyPr>
          <a:lstStyle/>
          <a:p>
            <a:pPr marL="0" indent="0">
              <a:buNone/>
            </a:pPr>
            <a:r>
              <a:rPr lang="en-US" sz="3200" dirty="0"/>
              <a:t>Although authorities </a:t>
            </a:r>
            <a:r>
              <a:rPr lang="en-US" sz="3200" b="1" dirty="0"/>
              <a:t>convicted him o</a:t>
            </a:r>
            <a:r>
              <a:rPr lang="en-US" sz="3200" dirty="0"/>
              <a:t>f </a:t>
            </a:r>
            <a:r>
              <a:rPr lang="en-US" sz="3200" b="1" dirty="0"/>
              <a:t>29 murders, </a:t>
            </a:r>
            <a:r>
              <a:rPr lang="en-US" sz="3200" dirty="0"/>
              <a:t>Cullen himself has said that </a:t>
            </a:r>
            <a:r>
              <a:rPr lang="en-US" sz="3200" b="1" dirty="0"/>
              <a:t>he probably killed 40</a:t>
            </a:r>
            <a:r>
              <a:rPr lang="en-US" sz="3200" dirty="0"/>
              <a:t>, according to New York Magazine. Still, many familiar with the case believe that the </a:t>
            </a:r>
            <a:r>
              <a:rPr lang="en-US" sz="3200" b="1" dirty="0"/>
              <a:t>actual number of murders he committed may be over 300</a:t>
            </a:r>
            <a:r>
              <a:rPr lang="en-US" sz="3200" dirty="0"/>
              <a:t>. </a:t>
            </a:r>
          </a:p>
        </p:txBody>
      </p:sp>
      <p:sp>
        <p:nvSpPr>
          <p:cNvPr id="4" name="Rectangle 3"/>
          <p:cNvSpPr/>
          <p:nvPr/>
        </p:nvSpPr>
        <p:spPr>
          <a:xfrm>
            <a:off x="609600" y="5906185"/>
            <a:ext cx="6096000" cy="646331"/>
          </a:xfrm>
          <a:prstGeom prst="rect">
            <a:avLst/>
          </a:prstGeom>
        </p:spPr>
        <p:txBody>
          <a:bodyPr>
            <a:spAutoFit/>
          </a:bodyPr>
          <a:lstStyle/>
          <a:p>
            <a:r>
              <a:rPr lang="en-US" dirty="0"/>
              <a:t>https://www.grunge.com/477335/the-chilling-story-of-serial-killer-charles-edmund-cullen/</a:t>
            </a:r>
          </a:p>
        </p:txBody>
      </p:sp>
      <p:pic>
        <p:nvPicPr>
          <p:cNvPr id="5" name="Picture 4"/>
          <p:cNvPicPr>
            <a:picLocks noChangeAspect="1"/>
          </p:cNvPicPr>
          <p:nvPr/>
        </p:nvPicPr>
        <p:blipFill>
          <a:blip r:embed="rId3"/>
          <a:stretch>
            <a:fillRect/>
          </a:stretch>
        </p:blipFill>
        <p:spPr>
          <a:xfrm>
            <a:off x="8457514" y="3952033"/>
            <a:ext cx="3338396" cy="2277317"/>
          </a:xfrm>
          <a:prstGeom prst="rect">
            <a:avLst/>
          </a:prstGeom>
        </p:spPr>
      </p:pic>
    </p:spTree>
    <p:extLst>
      <p:ext uri="{BB962C8B-B14F-4D97-AF65-F5344CB8AC3E}">
        <p14:creationId xmlns:p14="http://schemas.microsoft.com/office/powerpoint/2010/main" val="1186114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a:prstGeom prst="ellipse">
            <a:avLst/>
          </a:prstGeom>
        </p:spPr>
        <p:txBody>
          <a:bodyPr>
            <a:normAutofit/>
          </a:bodyPr>
          <a:lstStyle/>
          <a:p>
            <a:r>
              <a:rPr lang="en-US" sz="3600">
                <a:solidFill>
                  <a:schemeClr val="tx2"/>
                </a:solidFill>
              </a:rPr>
              <a:t>Health Care Reporting Scenarios</a:t>
            </a:r>
          </a:p>
        </p:txBody>
      </p:sp>
      <p:sp>
        <p:nvSpPr>
          <p:cNvPr id="3" name="Content Placeholder 2"/>
          <p:cNvSpPr>
            <a:spLocks noGrp="1"/>
          </p:cNvSpPr>
          <p:nvPr>
            <p:ph idx="1"/>
          </p:nvPr>
        </p:nvSpPr>
        <p:spPr>
          <a:xfrm>
            <a:off x="6172200" y="804672"/>
            <a:ext cx="5221224" cy="5230368"/>
          </a:xfrm>
        </p:spPr>
        <p:txBody>
          <a:bodyPr anchor="ctr">
            <a:normAutofit/>
          </a:bodyPr>
          <a:lstStyle/>
          <a:p>
            <a:pPr marL="0" indent="0">
              <a:buNone/>
            </a:pPr>
            <a:r>
              <a:rPr lang="en-US" dirty="0">
                <a:solidFill>
                  <a:schemeClr val="tx2"/>
                </a:solidFill>
              </a:rPr>
              <a:t>A patient in a hospital reports that a diamond tennis bracelet was stolen from her bedside table. The hospital suspects that Mary, a CNA, is responsible and suspends her while the matter is under investigation.</a:t>
            </a:r>
            <a:br>
              <a:rPr lang="en-US" dirty="0">
                <a:solidFill>
                  <a:schemeClr val="tx2"/>
                </a:solidFill>
              </a:rPr>
            </a:br>
            <a:endParaRPr lang="en-US" dirty="0">
              <a:solidFill>
                <a:schemeClr val="tx2"/>
              </a:solidFill>
            </a:endParaRPr>
          </a:p>
          <a:p>
            <a:pPr lvl="1"/>
            <a:r>
              <a:rPr lang="en-US" sz="2800" dirty="0">
                <a:solidFill>
                  <a:schemeClr val="tx2"/>
                </a:solidFill>
              </a:rPr>
              <a:t>Reportable or not reportable? </a:t>
            </a:r>
          </a:p>
        </p:txBody>
      </p:sp>
    </p:spTree>
    <p:extLst>
      <p:ext uri="{BB962C8B-B14F-4D97-AF65-F5344CB8AC3E}">
        <p14:creationId xmlns:p14="http://schemas.microsoft.com/office/powerpoint/2010/main" val="3535769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a:prstGeom prst="ellipse">
            <a:avLst/>
          </a:prstGeom>
        </p:spPr>
        <p:txBody>
          <a:bodyPr>
            <a:normAutofit/>
          </a:bodyPr>
          <a:lstStyle/>
          <a:p>
            <a:r>
              <a:rPr lang="en-US" sz="3600">
                <a:solidFill>
                  <a:schemeClr val="tx2"/>
                </a:solidFill>
              </a:rPr>
              <a:t>Health Care Reporting Scenarios</a:t>
            </a:r>
          </a:p>
        </p:txBody>
      </p:sp>
      <p:sp>
        <p:nvSpPr>
          <p:cNvPr id="3" name="Content Placeholder 2"/>
          <p:cNvSpPr>
            <a:spLocks noGrp="1"/>
          </p:cNvSpPr>
          <p:nvPr>
            <p:ph idx="1"/>
          </p:nvPr>
        </p:nvSpPr>
        <p:spPr>
          <a:xfrm>
            <a:off x="6172200" y="804672"/>
            <a:ext cx="5221224" cy="5230368"/>
          </a:xfrm>
        </p:spPr>
        <p:txBody>
          <a:bodyPr anchor="ctr">
            <a:noAutofit/>
          </a:bodyPr>
          <a:lstStyle/>
          <a:p>
            <a:pPr marL="0" indent="0">
              <a:buNone/>
            </a:pPr>
            <a:r>
              <a:rPr lang="en-US" dirty="0">
                <a:solidFill>
                  <a:schemeClr val="tx2"/>
                </a:solidFill>
              </a:rPr>
              <a:t>A patient in a hospital reports that $400 was stolen from her bedside table. The hospital investigates and after reviewing video recordings discovers that John, a physician assistant, removed the money from the bedside table. The hospital gives John a warning. </a:t>
            </a:r>
            <a:br>
              <a:rPr lang="en-US" dirty="0">
                <a:solidFill>
                  <a:schemeClr val="tx2"/>
                </a:solidFill>
              </a:rPr>
            </a:br>
            <a:r>
              <a:rPr lang="en-US" dirty="0">
                <a:solidFill>
                  <a:schemeClr val="tx2"/>
                </a:solidFill>
              </a:rPr>
              <a:t> </a:t>
            </a:r>
          </a:p>
          <a:p>
            <a:pPr lvl="1"/>
            <a:r>
              <a:rPr lang="en-US" sz="2800" dirty="0">
                <a:solidFill>
                  <a:schemeClr val="tx2"/>
                </a:solidFill>
              </a:rPr>
              <a:t>Reportable or not reportable? </a:t>
            </a:r>
          </a:p>
        </p:txBody>
      </p:sp>
    </p:spTree>
    <p:extLst>
      <p:ext uri="{BB962C8B-B14F-4D97-AF65-F5344CB8AC3E}">
        <p14:creationId xmlns:p14="http://schemas.microsoft.com/office/powerpoint/2010/main" val="775068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a:prstGeom prst="ellipse">
            <a:avLst/>
          </a:prstGeom>
        </p:spPr>
        <p:txBody>
          <a:bodyPr>
            <a:normAutofit/>
          </a:bodyPr>
          <a:lstStyle/>
          <a:p>
            <a:r>
              <a:rPr lang="en-US" sz="3600">
                <a:solidFill>
                  <a:schemeClr val="tx2"/>
                </a:solidFill>
              </a:rPr>
              <a:t>Health Care Reporting Scenarios</a:t>
            </a:r>
          </a:p>
        </p:txBody>
      </p:sp>
      <p:sp>
        <p:nvSpPr>
          <p:cNvPr id="3" name="Content Placeholder 2"/>
          <p:cNvSpPr>
            <a:spLocks noGrp="1"/>
          </p:cNvSpPr>
          <p:nvPr>
            <p:ph idx="1"/>
          </p:nvPr>
        </p:nvSpPr>
        <p:spPr>
          <a:xfrm>
            <a:off x="5372100" y="804672"/>
            <a:ext cx="6021324" cy="5230368"/>
          </a:xfrm>
        </p:spPr>
        <p:txBody>
          <a:bodyPr anchor="ctr">
            <a:noAutofit/>
          </a:bodyPr>
          <a:lstStyle/>
          <a:p>
            <a:r>
              <a:rPr lang="en-US" dirty="0">
                <a:solidFill>
                  <a:schemeClr val="tx2"/>
                </a:solidFill>
              </a:rPr>
              <a:t>A nursing home has received many complaints about the performance of a nurse. The last person to complain stated that the nurse could not follow the directions of the medical staff. The hospital discovers the nurse has been drinking alcohol while on the job.  The hospital gives the nurse a leave of absence to participate in an alcohol recovery program in Vermont.</a:t>
            </a:r>
            <a:br>
              <a:rPr lang="en-US" dirty="0">
                <a:solidFill>
                  <a:schemeClr val="tx2"/>
                </a:solidFill>
              </a:rPr>
            </a:br>
            <a:r>
              <a:rPr lang="en-US" dirty="0">
                <a:solidFill>
                  <a:schemeClr val="tx2"/>
                </a:solidFill>
              </a:rPr>
              <a:t> </a:t>
            </a:r>
          </a:p>
          <a:p>
            <a:pPr lvl="1"/>
            <a:r>
              <a:rPr lang="en-US" sz="2800" dirty="0">
                <a:solidFill>
                  <a:schemeClr val="tx2"/>
                </a:solidFill>
              </a:rPr>
              <a:t>Reportable or not reportable? </a:t>
            </a:r>
          </a:p>
        </p:txBody>
      </p:sp>
    </p:spTree>
    <p:extLst>
      <p:ext uri="{BB962C8B-B14F-4D97-AF65-F5344CB8AC3E}">
        <p14:creationId xmlns:p14="http://schemas.microsoft.com/office/powerpoint/2010/main" val="1057079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a:prstGeom prst="ellipse">
            <a:avLst/>
          </a:prstGeom>
        </p:spPr>
        <p:txBody>
          <a:bodyPr>
            <a:normAutofit/>
          </a:bodyPr>
          <a:lstStyle/>
          <a:p>
            <a:r>
              <a:rPr lang="en-US" sz="3600">
                <a:solidFill>
                  <a:schemeClr val="tx2"/>
                </a:solidFill>
              </a:rPr>
              <a:t>Health Care Reporting Scenarios</a:t>
            </a:r>
          </a:p>
        </p:txBody>
      </p:sp>
      <p:sp>
        <p:nvSpPr>
          <p:cNvPr id="3" name="Content Placeholder 2"/>
          <p:cNvSpPr>
            <a:spLocks noGrp="1"/>
          </p:cNvSpPr>
          <p:nvPr>
            <p:ph idx="1"/>
          </p:nvPr>
        </p:nvSpPr>
        <p:spPr>
          <a:xfrm>
            <a:off x="6172200" y="804672"/>
            <a:ext cx="5221224" cy="5230368"/>
          </a:xfrm>
        </p:spPr>
        <p:txBody>
          <a:bodyPr anchor="ctr">
            <a:normAutofit/>
          </a:bodyPr>
          <a:lstStyle/>
          <a:p>
            <a:pPr marL="0" indent="0">
              <a:buNone/>
            </a:pPr>
            <a:r>
              <a:rPr lang="en-US" dirty="0">
                <a:solidFill>
                  <a:schemeClr val="tx2"/>
                </a:solidFill>
              </a:rPr>
              <a:t>An acute care facility finds that a nurse is having difficulty providing patient care. As the facility begins its investigation of the nurse, he asks for a leave of absence to participate in RAMP, the approved professional assistance intervention program for the Board of Nursing.</a:t>
            </a:r>
            <a:br>
              <a:rPr lang="en-US" dirty="0">
                <a:solidFill>
                  <a:schemeClr val="tx2"/>
                </a:solidFill>
              </a:rPr>
            </a:br>
            <a:endParaRPr lang="en-US" dirty="0">
              <a:solidFill>
                <a:schemeClr val="tx2"/>
              </a:solidFill>
            </a:endParaRPr>
          </a:p>
          <a:p>
            <a:pPr lvl="1"/>
            <a:r>
              <a:rPr lang="en-US" sz="2800" dirty="0">
                <a:solidFill>
                  <a:schemeClr val="tx2"/>
                </a:solidFill>
              </a:rPr>
              <a:t>Reportable or not reportable? </a:t>
            </a:r>
          </a:p>
          <a:p>
            <a:pPr marL="457200" lvl="1" indent="0">
              <a:buNone/>
            </a:pPr>
            <a:endParaRPr lang="en-US" sz="2800" dirty="0">
              <a:solidFill>
                <a:schemeClr val="tx2"/>
              </a:solidFill>
            </a:endParaRPr>
          </a:p>
        </p:txBody>
      </p:sp>
    </p:spTree>
    <p:extLst>
      <p:ext uri="{BB962C8B-B14F-4D97-AF65-F5344CB8AC3E}">
        <p14:creationId xmlns:p14="http://schemas.microsoft.com/office/powerpoint/2010/main" val="2473858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a:prstGeom prst="ellipse">
            <a:avLst/>
          </a:prstGeom>
        </p:spPr>
        <p:txBody>
          <a:bodyPr>
            <a:normAutofit/>
          </a:bodyPr>
          <a:lstStyle/>
          <a:p>
            <a:r>
              <a:rPr lang="en-US" sz="3600">
                <a:solidFill>
                  <a:schemeClr val="tx2"/>
                </a:solidFill>
              </a:rPr>
              <a:t>Health Care Reporting Scenarios</a:t>
            </a:r>
          </a:p>
        </p:txBody>
      </p:sp>
      <p:sp>
        <p:nvSpPr>
          <p:cNvPr id="3" name="Content Placeholder 2"/>
          <p:cNvSpPr>
            <a:spLocks noGrp="1"/>
          </p:cNvSpPr>
          <p:nvPr>
            <p:ph idx="1"/>
          </p:nvPr>
        </p:nvSpPr>
        <p:spPr>
          <a:xfrm>
            <a:off x="6172200" y="804672"/>
            <a:ext cx="5221224" cy="5230368"/>
          </a:xfrm>
        </p:spPr>
        <p:txBody>
          <a:bodyPr anchor="ctr">
            <a:normAutofit/>
          </a:bodyPr>
          <a:lstStyle/>
          <a:p>
            <a:pPr marL="0" indent="0">
              <a:buNone/>
            </a:pPr>
            <a:r>
              <a:rPr lang="en-US" sz="1800">
                <a:solidFill>
                  <a:schemeClr val="tx2"/>
                </a:solidFill>
              </a:rPr>
              <a:t>Follow up:</a:t>
            </a:r>
          </a:p>
          <a:p>
            <a:pPr marL="0" indent="0">
              <a:buNone/>
            </a:pPr>
            <a:r>
              <a:rPr lang="en-US" sz="1800">
                <a:solidFill>
                  <a:schemeClr val="tx2"/>
                </a:solidFill>
              </a:rPr>
              <a:t>What does the HCE need to do if it provides a leave of absence to the nurse to participate in RAMP?</a:t>
            </a:r>
          </a:p>
          <a:p>
            <a:pPr marL="457200" lvl="1" indent="0">
              <a:buNone/>
            </a:pPr>
            <a:endParaRPr lang="en-US" sz="1800">
              <a:solidFill>
                <a:schemeClr val="tx2"/>
              </a:solidFill>
            </a:endParaRPr>
          </a:p>
        </p:txBody>
      </p:sp>
    </p:spTree>
    <p:extLst>
      <p:ext uri="{BB962C8B-B14F-4D97-AF65-F5344CB8AC3E}">
        <p14:creationId xmlns:p14="http://schemas.microsoft.com/office/powerpoint/2010/main" val="2465706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a:prstGeom prst="ellipse">
            <a:avLst/>
          </a:prstGeom>
        </p:spPr>
        <p:txBody>
          <a:bodyPr>
            <a:normAutofit/>
          </a:bodyPr>
          <a:lstStyle/>
          <a:p>
            <a:r>
              <a:rPr lang="en-US" sz="3600">
                <a:solidFill>
                  <a:schemeClr val="tx2"/>
                </a:solidFill>
              </a:rPr>
              <a:t>Health Care Reporting Scenarios</a:t>
            </a:r>
          </a:p>
        </p:txBody>
      </p:sp>
      <p:sp>
        <p:nvSpPr>
          <p:cNvPr id="3" name="Content Placeholder 2"/>
          <p:cNvSpPr>
            <a:spLocks noGrp="1"/>
          </p:cNvSpPr>
          <p:nvPr>
            <p:ph idx="1"/>
          </p:nvPr>
        </p:nvSpPr>
        <p:spPr>
          <a:xfrm>
            <a:off x="6172200" y="804672"/>
            <a:ext cx="5221224" cy="5230368"/>
          </a:xfrm>
        </p:spPr>
        <p:txBody>
          <a:bodyPr anchor="ctr">
            <a:normAutofit/>
          </a:bodyPr>
          <a:lstStyle/>
          <a:p>
            <a:pPr marL="0" indent="0">
              <a:buNone/>
            </a:pPr>
            <a:r>
              <a:rPr lang="en-US" dirty="0">
                <a:solidFill>
                  <a:schemeClr val="tx2"/>
                </a:solidFill>
              </a:rPr>
              <a:t>During surgery, a medical doctor became frustrated and agitated. After slamming instruments down and yelling at the nursing staff, she physically punched the 81-year-old patient in the right hip region while the patient was under anesthesia. The doctor was suspended. </a:t>
            </a:r>
            <a:br>
              <a:rPr lang="en-US" dirty="0">
                <a:solidFill>
                  <a:schemeClr val="tx2"/>
                </a:solidFill>
              </a:rPr>
            </a:br>
            <a:endParaRPr lang="en-US" dirty="0">
              <a:solidFill>
                <a:schemeClr val="tx2"/>
              </a:solidFill>
            </a:endParaRPr>
          </a:p>
          <a:p>
            <a:pPr lvl="1"/>
            <a:r>
              <a:rPr lang="en-US" sz="2800" dirty="0">
                <a:solidFill>
                  <a:schemeClr val="tx2"/>
                </a:solidFill>
              </a:rPr>
              <a:t>Reportable or not reportable? </a:t>
            </a:r>
          </a:p>
        </p:txBody>
      </p:sp>
    </p:spTree>
    <p:extLst>
      <p:ext uri="{BB962C8B-B14F-4D97-AF65-F5344CB8AC3E}">
        <p14:creationId xmlns:p14="http://schemas.microsoft.com/office/powerpoint/2010/main" val="2103623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a:prstGeom prst="ellipse">
            <a:avLst/>
          </a:prstGeom>
        </p:spPr>
        <p:txBody>
          <a:bodyPr>
            <a:normAutofit/>
          </a:bodyPr>
          <a:lstStyle/>
          <a:p>
            <a:r>
              <a:rPr lang="en-US" sz="3600">
                <a:solidFill>
                  <a:schemeClr val="tx2"/>
                </a:solidFill>
              </a:rPr>
              <a:t>Health Care Reporting Scenarios</a:t>
            </a:r>
          </a:p>
        </p:txBody>
      </p:sp>
      <p:sp>
        <p:nvSpPr>
          <p:cNvPr id="3" name="Content Placeholder 2"/>
          <p:cNvSpPr>
            <a:spLocks noGrp="1"/>
          </p:cNvSpPr>
          <p:nvPr>
            <p:ph idx="1"/>
          </p:nvPr>
        </p:nvSpPr>
        <p:spPr>
          <a:xfrm>
            <a:off x="6172200" y="804672"/>
            <a:ext cx="5221224" cy="5230368"/>
          </a:xfrm>
        </p:spPr>
        <p:txBody>
          <a:bodyPr anchor="ctr">
            <a:normAutofit/>
          </a:bodyPr>
          <a:lstStyle/>
          <a:p>
            <a:pPr marL="0" indent="0">
              <a:buNone/>
            </a:pPr>
            <a:r>
              <a:rPr lang="en-US" dirty="0">
                <a:solidFill>
                  <a:schemeClr val="tx2"/>
                </a:solidFill>
              </a:rPr>
              <a:t>A health care professional administered a dose of morphine to a patient which was 10 times the dose ordered by a doctor. While no long-term harm came to the patient, this dosage could have caused respiratory distress or death. The health care facility suspended the health care professional.</a:t>
            </a:r>
            <a:br>
              <a:rPr lang="en-US" dirty="0">
                <a:solidFill>
                  <a:schemeClr val="tx2"/>
                </a:solidFill>
              </a:rPr>
            </a:br>
            <a:endParaRPr lang="en-US" dirty="0">
              <a:solidFill>
                <a:schemeClr val="tx2"/>
              </a:solidFill>
            </a:endParaRPr>
          </a:p>
          <a:p>
            <a:pPr lvl="1"/>
            <a:r>
              <a:rPr lang="en-US" sz="2800" dirty="0">
                <a:solidFill>
                  <a:schemeClr val="tx2"/>
                </a:solidFill>
              </a:rPr>
              <a:t>Reportable or not reportable? </a:t>
            </a:r>
          </a:p>
          <a:p>
            <a:pPr marL="0" indent="0">
              <a:buNone/>
            </a:pPr>
            <a:endParaRPr lang="en-US" sz="1800" dirty="0">
              <a:solidFill>
                <a:schemeClr val="tx2"/>
              </a:solidFill>
            </a:endParaRPr>
          </a:p>
        </p:txBody>
      </p:sp>
    </p:spTree>
    <p:extLst>
      <p:ext uri="{BB962C8B-B14F-4D97-AF65-F5344CB8AC3E}">
        <p14:creationId xmlns:p14="http://schemas.microsoft.com/office/powerpoint/2010/main" val="11593479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a:prstGeom prst="ellipse">
            <a:avLst/>
          </a:prstGeom>
        </p:spPr>
        <p:txBody>
          <a:bodyPr>
            <a:normAutofit/>
          </a:bodyPr>
          <a:lstStyle/>
          <a:p>
            <a:r>
              <a:rPr lang="en-US" sz="3600">
                <a:solidFill>
                  <a:schemeClr val="tx2"/>
                </a:solidFill>
              </a:rPr>
              <a:t>Health Care Reporting Scenarios</a:t>
            </a:r>
          </a:p>
        </p:txBody>
      </p:sp>
      <p:sp>
        <p:nvSpPr>
          <p:cNvPr id="3" name="Content Placeholder 2"/>
          <p:cNvSpPr>
            <a:spLocks noGrp="1"/>
          </p:cNvSpPr>
          <p:nvPr>
            <p:ph idx="1"/>
          </p:nvPr>
        </p:nvSpPr>
        <p:spPr>
          <a:xfrm>
            <a:off x="6172200" y="804672"/>
            <a:ext cx="5221224" cy="5230368"/>
          </a:xfrm>
        </p:spPr>
        <p:txBody>
          <a:bodyPr anchor="ctr">
            <a:normAutofit/>
          </a:bodyPr>
          <a:lstStyle/>
          <a:p>
            <a:pPr marL="0" indent="0">
              <a:buNone/>
            </a:pPr>
            <a:r>
              <a:rPr lang="en-US" dirty="0">
                <a:solidFill>
                  <a:schemeClr val="tx2"/>
                </a:solidFill>
              </a:rPr>
              <a:t>A health care professional is required to participate in remedial education because he is being transferred from the oncology department, where he has worked for the past 5 years, to a new assignment in the pediatric department. Anyone transferring to pediatrics is required to participate in the training.</a:t>
            </a:r>
            <a:br>
              <a:rPr lang="en-US" dirty="0">
                <a:solidFill>
                  <a:schemeClr val="tx2"/>
                </a:solidFill>
              </a:rPr>
            </a:br>
            <a:endParaRPr lang="en-US" dirty="0">
              <a:solidFill>
                <a:schemeClr val="tx2"/>
              </a:solidFill>
            </a:endParaRPr>
          </a:p>
          <a:p>
            <a:pPr lvl="1"/>
            <a:r>
              <a:rPr lang="en-US" sz="2800" dirty="0">
                <a:solidFill>
                  <a:schemeClr val="tx2"/>
                </a:solidFill>
              </a:rPr>
              <a:t>Reportable or not reportable? </a:t>
            </a:r>
          </a:p>
          <a:p>
            <a:endParaRPr lang="en-US" dirty="0">
              <a:solidFill>
                <a:schemeClr val="tx2"/>
              </a:solidFill>
            </a:endParaRPr>
          </a:p>
        </p:txBody>
      </p:sp>
    </p:spTree>
    <p:extLst>
      <p:ext uri="{BB962C8B-B14F-4D97-AF65-F5344CB8AC3E}">
        <p14:creationId xmlns:p14="http://schemas.microsoft.com/office/powerpoint/2010/main" val="2350279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35"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9" name="Freeform: Shape 3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86385" y="841248"/>
            <a:ext cx="3515244" cy="5340097"/>
          </a:xfrm>
        </p:spPr>
        <p:txBody>
          <a:bodyPr vert="horz" lIns="91440" tIns="45720" rIns="91440" bIns="45720" rtlCol="0" anchor="ctr">
            <a:normAutofit fontScale="90000"/>
          </a:bodyPr>
          <a:lstStyle/>
          <a:p>
            <a:r>
              <a:rPr lang="en-US" sz="3700" cap="all" dirty="0">
                <a:solidFill>
                  <a:schemeClr val="bg1"/>
                </a:solidFill>
              </a:rPr>
              <a:t>Francine Widrich, Clearinghouse Coordinator</a:t>
            </a:r>
            <a:br>
              <a:rPr lang="en-US" sz="3700" cap="all" dirty="0">
                <a:solidFill>
                  <a:schemeClr val="bg1"/>
                </a:solidFill>
              </a:rPr>
            </a:br>
            <a:br>
              <a:rPr lang="en-US" sz="3700" cap="all" dirty="0">
                <a:solidFill>
                  <a:schemeClr val="bg1"/>
                </a:solidFill>
              </a:rPr>
            </a:br>
            <a:r>
              <a:rPr lang="en-US" sz="3700" cap="all" dirty="0">
                <a:solidFill>
                  <a:schemeClr val="bg1"/>
                </a:solidFill>
              </a:rPr>
              <a:t>Nicole Casey</a:t>
            </a:r>
            <a:br>
              <a:rPr lang="en-US" sz="3700" cap="all" dirty="0">
                <a:solidFill>
                  <a:schemeClr val="bg1"/>
                </a:solidFill>
              </a:rPr>
            </a:br>
            <a:r>
              <a:rPr lang="en-US" sz="3700" cap="all" dirty="0">
                <a:solidFill>
                  <a:schemeClr val="bg1"/>
                </a:solidFill>
              </a:rPr>
              <a:t>Investigator</a:t>
            </a:r>
            <a:br>
              <a:rPr lang="en-US" sz="3700" cap="all" dirty="0">
                <a:solidFill>
                  <a:schemeClr val="bg1"/>
                </a:solidFill>
              </a:rPr>
            </a:br>
            <a:br>
              <a:rPr lang="en-US" sz="3700" cap="all" dirty="0">
                <a:solidFill>
                  <a:schemeClr val="bg1"/>
                </a:solidFill>
              </a:rPr>
            </a:br>
            <a:r>
              <a:rPr lang="en-US" sz="3700" cap="all" dirty="0">
                <a:solidFill>
                  <a:schemeClr val="bg1"/>
                </a:solidFill>
              </a:rPr>
              <a:t>Tobey </a:t>
            </a:r>
            <a:r>
              <a:rPr lang="en-US" sz="3700" cap="all" dirty="0" err="1">
                <a:solidFill>
                  <a:schemeClr val="bg1"/>
                </a:solidFill>
              </a:rPr>
              <a:t>Palan</a:t>
            </a:r>
            <a:r>
              <a:rPr lang="en-US" sz="3700" cap="all">
                <a:solidFill>
                  <a:schemeClr val="bg1"/>
                </a:solidFill>
              </a:rPr>
              <a:t>,</a:t>
            </a:r>
            <a:br>
              <a:rPr lang="en-US" sz="3700" cap="all">
                <a:solidFill>
                  <a:schemeClr val="bg1"/>
                </a:solidFill>
              </a:rPr>
            </a:br>
            <a:r>
              <a:rPr lang="en-US" sz="3700" cap="all">
                <a:solidFill>
                  <a:schemeClr val="bg1"/>
                </a:solidFill>
              </a:rPr>
              <a:t>Deputy Attorney General</a:t>
            </a:r>
            <a:endParaRPr lang="en-US" sz="3700" kern="1200" cap="all" dirty="0">
              <a:solidFill>
                <a:schemeClr val="bg1"/>
              </a:solidFill>
              <a:latin typeface="+mj-lt"/>
              <a:ea typeface="+mj-ea"/>
              <a:cs typeface="+mj-cs"/>
            </a:endParaRPr>
          </a:p>
        </p:txBody>
      </p:sp>
      <p:graphicFrame>
        <p:nvGraphicFramePr>
          <p:cNvPr id="5" name="Text Placeholder 2">
            <a:extLst>
              <a:ext uri="{FF2B5EF4-FFF2-40B4-BE49-F238E27FC236}">
                <a16:creationId xmlns:a16="http://schemas.microsoft.com/office/drawing/2014/main" id="{3A0DD512-CCC1-4898-BB88-F7BB0FFCBB82}"/>
              </a:ext>
            </a:extLst>
          </p:cNvPr>
          <p:cNvGraphicFramePr/>
          <p:nvPr>
            <p:extLst>
              <p:ext uri="{D42A27DB-BD31-4B8C-83A1-F6EECF244321}">
                <p14:modId xmlns:p14="http://schemas.microsoft.com/office/powerpoint/2010/main" val="247103549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7464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Angel of Death</a:t>
            </a:r>
          </a:p>
        </p:txBody>
      </p:sp>
      <p:sp>
        <p:nvSpPr>
          <p:cNvPr id="3" name="Content Placeholder 2"/>
          <p:cNvSpPr>
            <a:spLocks noGrp="1"/>
          </p:cNvSpPr>
          <p:nvPr>
            <p:ph idx="1"/>
          </p:nvPr>
        </p:nvSpPr>
        <p:spPr>
          <a:xfrm>
            <a:off x="3908424" y="1690688"/>
            <a:ext cx="6052439" cy="3755417"/>
          </a:xfrm>
        </p:spPr>
        <p:txBody>
          <a:bodyPr>
            <a:normAutofit/>
          </a:bodyPr>
          <a:lstStyle/>
          <a:p>
            <a:pPr marL="0" indent="0">
              <a:buNone/>
            </a:pPr>
            <a:r>
              <a:rPr lang="en-US" sz="3200" dirty="0"/>
              <a:t> Sometimes called the "Angel of Death," his involvement in possibly hundreds of deaths makes Cullen one of the United States' worst serial killers and most lethal medical professionals. </a:t>
            </a:r>
          </a:p>
        </p:txBody>
      </p:sp>
      <p:sp>
        <p:nvSpPr>
          <p:cNvPr id="4" name="Rectangle 3"/>
          <p:cNvSpPr/>
          <p:nvPr/>
        </p:nvSpPr>
        <p:spPr>
          <a:xfrm>
            <a:off x="1009650" y="5765806"/>
            <a:ext cx="6096000" cy="646331"/>
          </a:xfrm>
          <a:prstGeom prst="rect">
            <a:avLst/>
          </a:prstGeom>
        </p:spPr>
        <p:txBody>
          <a:bodyPr>
            <a:spAutoFit/>
          </a:bodyPr>
          <a:lstStyle/>
          <a:p>
            <a:r>
              <a:rPr lang="en-US" dirty="0"/>
              <a:t>https://www.grunge.com/477335/the-chilling-story-of-serial-killer-charles-edmund-cullen/</a:t>
            </a:r>
          </a:p>
        </p:txBody>
      </p:sp>
      <p:sp>
        <p:nvSpPr>
          <p:cNvPr id="5" name="AutoShape 2" descr="Charles Cullen, the killer nurse, over the years"/>
          <p:cNvSpPr>
            <a:spLocks noChangeAspect="1" noChangeArrowheads="1"/>
          </p:cNvSpPr>
          <p:nvPr/>
        </p:nvSpPr>
        <p:spPr bwMode="auto">
          <a:xfrm>
            <a:off x="155575" y="-1036638"/>
            <a:ext cx="1371600" cy="2171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Charles Cullen, the killer nurse, over the years"/>
          <p:cNvSpPr>
            <a:spLocks noChangeAspect="1" noChangeArrowheads="1"/>
          </p:cNvSpPr>
          <p:nvPr/>
        </p:nvSpPr>
        <p:spPr bwMode="auto">
          <a:xfrm>
            <a:off x="307975" y="-884238"/>
            <a:ext cx="1371600" cy="2171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1009650" y="2126615"/>
            <a:ext cx="2127784" cy="2396814"/>
          </a:xfrm>
          <a:prstGeom prst="rect">
            <a:avLst/>
          </a:prstGeom>
        </p:spPr>
      </p:pic>
    </p:spTree>
    <p:extLst>
      <p:ext uri="{BB962C8B-B14F-4D97-AF65-F5344CB8AC3E}">
        <p14:creationId xmlns:p14="http://schemas.microsoft.com/office/powerpoint/2010/main" val="28601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Nurse Cullen</a:t>
            </a:r>
          </a:p>
        </p:txBody>
      </p:sp>
      <p:sp>
        <p:nvSpPr>
          <p:cNvPr id="3" name="Content Placeholder 2"/>
          <p:cNvSpPr>
            <a:spLocks noGrp="1"/>
          </p:cNvSpPr>
          <p:nvPr>
            <p:ph idx="1"/>
          </p:nvPr>
        </p:nvSpPr>
        <p:spPr>
          <a:xfrm>
            <a:off x="5205844" y="2344122"/>
            <a:ext cx="4755019" cy="3474787"/>
          </a:xfrm>
        </p:spPr>
        <p:txBody>
          <a:bodyPr>
            <a:normAutofit/>
          </a:bodyPr>
          <a:lstStyle/>
          <a:p>
            <a:pPr marL="0" indent="0">
              <a:buNone/>
            </a:pPr>
            <a:r>
              <a:rPr lang="en-US" sz="2400" b="0" i="0" dirty="0">
                <a:solidFill>
                  <a:srgbClr val="303030"/>
                </a:solidFill>
                <a:effectLst/>
              </a:rPr>
              <a:t>Cullen, who turned 63 </a:t>
            </a:r>
            <a:r>
              <a:rPr lang="en-US" sz="2400" dirty="0">
                <a:solidFill>
                  <a:srgbClr val="303030"/>
                </a:solidFill>
              </a:rPr>
              <a:t>last</a:t>
            </a:r>
            <a:r>
              <a:rPr lang="en-US" sz="2400" b="0" i="0" dirty="0">
                <a:solidFill>
                  <a:srgbClr val="303030"/>
                </a:solidFill>
                <a:effectLst/>
              </a:rPr>
              <a:t> month (February), is serving eleven life sentences at the New Jersey State Prison in Trenton after admitting to murdering 29 patients and attempting to murder six others with drug injections at hospitals in New Jersey and Pennsylvania throughout his 16-year career as a critical-care nurse.</a:t>
            </a:r>
            <a:endParaRPr lang="en-US" sz="2400" dirty="0"/>
          </a:p>
        </p:txBody>
      </p:sp>
      <p:sp>
        <p:nvSpPr>
          <p:cNvPr id="4" name="Rectangle 3"/>
          <p:cNvSpPr/>
          <p:nvPr/>
        </p:nvSpPr>
        <p:spPr>
          <a:xfrm>
            <a:off x="1270677" y="6197155"/>
            <a:ext cx="7849079" cy="338554"/>
          </a:xfrm>
          <a:prstGeom prst="rect">
            <a:avLst/>
          </a:prstGeom>
        </p:spPr>
        <p:txBody>
          <a:bodyPr wrap="square">
            <a:spAutoFit/>
          </a:bodyPr>
          <a:lstStyle/>
          <a:p>
            <a:r>
              <a:rPr lang="en-US" sz="1600" dirty="0">
                <a:hlinkClick r:id="rId3"/>
              </a:rPr>
              <a:t>Killer nurse Charles Cullen may have story made into film: reports (mycentraljersey.com)</a:t>
            </a:r>
            <a:endParaRPr lang="en-US" sz="1600" dirty="0"/>
          </a:p>
        </p:txBody>
      </p:sp>
      <p:pic>
        <p:nvPicPr>
          <p:cNvPr id="4098" name="Picture 2" descr="Charles Cullen in Somerset County Superior Court to plead guilty to killing one of his patients on Dec. 5, 2005.">
            <a:extLst>
              <a:ext uri="{FF2B5EF4-FFF2-40B4-BE49-F238E27FC236}">
                <a16:creationId xmlns:a16="http://schemas.microsoft.com/office/drawing/2014/main" id="{9085086C-D7F6-4239-B633-F3FDA2F25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1136" y="2290150"/>
            <a:ext cx="2857500"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385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DEATH ON THE NIGHT SHIFT</a:t>
            </a:r>
            <a:endParaRPr lang="en-US" dirty="0"/>
          </a:p>
        </p:txBody>
      </p:sp>
      <p:sp>
        <p:nvSpPr>
          <p:cNvPr id="3" name="Content Placeholder 2"/>
          <p:cNvSpPr>
            <a:spLocks noGrp="1"/>
          </p:cNvSpPr>
          <p:nvPr>
            <p:ph idx="1"/>
          </p:nvPr>
        </p:nvSpPr>
        <p:spPr>
          <a:xfrm>
            <a:off x="838200" y="1764901"/>
            <a:ext cx="5196295" cy="3623923"/>
          </a:xfrm>
        </p:spPr>
        <p:txBody>
          <a:bodyPr>
            <a:normAutofit/>
          </a:bodyPr>
          <a:lstStyle/>
          <a:p>
            <a:pPr marL="0" indent="0">
              <a:buNone/>
            </a:pPr>
            <a:r>
              <a:rPr lang="en-US" sz="3200" dirty="0"/>
              <a:t>Cullen, defies the cliché about serial killers - that nobody suspected anything, nobody noticed anything strange. </a:t>
            </a:r>
          </a:p>
          <a:p>
            <a:pPr marL="0" indent="0">
              <a:buNone/>
            </a:pPr>
            <a:r>
              <a:rPr lang="en-US" sz="3200" dirty="0"/>
              <a:t>Wherever he went, people found his behavior erratic, suspicious, even criminal.</a:t>
            </a:r>
          </a:p>
          <a:p>
            <a:pPr marL="0" indent="0">
              <a:buNone/>
            </a:pPr>
            <a:endParaRPr lang="en-US" sz="2800" dirty="0"/>
          </a:p>
        </p:txBody>
      </p:sp>
      <p:sp>
        <p:nvSpPr>
          <p:cNvPr id="4" name="Rectangle 3"/>
          <p:cNvSpPr/>
          <p:nvPr/>
        </p:nvSpPr>
        <p:spPr>
          <a:xfrm>
            <a:off x="729193" y="6198819"/>
            <a:ext cx="9597025" cy="646331"/>
          </a:xfrm>
          <a:prstGeom prst="rect">
            <a:avLst/>
          </a:prstGeom>
        </p:spPr>
        <p:txBody>
          <a:bodyPr wrap="square">
            <a:spAutoFit/>
          </a:bodyPr>
          <a:lstStyle/>
          <a:p>
            <a:r>
              <a:rPr lang="en-US" sz="1200" dirty="0"/>
              <a:t>http://www.nytimes.com/2004/02/29/nyregion/death-night-shift-16-years-dozens-bodies-through-gaps-system-nurse-left-trail.html?rref=collection%2Ftimestopic%2FCullen%2C%20Charles&amp;action=click&amp;contentCollection=timestopics&amp;region=stream&amp;module=stream_unit&amp;version=latest&amp;contentPlacement=7&amp;pgtype=collection</a:t>
            </a:r>
          </a:p>
        </p:txBody>
      </p:sp>
      <p:pic>
        <p:nvPicPr>
          <p:cNvPr id="3074" name="Picture 2" descr="Charles Cullen: Serial killer nurse who murdered at least 40 patients  speaks from prison for the first time and still claims they were mercy  killings | Daily Mail Online">
            <a:extLst>
              <a:ext uri="{FF2B5EF4-FFF2-40B4-BE49-F238E27FC236}">
                <a16:creationId xmlns:a16="http://schemas.microsoft.com/office/drawing/2014/main" id="{C9613DCF-6F72-433C-857C-C4BDB9139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145" y="651615"/>
            <a:ext cx="5388855" cy="4045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367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Warning Signs</a:t>
            </a:r>
          </a:p>
        </p:txBody>
      </p:sp>
      <p:sp>
        <p:nvSpPr>
          <p:cNvPr id="3" name="Content Placeholder 2"/>
          <p:cNvSpPr>
            <a:spLocks noGrp="1"/>
          </p:cNvSpPr>
          <p:nvPr>
            <p:ph idx="1"/>
          </p:nvPr>
        </p:nvSpPr>
        <p:spPr>
          <a:xfrm>
            <a:off x="2231136" y="2379945"/>
            <a:ext cx="7729728" cy="3382028"/>
          </a:xfrm>
        </p:spPr>
        <p:txBody>
          <a:bodyPr>
            <a:normAutofit/>
          </a:bodyPr>
          <a:lstStyle/>
          <a:p>
            <a:pPr marL="0" indent="0">
              <a:buNone/>
            </a:pPr>
            <a:r>
              <a:rPr lang="en-US" sz="3200" dirty="0"/>
              <a:t>In hindsight, his life looks like a trail of signal flares, warning of instability and a capacity to harm himself or others. </a:t>
            </a:r>
          </a:p>
        </p:txBody>
      </p:sp>
      <p:sp>
        <p:nvSpPr>
          <p:cNvPr id="4" name="Rectangle 3"/>
          <p:cNvSpPr/>
          <p:nvPr/>
        </p:nvSpPr>
        <p:spPr>
          <a:xfrm>
            <a:off x="526092" y="6027003"/>
            <a:ext cx="11665907" cy="646331"/>
          </a:xfrm>
          <a:prstGeom prst="rect">
            <a:avLst/>
          </a:prstGeom>
        </p:spPr>
        <p:txBody>
          <a:bodyPr wrap="square">
            <a:spAutoFit/>
          </a:bodyPr>
          <a:lstStyle/>
          <a:p>
            <a:r>
              <a:rPr lang="en-US" sz="1200" dirty="0"/>
              <a:t>http://www.nytimes.com/2004/02/29/nyregion/death-night-shift-16-years-dozens-bodies-through-gaps-system-nurse-left-trail.html?rref=collection%2Ftimestopic%2FCullen%2C%20Charles&amp;action=click&amp;contentCollection=timestopics&amp;region=stream&amp;module=stream_unit&amp;version=latest&amp;contentPlacement=7&amp;pgtype=collection</a:t>
            </a:r>
          </a:p>
        </p:txBody>
      </p:sp>
    </p:spTree>
    <p:extLst>
      <p:ext uri="{BB962C8B-B14F-4D97-AF65-F5344CB8AC3E}">
        <p14:creationId xmlns:p14="http://schemas.microsoft.com/office/powerpoint/2010/main" val="2290442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Nobody Reported Him</a:t>
            </a:r>
          </a:p>
        </p:txBody>
      </p:sp>
      <p:sp>
        <p:nvSpPr>
          <p:cNvPr id="3" name="Content Placeholder 2"/>
          <p:cNvSpPr>
            <a:spLocks noGrp="1"/>
          </p:cNvSpPr>
          <p:nvPr>
            <p:ph idx="1"/>
          </p:nvPr>
        </p:nvSpPr>
        <p:spPr>
          <a:xfrm>
            <a:off x="2231136" y="2379945"/>
            <a:ext cx="7729728" cy="3382028"/>
          </a:xfrm>
        </p:spPr>
        <p:txBody>
          <a:bodyPr>
            <a:normAutofit/>
          </a:bodyPr>
          <a:lstStyle/>
          <a:p>
            <a:pPr marL="0" indent="0">
              <a:buNone/>
            </a:pPr>
            <a:r>
              <a:rPr lang="en-US" sz="3200" i="1" dirty="0"/>
              <a:t>Yet Mr. Cullen was able to go from job to job for a decade after the first homicide accusation, confounding co-workers, government investigators and relatives of patients who died. </a:t>
            </a:r>
          </a:p>
        </p:txBody>
      </p:sp>
      <p:sp>
        <p:nvSpPr>
          <p:cNvPr id="4" name="Rectangle 3"/>
          <p:cNvSpPr/>
          <p:nvPr/>
        </p:nvSpPr>
        <p:spPr>
          <a:xfrm>
            <a:off x="526092" y="6027003"/>
            <a:ext cx="11665907" cy="646331"/>
          </a:xfrm>
          <a:prstGeom prst="rect">
            <a:avLst/>
          </a:prstGeom>
        </p:spPr>
        <p:txBody>
          <a:bodyPr wrap="square">
            <a:spAutoFit/>
          </a:bodyPr>
          <a:lstStyle/>
          <a:p>
            <a:r>
              <a:rPr lang="en-US" sz="1200" dirty="0"/>
              <a:t>http://www.nytimes.com/2004/02/29/nyregion/death-night-shift-16-years-dozens-bodies-through-gaps-system-nurse-left-trail.html?rref=collection%2Ftimestopic%2FCullen%2C%20Charles&amp;action=click&amp;contentCollection=timestopics&amp;region=stream&amp;module=stream_unit&amp;version=latest&amp;contentPlacement=7&amp;pgtype=collection</a:t>
            </a:r>
          </a:p>
        </p:txBody>
      </p:sp>
    </p:spTree>
    <p:extLst>
      <p:ext uri="{BB962C8B-B14F-4D97-AF65-F5344CB8AC3E}">
        <p14:creationId xmlns:p14="http://schemas.microsoft.com/office/powerpoint/2010/main" val="6967289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C0450B5815824CA35FB56AC3FCB0E5" ma:contentTypeVersion="13" ma:contentTypeDescription="Create a new document." ma:contentTypeScope="" ma:versionID="fe8fb4a1a4363983d4116348b56ddc9b">
  <xsd:schema xmlns:xsd="http://www.w3.org/2001/XMLSchema" xmlns:xs="http://www.w3.org/2001/XMLSchema" xmlns:p="http://schemas.microsoft.com/office/2006/metadata/properties" xmlns:ns3="b47f57cf-c06a-4e45-9362-808d606d5bca" xmlns:ns4="28d5764b-dcc0-454e-b760-4c74e4a62c42" targetNamespace="http://schemas.microsoft.com/office/2006/metadata/properties" ma:root="true" ma:fieldsID="1c4b6ea9694278f807de3ce1e4fc6415" ns3:_="" ns4:_="">
    <xsd:import namespace="b47f57cf-c06a-4e45-9362-808d606d5bca"/>
    <xsd:import namespace="28d5764b-dcc0-454e-b760-4c74e4a62c4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f57cf-c06a-4e45-9362-808d606d5bc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d5764b-dcc0-454e-b760-4c74e4a62c4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Location" ma:index="20"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8d5764b-dcc0-454e-b760-4c74e4a62c42" xsi:nil="true"/>
  </documentManagement>
</p:properties>
</file>

<file path=customXml/itemProps1.xml><?xml version="1.0" encoding="utf-8"?>
<ds:datastoreItem xmlns:ds="http://schemas.openxmlformats.org/officeDocument/2006/customXml" ds:itemID="{FF393F2C-58FF-4359-93C8-819886D47C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7f57cf-c06a-4e45-9362-808d606d5bca"/>
    <ds:schemaRef ds:uri="28d5764b-dcc0-454e-b760-4c74e4a62c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7512BD-B925-4509-89C1-020012EB456E}">
  <ds:schemaRefs>
    <ds:schemaRef ds:uri="http://schemas.microsoft.com/sharepoint/v3/contenttype/forms"/>
  </ds:schemaRefs>
</ds:datastoreItem>
</file>

<file path=customXml/itemProps3.xml><?xml version="1.0" encoding="utf-8"?>
<ds:datastoreItem xmlns:ds="http://schemas.openxmlformats.org/officeDocument/2006/customXml" ds:itemID="{9B0FF7D0-80D8-49B6-9E51-9ED07988171B}">
  <ds:schemaRefs>
    <ds:schemaRef ds:uri="b47f57cf-c06a-4e45-9362-808d606d5bc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8d5764b-dcc0-454e-b760-4c74e4a62c42"/>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4375</Words>
  <Application>Microsoft Office PowerPoint</Application>
  <PresentationFormat>Widescreen</PresentationFormat>
  <Paragraphs>357</Paragraphs>
  <Slides>48</Slides>
  <Notes>47</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Health Care Professional Responsibility and Reporting Enhancement Act</vt:lpstr>
      <vt:lpstr>Why?</vt:lpstr>
      <vt:lpstr>Nurse Charles Cullen</vt:lpstr>
      <vt:lpstr>Nurse Charles Cullen</vt:lpstr>
      <vt:lpstr>Angel of Death</vt:lpstr>
      <vt:lpstr>Nurse Cullen</vt:lpstr>
      <vt:lpstr>DEATH ON THE NIGHT SHIFT</vt:lpstr>
      <vt:lpstr>Warning Signs</vt:lpstr>
      <vt:lpstr>AND Nobody Reported Him</vt:lpstr>
      <vt:lpstr>PowerPoint Presentation</vt:lpstr>
      <vt:lpstr>Charles Cullen: 60 Minutes Interview </vt:lpstr>
      <vt:lpstr>Health Care Professional Responsibility and Reporting Enhancement Act</vt:lpstr>
      <vt:lpstr>Requirements of the Law</vt:lpstr>
      <vt:lpstr>Some Basics</vt:lpstr>
      <vt:lpstr>Health Care Entities: More Than Just Hospitals…</vt:lpstr>
      <vt:lpstr>Health Care Professionals (HCP)</vt:lpstr>
      <vt:lpstr>Health Care Professionals (HCP)</vt:lpstr>
      <vt:lpstr>Health Care Professionals (HCP)</vt:lpstr>
      <vt:lpstr>Health Care Professionals (HCP)</vt:lpstr>
      <vt:lpstr>Relationship of HCE to HCP</vt:lpstr>
      <vt:lpstr>Reporting</vt:lpstr>
      <vt:lpstr>Patient Care &amp; Safety</vt:lpstr>
      <vt:lpstr>What is an Impairment?</vt:lpstr>
      <vt:lpstr>Types of reportable actions (1of 3)</vt:lpstr>
      <vt:lpstr>Reporting: HCE Action (2 of 3)</vt:lpstr>
      <vt:lpstr>Reporting: HCE Action (3 of 3)</vt:lpstr>
      <vt:lpstr>What is Remedial Education/Training?</vt:lpstr>
      <vt:lpstr>Remedial Education/Training</vt:lpstr>
      <vt:lpstr>Resigning &amp; Voluntarily Relinquishing Privileges or Authorizations</vt:lpstr>
      <vt:lpstr>Report Required: Leave of Absence</vt:lpstr>
      <vt:lpstr>Leaves of Absence –NO REPORT</vt:lpstr>
      <vt:lpstr>Leave of Absence: Monitoring Program</vt:lpstr>
      <vt:lpstr>Medical Malpractice</vt:lpstr>
      <vt:lpstr>Reporting Details</vt:lpstr>
      <vt:lpstr>Reporting Requirements of Health Care Professionals</vt:lpstr>
      <vt:lpstr>Reporting Requirements of Health Care Professionals</vt:lpstr>
      <vt:lpstr>Disclosure of Information</vt:lpstr>
      <vt:lpstr>Health Care Reporting Scenarios</vt:lpstr>
      <vt:lpstr>Health Care Reporting Scenarios</vt:lpstr>
      <vt:lpstr>Health Care Reporting Scenarios</vt:lpstr>
      <vt:lpstr>Health Care Reporting Scenarios</vt:lpstr>
      <vt:lpstr>Health Care Reporting Scenarios</vt:lpstr>
      <vt:lpstr>Health Care Reporting Scenarios</vt:lpstr>
      <vt:lpstr>Health Care Reporting Scenarios</vt:lpstr>
      <vt:lpstr>Health Care Reporting Scenarios</vt:lpstr>
      <vt:lpstr>Health Care Reporting Scenarios</vt:lpstr>
      <vt:lpstr>Health Care Reporting Scenarios</vt:lpstr>
      <vt:lpstr>Francine Widrich, Clearinghouse Coordinator  Nicole Casey Investigator  Tobey Palan, Deputy Attorney General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Professional Responsibility and Reporting Enhancement Act</dc:title>
  <dc:creator>francine widrich</dc:creator>
  <cp:lastModifiedBy>Gwendolyn Strain</cp:lastModifiedBy>
  <cp:revision>20</cp:revision>
  <dcterms:created xsi:type="dcterms:W3CDTF">2021-01-04T18:27:13Z</dcterms:created>
  <dcterms:modified xsi:type="dcterms:W3CDTF">2023-04-26T15:02:26Z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0x010100F8C0450B5815824CA35FB56AC3FCB0E5</vt:lpwstr>
  </property>
</Properties>
</file>