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8" r:id="rId2"/>
    <p:sldId id="2145706875" r:id="rId3"/>
    <p:sldId id="2145706826" r:id="rId4"/>
    <p:sldId id="269" r:id="rId5"/>
    <p:sldId id="2145706876" r:id="rId6"/>
    <p:sldId id="2145706878" r:id="rId7"/>
    <p:sldId id="2145706877" r:id="rId8"/>
    <p:sldId id="2145706882" r:id="rId9"/>
    <p:sldId id="2145706881" r:id="rId10"/>
    <p:sldId id="2145706880" r:id="rId11"/>
    <p:sldId id="2145706885" r:id="rId12"/>
    <p:sldId id="2145706886" r:id="rId13"/>
    <p:sldId id="2145706888" r:id="rId14"/>
    <p:sldId id="2145706887" r:id="rId15"/>
    <p:sldId id="2145706884" r:id="rId16"/>
    <p:sldId id="2145706883" r:id="rId17"/>
    <p:sldId id="2145706890" r:id="rId18"/>
    <p:sldId id="2145706889" r:id="rId19"/>
    <p:sldId id="2145706891" r:id="rId20"/>
    <p:sldId id="2145706892" r:id="rId21"/>
    <p:sldId id="270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napToObjects="1" showGuides="1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2" d="100"/>
          <a:sy n="92" d="100"/>
        </p:scale>
        <p:origin x="261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7CB7862F-FDFE-4CE4-A641-F1E8428402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24 April 2023</a:t>
            </a:fld>
            <a:endParaRPr lang="en-GB" sz="800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D9624864-B27E-4B59-BD9F-CF6E4178C5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760535" y="8570490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 sz="800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3935AD34-C408-4EB3-AA44-EDC087E191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46366" y="8752305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sp>
        <p:nvSpPr>
          <p:cNvPr id="9" name="Header Placeholder 12">
            <a:extLst>
              <a:ext uri="{FF2B5EF4-FFF2-40B4-BE49-F238E27FC236}">
                <a16:creationId xmlns:a16="http://schemas.microsoft.com/office/drawing/2014/main" id="{1BF2EE41-CFE8-437F-A002-558200137E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46366" y="8570490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F131BA30-CA4C-4B3C-BAD8-233EFAD8F292}"/>
              </a:ext>
            </a:extLst>
          </p:cNvPr>
          <p:cNvGrpSpPr/>
          <p:nvPr/>
        </p:nvGrpSpPr>
        <p:grpSpPr>
          <a:xfrm>
            <a:off x="5615732" y="238993"/>
            <a:ext cx="755843" cy="322808"/>
            <a:chOff x="6380216" y="4059273"/>
            <a:chExt cx="2905863" cy="124104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5C6FB2-F83B-4BF1-9578-6489988FA8EC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2D3B574-3971-4C87-B602-DA0CF5429938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1464B63-A19A-438D-8507-5B2CEEB29B6F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4272-585B-4DD7-9889-D2AC8F80B3CA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1817243-274B-4667-95B7-949DA44CEC38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70A481D-11CB-4EA0-9689-E6D9992AC1CF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71436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0000" y="685800"/>
            <a:ext cx="6138000" cy="3452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60000" y="4343400"/>
            <a:ext cx="6138000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Date Placeholder 8">
            <a:extLst>
              <a:ext uri="{FF2B5EF4-FFF2-40B4-BE49-F238E27FC236}">
                <a16:creationId xmlns:a16="http://schemas.microsoft.com/office/drawing/2014/main" id="{2BFA88E3-6CCC-4641-A98D-7398F6E1AE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24 April 2023</a:t>
            </a:fld>
            <a:endParaRPr lang="en-GB" sz="800" dirty="0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3087DC9-C8CF-4A7D-A808-05173EBAB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760535" y="8570490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 sz="80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D3E5D5B4-5B5B-4A78-9FBF-121492410D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53656" y="8752305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sp>
        <p:nvSpPr>
          <p:cNvPr id="11" name="Header Placeholder 12">
            <a:extLst>
              <a:ext uri="{FF2B5EF4-FFF2-40B4-BE49-F238E27FC236}">
                <a16:creationId xmlns:a16="http://schemas.microsoft.com/office/drawing/2014/main" id="{AB4E7CF5-96AC-4C46-8B0F-AA454984BA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53656" y="8570490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30487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680380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10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660021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11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527376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12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013582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13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192048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14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512263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15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367542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16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051654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17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016791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18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96505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19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705575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321611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21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237892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Maureen: DNV is a global organization focused on delivering value to its clients by providing an external organization evaluation of risk and operations that verifies compliance with accepted standards of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464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932077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Our global reach and density of offices around the world is another factor that enables us to take a broader view. Our 12,000</a:t>
            </a:r>
            <a:r>
              <a:rPr lang="en-GB" baseline="0" dirty="0"/>
              <a:t> </a:t>
            </a:r>
            <a:r>
              <a:rPr lang="en-GB" dirty="0"/>
              <a:t>employees are </a:t>
            </a:r>
            <a:r>
              <a:rPr lang="en-GB" baseline="0" dirty="0"/>
              <a:t>operating in more than 100 countries (we have 350 offices in over 80 countries) </a:t>
            </a:r>
            <a:r>
              <a:rPr lang="en-GB" dirty="0"/>
              <a:t>and we pride ourselves of having the same high standards where ever you meet us around the world.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139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6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693858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7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970083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8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858205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9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91922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5AD30D56-7424-4830-ABBC-E1CCEDA7A2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922" r="24420" b="6742"/>
          <a:stretch>
            <a:fillRect/>
          </a:stretch>
        </p:blipFill>
        <p:spPr>
          <a:xfrm>
            <a:off x="3600000" y="0"/>
            <a:ext cx="8592000" cy="6858000"/>
          </a:xfrm>
          <a:custGeom>
            <a:avLst/>
            <a:gdLst>
              <a:gd name="connsiteX0" fmla="*/ 0 w 8592000"/>
              <a:gd name="connsiteY0" fmla="*/ 0 h 6858000"/>
              <a:gd name="connsiteX1" fmla="*/ 8592000 w 8592000"/>
              <a:gd name="connsiteY1" fmla="*/ 0 h 6858000"/>
              <a:gd name="connsiteX2" fmla="*/ 8592000 w 8592000"/>
              <a:gd name="connsiteY2" fmla="*/ 6858000 h 6858000"/>
              <a:gd name="connsiteX3" fmla="*/ 0 w 85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2000" h="6858000">
                <a:moveTo>
                  <a:pt x="0" y="0"/>
                </a:moveTo>
                <a:lnTo>
                  <a:pt x="8592000" y="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1" name="Logo">
            <a:extLst>
              <a:ext uri="{FF2B5EF4-FFF2-40B4-BE49-F238E27FC236}">
                <a16:creationId xmlns:a16="http://schemas.microsoft.com/office/drawing/2014/main" id="{1E1CB065-BC3E-419D-8CD5-6001359B1AF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9751" y="540001"/>
            <a:ext cx="1702800" cy="727237"/>
            <a:chOff x="6380216" y="4059273"/>
            <a:chExt cx="2905863" cy="124104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0EF3EE0-04F6-4F0F-9C30-138E10130D0D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9F265DC-74E8-4BFF-92A1-092ADEFABD8A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9C07ABC-F814-4A0D-B933-8FF8308531B7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C74A0EA-43E9-4563-A55A-F825A81DC14D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8704FAE-A924-4ACA-BF5E-2A8B00053817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4A7CF80-4160-43E8-868F-65E74933C8A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27" name="TAGLINE 60Black">
            <a:extLst>
              <a:ext uri="{FF2B5EF4-FFF2-40B4-BE49-F238E27FC236}">
                <a16:creationId xmlns:a16="http://schemas.microsoft.com/office/drawing/2014/main" id="{3A5FFB45-3585-4395-809E-0CF65EFB70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863" y="539750"/>
            <a:ext cx="1703386" cy="110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19" name="SD_FLD_DocumentDate">
            <a:extLst>
              <a:ext uri="{FF2B5EF4-FFF2-40B4-BE49-F238E27FC236}">
                <a16:creationId xmlns:a16="http://schemas.microsoft.com/office/drawing/2014/main" id="{33759508-D1FD-40CE-9331-F01D5EE3C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161675"/>
            <a:ext cx="8290796" cy="1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83000"/>
              </a:lnSpc>
              <a:spcBef>
                <a:spcPts val="0"/>
              </a:spcBef>
            </a:pPr>
            <a:endParaRPr lang="en-GB" altLang="ja-JP" sz="1400" cap="none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32" name="SD_FLD_Draft" hidden="1">
            <a:extLst>
              <a:ext uri="{FF2B5EF4-FFF2-40B4-BE49-F238E27FC236}">
                <a16:creationId xmlns:a16="http://schemas.microsoft.com/office/drawing/2014/main" id="{F9687746-12E1-43B0-8EEE-BCA876E5FD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6" name="SD_FLD_Confidentiality">
            <a:extLst>
              <a:ext uri="{FF2B5EF4-FFF2-40B4-BE49-F238E27FC236}">
                <a16:creationId xmlns:a16="http://schemas.microsoft.com/office/drawing/2014/main" id="{2E43B5A0-A24B-4D49-B18D-5419D4E44B91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39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5pPr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79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87621BA-8EDC-4C18-975C-5EE1161FA8FD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F04E253C-783D-4CA5-8CCB-57C4CC102165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8124B4D-CBE2-46DB-B0AE-2AC98C56E78E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916864-12FB-478F-99EE-83C970865F05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0FF8E64-431E-4917-BD40-4BD55CF6B8DF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E450DA2-D1AF-4EFD-A7B9-9D1161ADD54F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56553B8-1481-4E85-83A7-689A7C6CC67F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2AB55C8-079A-4ACE-9DFB-9EBA23B48B0B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5pPr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_SD_FLD_Copyright">
            <a:extLst>
              <a:ext uri="{FF2B5EF4-FFF2-40B4-BE49-F238E27FC236}">
                <a16:creationId xmlns:a16="http://schemas.microsoft.com/office/drawing/2014/main" id="{3F542136-6583-4929-BA8F-876E7200FCF4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18" name="SD_FLD_DocumentDate">
            <a:extLst>
              <a:ext uri="{FF2B5EF4-FFF2-40B4-BE49-F238E27FC236}">
                <a16:creationId xmlns:a16="http://schemas.microsoft.com/office/drawing/2014/main" id="{D4FFA251-3F5C-4E9A-9A80-F62650B473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0" name="SD_FLD_Draft" hidden="1">
            <a:extLst>
              <a:ext uri="{FF2B5EF4-FFF2-40B4-BE49-F238E27FC236}">
                <a16:creationId xmlns:a16="http://schemas.microsoft.com/office/drawing/2014/main" id="{21F368A2-F525-4249-A72B-F904922C97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859FDC4D-A513-43EC-AC0B-76C98697BB47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14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50" y="1730374"/>
            <a:ext cx="5465763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4900" y="1730374"/>
            <a:ext cx="5465763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16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FBCEB69-4B90-48AC-8E50-F4C1FAD42957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18" name="Logo">
            <a:extLst>
              <a:ext uri="{FF2B5EF4-FFF2-40B4-BE49-F238E27FC236}">
                <a16:creationId xmlns:a16="http://schemas.microsoft.com/office/drawing/2014/main" id="{8145D2D3-7F22-4934-B251-1F99086694BC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BB8EE7-0DAE-475A-99CB-4C95B9C4174D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E34A211-0C55-472F-A8C7-DF7C115B4E36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B3FBA2-AFC9-409D-945D-4CFDE6BBEE6A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DF6B560-906C-4643-86C4-C545FCBD8975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24D933-C961-4320-84B8-2B098CBD0E95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93D8CD1-B7C6-4727-A773-7D9B1A7CD8D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50" y="1730374"/>
            <a:ext cx="5465764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4900" y="1730374"/>
            <a:ext cx="5465763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_SD_FLD_Copyright">
            <a:extLst>
              <a:ext uri="{FF2B5EF4-FFF2-40B4-BE49-F238E27FC236}">
                <a16:creationId xmlns:a16="http://schemas.microsoft.com/office/drawing/2014/main" id="{C594FBB9-85AB-481A-A9C3-B5A84B1C17B8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3968F7D9-78C3-48F9-927A-B570891933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5" name="SD_FLD_Draft" hidden="1">
            <a:extLst>
              <a:ext uri="{FF2B5EF4-FFF2-40B4-BE49-F238E27FC236}">
                <a16:creationId xmlns:a16="http://schemas.microsoft.com/office/drawing/2014/main" id="{BFB769A5-7146-4BE1-99CA-135A2E15C9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7" name="SD_FLD_Confidentiality">
            <a:extLst>
              <a:ext uri="{FF2B5EF4-FFF2-40B4-BE49-F238E27FC236}">
                <a16:creationId xmlns:a16="http://schemas.microsoft.com/office/drawing/2014/main" id="{8E5EBD54-68A6-426B-B8F6-B31B70F04964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311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50" y="1730374"/>
            <a:ext cx="6407150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067675" y="1730374"/>
            <a:ext cx="3582988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075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A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FBCEB69-4B90-48AC-8E50-F4C1FAD42957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18" name="Logo">
            <a:extLst>
              <a:ext uri="{FF2B5EF4-FFF2-40B4-BE49-F238E27FC236}">
                <a16:creationId xmlns:a16="http://schemas.microsoft.com/office/drawing/2014/main" id="{8145D2D3-7F22-4934-B251-1F99086694BC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BB8EE7-0DAE-475A-99CB-4C95B9C4174D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E34A211-0C55-472F-A8C7-DF7C115B4E36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B3FBA2-AFC9-409D-945D-4CFDE6BBEE6A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DF6B560-906C-4643-86C4-C545FCBD8975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24D933-C961-4320-84B8-2B098CBD0E95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93D8CD1-B7C6-4727-A773-7D9B1A7CD8D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730374"/>
            <a:ext cx="6407151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067675" y="1730374"/>
            <a:ext cx="3582988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_SD_FLD_Copyright">
            <a:extLst>
              <a:ext uri="{FF2B5EF4-FFF2-40B4-BE49-F238E27FC236}">
                <a16:creationId xmlns:a16="http://schemas.microsoft.com/office/drawing/2014/main" id="{C594FBB9-85AB-481A-A9C3-B5A84B1C17B8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3968F7D9-78C3-48F9-927A-B570891933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5" name="SD_FLD_Draft" hidden="1">
            <a:extLst>
              <a:ext uri="{FF2B5EF4-FFF2-40B4-BE49-F238E27FC236}">
                <a16:creationId xmlns:a16="http://schemas.microsoft.com/office/drawing/2014/main" id="{BFB769A5-7146-4BE1-99CA-135A2E15C9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7" name="SD_FLD_Confidentiality">
            <a:extLst>
              <a:ext uri="{FF2B5EF4-FFF2-40B4-BE49-F238E27FC236}">
                <a16:creationId xmlns:a16="http://schemas.microsoft.com/office/drawing/2014/main" id="{8E5EBD54-68A6-426B-B8F6-B31B70F04964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857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103E29-9BF2-491F-A31B-CD5C22230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49" y="1730375"/>
            <a:ext cx="3584576" cy="431641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5099" y="1730374"/>
            <a:ext cx="2641601" cy="43164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7475" y="1730374"/>
            <a:ext cx="2641601" cy="43164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79923-6F9C-4EDE-9E95-10CB3051078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727BBD34-DD59-49E1-9776-D67684F06344}" type="datetime4">
              <a:rPr lang="en-GB" smtClean="0"/>
              <a:pPr/>
              <a:t>24 April 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416BB-00AC-4DD5-897B-F4EDB13370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E9903A-53AE-4B97-879C-5DBFEB00E1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448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,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A33FA6-1C4E-42C4-8006-62087DF1C543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786373BD-6312-4785-AB25-0C8D34698A7B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9A879B-ABBD-4A04-9477-6154675E4CEB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0D20163-892E-44FF-9991-ABC1BF13FFCD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CDE72FB-849D-47F9-B4E9-277EA2622D69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6D47151-F3A9-4197-B445-BAF922408872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86374B-F400-46EE-AA11-2A1EC51357CB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9F7A1C-77DA-4373-B4B2-DAA6FC4DE31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B103E29-9BF2-491F-A31B-CD5C22230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49" y="1730375"/>
            <a:ext cx="3584576" cy="431641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5099" y="1730374"/>
            <a:ext cx="2641601" cy="43164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7474" y="1730374"/>
            <a:ext cx="2643189" cy="43164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79923-6F9C-4EDE-9E95-10CB3051078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727BBD34-DD59-49E1-9776-D67684F06344}" type="datetime4">
              <a:rPr lang="en-GB" smtClean="0"/>
              <a:pPr/>
              <a:t>24 April 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416BB-00AC-4DD5-897B-F4EDB13370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E9903A-53AE-4B97-879C-5DBFEB00E1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_SD_FLD_Copyright">
            <a:extLst>
              <a:ext uri="{FF2B5EF4-FFF2-40B4-BE49-F238E27FC236}">
                <a16:creationId xmlns:a16="http://schemas.microsoft.com/office/drawing/2014/main" id="{082F9C54-512B-45F5-982C-08FA99BDF954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22" name="SD_FLD_DocumentDate">
            <a:extLst>
              <a:ext uri="{FF2B5EF4-FFF2-40B4-BE49-F238E27FC236}">
                <a16:creationId xmlns:a16="http://schemas.microsoft.com/office/drawing/2014/main" id="{CA5DA168-821C-4063-906D-4954EC9A25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4" name="SD_FLD_Draft" hidden="1">
            <a:extLst>
              <a:ext uri="{FF2B5EF4-FFF2-40B4-BE49-F238E27FC236}">
                <a16:creationId xmlns:a16="http://schemas.microsoft.com/office/drawing/2014/main" id="{CB94A54D-DD3C-4298-BDF3-BD0A4E0485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6" name="SD_FLD_Confidentiality">
            <a:extLst>
              <a:ext uri="{FF2B5EF4-FFF2-40B4-BE49-F238E27FC236}">
                <a16:creationId xmlns:a16="http://schemas.microsoft.com/office/drawing/2014/main" id="{13226BD7-8851-4901-A408-8E1422BBD689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97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1" cy="6861600"/>
          </a:xfrm>
          <a:blipFill>
            <a:blip r:embed="rId2"/>
            <a:stretch>
              <a:fillRect/>
            </a:stretch>
          </a:blipFill>
        </p:spPr>
        <p:txBody>
          <a:bodyPr lIns="2916000" tIns="360000" rIns="144000"/>
          <a:lstStyle>
            <a:lvl1pPr marL="0" indent="0" algn="l"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39750"/>
            <a:ext cx="5018400" cy="936000"/>
          </a:xfrm>
        </p:spPr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A0EF5A-2CB8-465D-882A-DE0FE7C6D3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1735085"/>
            <a:ext cx="5018400" cy="431651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6FE3FB9-ADAA-4278-97B4-7AE30B2DA0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Text Placeholder 51">
            <a:extLst>
              <a:ext uri="{FF2B5EF4-FFF2-40B4-BE49-F238E27FC236}">
                <a16:creationId xmlns:a16="http://schemas.microsoft.com/office/drawing/2014/main" id="{D5351953-1134-42DD-AF00-B4B22DEFC1E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10893600" y="6350400"/>
            <a:ext cx="756000" cy="322875"/>
          </a:xfrm>
          <a:custGeom>
            <a:avLst/>
            <a:gdLst>
              <a:gd name="connsiteX0" fmla="*/ 4835251 w 9270620"/>
              <a:gd name="connsiteY0" fmla="*/ 2948180 h 3959325"/>
              <a:gd name="connsiteX1" fmla="*/ 4835251 w 9270620"/>
              <a:gd name="connsiteY1" fmla="*/ 3779899 h 3959325"/>
              <a:gd name="connsiteX2" fmla="*/ 5282830 w 9270620"/>
              <a:gd name="connsiteY2" fmla="*/ 3779899 h 3959325"/>
              <a:gd name="connsiteX3" fmla="*/ 5590803 w 9270620"/>
              <a:gd name="connsiteY3" fmla="*/ 3686324 h 3959325"/>
              <a:gd name="connsiteX4" fmla="*/ 5693918 w 9270620"/>
              <a:gd name="connsiteY4" fmla="*/ 3399093 h 3959325"/>
              <a:gd name="connsiteX5" fmla="*/ 5693918 w 9270620"/>
              <a:gd name="connsiteY5" fmla="*/ 3329139 h 3959325"/>
              <a:gd name="connsiteX6" fmla="*/ 5590803 w 9270620"/>
              <a:gd name="connsiteY6" fmla="*/ 3039484 h 3959325"/>
              <a:gd name="connsiteX7" fmla="*/ 5282830 w 9270620"/>
              <a:gd name="connsiteY7" fmla="*/ 2948180 h 3959325"/>
              <a:gd name="connsiteX8" fmla="*/ 7923941 w 9270620"/>
              <a:gd name="connsiteY8" fmla="*/ 2768907 h 3959325"/>
              <a:gd name="connsiteX9" fmla="*/ 8147729 w 9270620"/>
              <a:gd name="connsiteY9" fmla="*/ 2768907 h 3959325"/>
              <a:gd name="connsiteX10" fmla="*/ 8603334 w 9270620"/>
              <a:gd name="connsiteY10" fmla="*/ 3699197 h 3959325"/>
              <a:gd name="connsiteX11" fmla="*/ 9058787 w 9270620"/>
              <a:gd name="connsiteY11" fmla="*/ 2768907 h 3959325"/>
              <a:gd name="connsiteX12" fmla="*/ 9269858 w 9270620"/>
              <a:gd name="connsiteY12" fmla="*/ 2768907 h 3959325"/>
              <a:gd name="connsiteX13" fmla="*/ 8674651 w 9270620"/>
              <a:gd name="connsiteY13" fmla="*/ 3959325 h 3959325"/>
              <a:gd name="connsiteX14" fmla="*/ 8520664 w 9270620"/>
              <a:gd name="connsiteY14" fmla="*/ 3959325 h 3959325"/>
              <a:gd name="connsiteX15" fmla="*/ 6265204 w 9270620"/>
              <a:gd name="connsiteY15" fmla="*/ 2768907 h 3959325"/>
              <a:gd name="connsiteX16" fmla="*/ 6349390 w 9270620"/>
              <a:gd name="connsiteY16" fmla="*/ 2768907 h 3959325"/>
              <a:gd name="connsiteX17" fmla="*/ 6458862 w 9270620"/>
              <a:gd name="connsiteY17" fmla="*/ 2768907 h 3959325"/>
              <a:gd name="connsiteX18" fmla="*/ 7379459 w 9270620"/>
              <a:gd name="connsiteY18" fmla="*/ 3699197 h 3959325"/>
              <a:gd name="connsiteX19" fmla="*/ 7379459 w 9270620"/>
              <a:gd name="connsiteY19" fmla="*/ 2768907 h 3959325"/>
              <a:gd name="connsiteX20" fmla="*/ 7574783 w 9270620"/>
              <a:gd name="connsiteY20" fmla="*/ 2768907 h 3959325"/>
              <a:gd name="connsiteX21" fmla="*/ 7574783 w 9270620"/>
              <a:gd name="connsiteY21" fmla="*/ 3959325 h 3959325"/>
              <a:gd name="connsiteX22" fmla="*/ 7379459 w 9270620"/>
              <a:gd name="connsiteY22" fmla="*/ 3959325 h 3959325"/>
              <a:gd name="connsiteX23" fmla="*/ 6458862 w 9270620"/>
              <a:gd name="connsiteY23" fmla="*/ 3030248 h 3959325"/>
              <a:gd name="connsiteX24" fmla="*/ 6458862 w 9270620"/>
              <a:gd name="connsiteY24" fmla="*/ 3959325 h 3959325"/>
              <a:gd name="connsiteX25" fmla="*/ 6265204 w 9270620"/>
              <a:gd name="connsiteY25" fmla="*/ 3959325 h 3959325"/>
              <a:gd name="connsiteX26" fmla="*/ 4636746 w 9270620"/>
              <a:gd name="connsiteY26" fmla="*/ 2768907 h 3959325"/>
              <a:gd name="connsiteX27" fmla="*/ 4725625 w 9270620"/>
              <a:gd name="connsiteY27" fmla="*/ 2768907 h 3959325"/>
              <a:gd name="connsiteX28" fmla="*/ 4835098 w 9270620"/>
              <a:gd name="connsiteY28" fmla="*/ 2768907 h 3959325"/>
              <a:gd name="connsiteX29" fmla="*/ 5281164 w 9270620"/>
              <a:gd name="connsiteY29" fmla="*/ 2768907 h 3959325"/>
              <a:gd name="connsiteX30" fmla="*/ 5606551 w 9270620"/>
              <a:gd name="connsiteY30" fmla="*/ 2830078 h 3959325"/>
              <a:gd name="connsiteX31" fmla="*/ 5816110 w 9270620"/>
              <a:gd name="connsiteY31" fmla="*/ 3014048 h 3959325"/>
              <a:gd name="connsiteX32" fmla="*/ 5889091 w 9270620"/>
              <a:gd name="connsiteY32" fmla="*/ 3322781 h 3959325"/>
              <a:gd name="connsiteX33" fmla="*/ 5889091 w 9270620"/>
              <a:gd name="connsiteY33" fmla="*/ 3405301 h 3959325"/>
              <a:gd name="connsiteX34" fmla="*/ 5816110 w 9270620"/>
              <a:gd name="connsiteY34" fmla="*/ 3714035 h 3959325"/>
              <a:gd name="connsiteX35" fmla="*/ 5606551 w 9270620"/>
              <a:gd name="connsiteY35" fmla="*/ 3898154 h 3959325"/>
              <a:gd name="connsiteX36" fmla="*/ 5281164 w 9270620"/>
              <a:gd name="connsiteY36" fmla="*/ 3959325 h 3959325"/>
              <a:gd name="connsiteX37" fmla="*/ 4835098 w 9270620"/>
              <a:gd name="connsiteY37" fmla="*/ 3959325 h 3959325"/>
              <a:gd name="connsiteX38" fmla="*/ 4725625 w 9270620"/>
              <a:gd name="connsiteY38" fmla="*/ 3959325 h 3959325"/>
              <a:gd name="connsiteX39" fmla="*/ 4636746 w 9270620"/>
              <a:gd name="connsiteY39" fmla="*/ 3959325 h 3959325"/>
              <a:gd name="connsiteX40" fmla="*/ 0 w 9270620"/>
              <a:gd name="connsiteY40" fmla="*/ 1844070 h 3959325"/>
              <a:gd name="connsiteX41" fmla="*/ 9270620 w 9270620"/>
              <a:gd name="connsiteY41" fmla="*/ 1844070 h 3959325"/>
              <a:gd name="connsiteX42" fmla="*/ 9270620 w 9270620"/>
              <a:gd name="connsiteY42" fmla="*/ 2212762 h 3959325"/>
              <a:gd name="connsiteX43" fmla="*/ 0 w 9270620"/>
              <a:gd name="connsiteY43" fmla="*/ 2212762 h 3959325"/>
              <a:gd name="connsiteX44" fmla="*/ 0 w 9270620"/>
              <a:gd name="connsiteY44" fmla="*/ 1475528 h 3959325"/>
              <a:gd name="connsiteX45" fmla="*/ 9270620 w 9270620"/>
              <a:gd name="connsiteY45" fmla="*/ 1475528 h 3959325"/>
              <a:gd name="connsiteX46" fmla="*/ 9270620 w 9270620"/>
              <a:gd name="connsiteY46" fmla="*/ 1660101 h 3959325"/>
              <a:gd name="connsiteX47" fmla="*/ 0 w 9270620"/>
              <a:gd name="connsiteY47" fmla="*/ 1660101 h 3959325"/>
              <a:gd name="connsiteX48" fmla="*/ 0 w 9270620"/>
              <a:gd name="connsiteY48" fmla="*/ 0 h 3959325"/>
              <a:gd name="connsiteX49" fmla="*/ 9270620 w 9270620"/>
              <a:gd name="connsiteY49" fmla="*/ 0 h 3959325"/>
              <a:gd name="connsiteX50" fmla="*/ 9270620 w 9270620"/>
              <a:gd name="connsiteY50" fmla="*/ 1106839 h 3959325"/>
              <a:gd name="connsiteX51" fmla="*/ 0 w 9270620"/>
              <a:gd name="connsiteY51" fmla="*/ 1106839 h 395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70620" h="3959325">
                <a:moveTo>
                  <a:pt x="4835251" y="2948180"/>
                </a:moveTo>
                <a:lnTo>
                  <a:pt x="4835251" y="3779899"/>
                </a:lnTo>
                <a:lnTo>
                  <a:pt x="5282830" y="3779899"/>
                </a:lnTo>
                <a:cubicBezTo>
                  <a:pt x="5419404" y="3779899"/>
                  <a:pt x="5522065" y="3748707"/>
                  <a:pt x="5590803" y="3686324"/>
                </a:cubicBezTo>
                <a:cubicBezTo>
                  <a:pt x="5659548" y="3623943"/>
                  <a:pt x="5693918" y="3528250"/>
                  <a:pt x="5693918" y="3399093"/>
                </a:cubicBezTo>
                <a:lnTo>
                  <a:pt x="5693918" y="3329139"/>
                </a:lnTo>
                <a:cubicBezTo>
                  <a:pt x="5693918" y="3196955"/>
                  <a:pt x="5659548" y="3100352"/>
                  <a:pt x="5590803" y="3039484"/>
                </a:cubicBezTo>
                <a:cubicBezTo>
                  <a:pt x="5521912" y="2978616"/>
                  <a:pt x="5419404" y="2948180"/>
                  <a:pt x="5282830" y="2948180"/>
                </a:cubicBezTo>
                <a:close/>
                <a:moveTo>
                  <a:pt x="7923941" y="2768907"/>
                </a:moveTo>
                <a:lnTo>
                  <a:pt x="8147729" y="2768907"/>
                </a:lnTo>
                <a:lnTo>
                  <a:pt x="8603334" y="3699197"/>
                </a:lnTo>
                <a:lnTo>
                  <a:pt x="9058787" y="2768907"/>
                </a:lnTo>
                <a:lnTo>
                  <a:pt x="9269858" y="2768907"/>
                </a:lnTo>
                <a:lnTo>
                  <a:pt x="8674651" y="3959325"/>
                </a:lnTo>
                <a:lnTo>
                  <a:pt x="8520664" y="3959325"/>
                </a:lnTo>
                <a:close/>
                <a:moveTo>
                  <a:pt x="6265204" y="2768907"/>
                </a:moveTo>
                <a:lnTo>
                  <a:pt x="6349390" y="2768907"/>
                </a:lnTo>
                <a:lnTo>
                  <a:pt x="6458862" y="2768907"/>
                </a:lnTo>
                <a:lnTo>
                  <a:pt x="7379459" y="3699197"/>
                </a:lnTo>
                <a:lnTo>
                  <a:pt x="7379459" y="2768907"/>
                </a:lnTo>
                <a:lnTo>
                  <a:pt x="7574783" y="2768907"/>
                </a:lnTo>
                <a:lnTo>
                  <a:pt x="7574783" y="3959325"/>
                </a:lnTo>
                <a:lnTo>
                  <a:pt x="7379459" y="3959325"/>
                </a:lnTo>
                <a:lnTo>
                  <a:pt x="6458862" y="3030248"/>
                </a:lnTo>
                <a:lnTo>
                  <a:pt x="6458862" y="3959325"/>
                </a:lnTo>
                <a:lnTo>
                  <a:pt x="6265204" y="3959325"/>
                </a:lnTo>
                <a:close/>
                <a:moveTo>
                  <a:pt x="4636746" y="2768907"/>
                </a:moveTo>
                <a:lnTo>
                  <a:pt x="4725625" y="2768907"/>
                </a:lnTo>
                <a:lnTo>
                  <a:pt x="4835098" y="2768907"/>
                </a:lnTo>
                <a:lnTo>
                  <a:pt x="5281164" y="2768907"/>
                </a:lnTo>
                <a:cubicBezTo>
                  <a:pt x="5407140" y="2768907"/>
                  <a:pt x="5515553" y="2789347"/>
                  <a:pt x="5606551" y="2830078"/>
                </a:cubicBezTo>
                <a:cubicBezTo>
                  <a:pt x="5697551" y="2870809"/>
                  <a:pt x="5767352" y="2932130"/>
                  <a:pt x="5816110" y="3014048"/>
                </a:cubicBezTo>
                <a:cubicBezTo>
                  <a:pt x="5864711" y="3096112"/>
                  <a:pt x="5889091" y="3198923"/>
                  <a:pt x="5889091" y="3322781"/>
                </a:cubicBezTo>
                <a:lnTo>
                  <a:pt x="5889091" y="3405301"/>
                </a:lnTo>
                <a:cubicBezTo>
                  <a:pt x="5889091" y="3529156"/>
                  <a:pt x="5864711" y="3631967"/>
                  <a:pt x="5816110" y="3714035"/>
                </a:cubicBezTo>
                <a:cubicBezTo>
                  <a:pt x="5767352" y="3796099"/>
                  <a:pt x="5697551" y="3857423"/>
                  <a:pt x="5606551" y="3898154"/>
                </a:cubicBezTo>
                <a:cubicBezTo>
                  <a:pt x="5515553" y="3938885"/>
                  <a:pt x="5407140" y="3959325"/>
                  <a:pt x="5281164" y="3959325"/>
                </a:cubicBezTo>
                <a:lnTo>
                  <a:pt x="4835098" y="3959325"/>
                </a:lnTo>
                <a:lnTo>
                  <a:pt x="4725625" y="3959325"/>
                </a:lnTo>
                <a:lnTo>
                  <a:pt x="4636746" y="3959325"/>
                </a:lnTo>
                <a:close/>
                <a:moveTo>
                  <a:pt x="0" y="1844070"/>
                </a:moveTo>
                <a:lnTo>
                  <a:pt x="9270620" y="1844070"/>
                </a:lnTo>
                <a:lnTo>
                  <a:pt x="9270620" y="2212762"/>
                </a:lnTo>
                <a:lnTo>
                  <a:pt x="0" y="2212762"/>
                </a:lnTo>
                <a:close/>
                <a:moveTo>
                  <a:pt x="0" y="1475528"/>
                </a:moveTo>
                <a:lnTo>
                  <a:pt x="9270620" y="1475528"/>
                </a:lnTo>
                <a:lnTo>
                  <a:pt x="9270620" y="1660101"/>
                </a:lnTo>
                <a:lnTo>
                  <a:pt x="0" y="1660101"/>
                </a:lnTo>
                <a:close/>
                <a:moveTo>
                  <a:pt x="0" y="0"/>
                </a:moveTo>
                <a:lnTo>
                  <a:pt x="9270620" y="0"/>
                </a:lnTo>
                <a:lnTo>
                  <a:pt x="9270620" y="1106839"/>
                </a:lnTo>
                <a:lnTo>
                  <a:pt x="0" y="110683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SD_FLD_Draft" hidden="1">
            <a:extLst>
              <a:ext uri="{FF2B5EF4-FFF2-40B4-BE49-F238E27FC236}">
                <a16:creationId xmlns:a16="http://schemas.microsoft.com/office/drawing/2014/main" id="{2B6066DB-A88B-4086-9C45-3E39F5CE6D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0" name="SD_FLD_Confidentiality">
            <a:extLst>
              <a:ext uri="{FF2B5EF4-FFF2-40B4-BE49-F238E27FC236}">
                <a16:creationId xmlns:a16="http://schemas.microsoft.com/office/drawing/2014/main" id="{055B6780-3A6A-4D5A-9826-05ABD83C2EB2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495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 userDrawn="1">
          <p15:clr>
            <a:srgbClr val="F26B43"/>
          </p15:clr>
        </p15:guide>
        <p15:guide id="2" pos="4177" userDrawn="1">
          <p15:clr>
            <a:srgbClr val="F26B43"/>
          </p15:clr>
        </p15:guide>
        <p15:guide id="3" pos="3839" userDrawn="1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61600"/>
          </a:xfrm>
          <a:blipFill>
            <a:blip r:embed="rId2"/>
            <a:stretch>
              <a:fillRect/>
            </a:stretch>
          </a:blipFill>
        </p:spPr>
        <p:txBody>
          <a:bodyPr lIns="2916000" tIns="360000" rIns="144000"/>
          <a:lstStyle>
            <a:lvl1pPr marL="0" indent="0" algn="l"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1200" y="539750"/>
            <a:ext cx="5018400" cy="936000"/>
          </a:xfrm>
        </p:spPr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A0EF5A-2CB8-465D-882A-DE0FE7C6D3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1735085"/>
            <a:ext cx="5018400" cy="43165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6FE3FB9-ADAA-4278-97B4-7AE30B2DA0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bg1"/>
                </a:solidFill>
              </a:rPr>
              <a:t>DNV ©</a:t>
            </a:r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SD_FLD_Draft" hidden="1">
            <a:extLst>
              <a:ext uri="{FF2B5EF4-FFF2-40B4-BE49-F238E27FC236}">
                <a16:creationId xmlns:a16="http://schemas.microsoft.com/office/drawing/2014/main" id="{2B6066DB-A88B-4086-9C45-3E39F5CE6D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0" name="SD_FLD_Confidentiality">
            <a:extLst>
              <a:ext uri="{FF2B5EF4-FFF2-40B4-BE49-F238E27FC236}">
                <a16:creationId xmlns:a16="http://schemas.microsoft.com/office/drawing/2014/main" id="{055B6780-3A6A-4D5A-9826-05ABD83C2EB2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116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 userDrawn="1">
          <p15:clr>
            <a:srgbClr val="F26B43"/>
          </p15:clr>
        </p15:guide>
        <p15:guide id="2" pos="4177" userDrawn="1">
          <p15:clr>
            <a:srgbClr val="F26B43"/>
          </p15:clr>
        </p15:guide>
        <p15:guide id="3" pos="3840" userDrawn="1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632BCD-D585-42E8-A6D3-3C06DC3313BD}"/>
              </a:ext>
            </a:extLst>
          </p:cNvPr>
          <p:cNvSpPr/>
          <p:nvPr userDrawn="1"/>
        </p:nvSpPr>
        <p:spPr bwMode="white">
          <a:xfrm>
            <a:off x="0" y="0"/>
            <a:ext cx="12192000" cy="6855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FEC56FF-AE50-4EFB-941E-E0B008ED6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922" r="24420" b="6742"/>
          <a:stretch>
            <a:fillRect/>
          </a:stretch>
        </p:blipFill>
        <p:spPr>
          <a:xfrm>
            <a:off x="3600000" y="0"/>
            <a:ext cx="8592000" cy="6858000"/>
          </a:xfrm>
          <a:custGeom>
            <a:avLst/>
            <a:gdLst>
              <a:gd name="connsiteX0" fmla="*/ 0 w 8592000"/>
              <a:gd name="connsiteY0" fmla="*/ 0 h 6858000"/>
              <a:gd name="connsiteX1" fmla="*/ 8592000 w 8592000"/>
              <a:gd name="connsiteY1" fmla="*/ 0 h 6858000"/>
              <a:gd name="connsiteX2" fmla="*/ 8592000 w 8592000"/>
              <a:gd name="connsiteY2" fmla="*/ 6858000 h 6858000"/>
              <a:gd name="connsiteX3" fmla="*/ 0 w 85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2000" h="6858000">
                <a:moveTo>
                  <a:pt x="0" y="0"/>
                </a:moveTo>
                <a:lnTo>
                  <a:pt x="8592000" y="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7" name="Logo">
            <a:extLst>
              <a:ext uri="{FF2B5EF4-FFF2-40B4-BE49-F238E27FC236}">
                <a16:creationId xmlns:a16="http://schemas.microsoft.com/office/drawing/2014/main" id="{FEB7131A-3640-498A-8512-14CA3C3D2916}"/>
              </a:ext>
            </a:extLst>
          </p:cNvPr>
          <p:cNvGrpSpPr>
            <a:grpSpLocks noChangeAspect="1"/>
          </p:cNvGrpSpPr>
          <p:nvPr userDrawn="1"/>
        </p:nvGrpSpPr>
        <p:grpSpPr bwMode="white">
          <a:xfrm>
            <a:off x="539750" y="540000"/>
            <a:ext cx="1702800" cy="727238"/>
            <a:chOff x="6380216" y="4059273"/>
            <a:chExt cx="2905863" cy="124104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63D26F1-547B-4B41-9723-EF0612B78E90}"/>
                </a:ext>
              </a:extLst>
            </p:cNvPr>
            <p:cNvSpPr/>
            <p:nvPr/>
          </p:nvSpPr>
          <p:spPr bwMode="white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E6BEF58-2858-4FD7-B365-BD33C9B4ABBF}"/>
                </a:ext>
              </a:extLst>
            </p:cNvPr>
            <p:cNvSpPr/>
            <p:nvPr/>
          </p:nvSpPr>
          <p:spPr bwMode="white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ACB4FEF-3E65-4473-98FD-06637DF17B5A}"/>
                </a:ext>
              </a:extLst>
            </p:cNvPr>
            <p:cNvSpPr/>
            <p:nvPr/>
          </p:nvSpPr>
          <p:spPr bwMode="white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4DF14B-8314-43CC-9550-32B284295E07}"/>
                </a:ext>
              </a:extLst>
            </p:cNvPr>
            <p:cNvSpPr/>
            <p:nvPr/>
          </p:nvSpPr>
          <p:spPr bwMode="white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AAD1000-04BD-4E8C-88FE-2D68653EDFD9}"/>
                </a:ext>
              </a:extLst>
            </p:cNvPr>
            <p:cNvSpPr/>
            <p:nvPr/>
          </p:nvSpPr>
          <p:spPr bwMode="white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E3E06DF-69BA-40E0-83B4-306829A187BB}"/>
                </a:ext>
              </a:extLst>
            </p:cNvPr>
            <p:cNvSpPr/>
            <p:nvPr/>
          </p:nvSpPr>
          <p:spPr bwMode="white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41" name="TAGLINE WHITE">
            <a:extLst>
              <a:ext uri="{FF2B5EF4-FFF2-40B4-BE49-F238E27FC236}">
                <a16:creationId xmlns:a16="http://schemas.microsoft.com/office/drawing/2014/main" id="{377104A8-79D3-4EC7-8FA7-FC40F80871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0400" y="539750"/>
            <a:ext cx="1702800" cy="110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40" name="SD_FLD_DocumentDate">
            <a:extLst>
              <a:ext uri="{FF2B5EF4-FFF2-40B4-BE49-F238E27FC236}">
                <a16:creationId xmlns:a16="http://schemas.microsoft.com/office/drawing/2014/main" id="{1DB9ED39-CFDE-4196-AB07-F0AC0AB1579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161675"/>
            <a:ext cx="8290796" cy="1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83000"/>
              </a:lnSpc>
              <a:spcBef>
                <a:spcPts val="0"/>
              </a:spcBef>
            </a:pPr>
            <a:endParaRPr lang="en-GB" altLang="ja-JP" sz="1400" cap="none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B540F12F-7F36-4021-A362-D466EDB9236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3" name="SD_FLD_Confidentiality">
            <a:extLst>
              <a:ext uri="{FF2B5EF4-FFF2-40B4-BE49-F238E27FC236}">
                <a16:creationId xmlns:a16="http://schemas.microsoft.com/office/drawing/2014/main" id="{3A818D00-8E4C-41C4-8292-4942AE5E164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205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6096000" y="0"/>
            <a:ext cx="6100761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26E38492-38DC-4F62-A1DB-9A97676C26A0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EC2D85-7D36-4AED-AD50-B03C0C97ABBA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A2EAFAB-3C70-48F7-9D3F-051715B6123C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D310211-76A4-4411-88BA-72405A8FD557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3CAD2A2-AFBE-49CC-AAB3-10D0B317330B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86E3357-ACD2-4FEB-A799-CCA900A77E5A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A32E6E2-28C5-4015-AD5C-7B36FECA67F8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539750"/>
            <a:ext cx="5018400" cy="936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998" y="1735085"/>
            <a:ext cx="5018400" cy="43117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1200" y="539751"/>
            <a:ext cx="5018400" cy="936000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2pPr>
            <a:lvl3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lnSpc>
                <a:spcPct val="83000"/>
              </a:lnSpc>
              <a:buFontTx/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  <a:p>
            <a:pPr lvl="1"/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2B098D5-A529-4245-95A8-157EA2D189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8" name="SD_FLD_Draft" hidden="1">
            <a:extLst>
              <a:ext uri="{FF2B5EF4-FFF2-40B4-BE49-F238E27FC236}">
                <a16:creationId xmlns:a16="http://schemas.microsoft.com/office/drawing/2014/main" id="{5DD1835E-D50E-44DD-A77D-BAA8419744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9" name="SD_FLD_Confidentiality">
            <a:extLst>
              <a:ext uri="{FF2B5EF4-FFF2-40B4-BE49-F238E27FC236}">
                <a16:creationId xmlns:a16="http://schemas.microsoft.com/office/drawing/2014/main" id="{D8504C57-0921-4562-9BB3-9AB2F26367D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615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 userDrawn="1">
          <p15:clr>
            <a:srgbClr val="F26B43"/>
          </p15:clr>
        </p15:guide>
        <p15:guide id="2" pos="4177" userDrawn="1">
          <p15:clr>
            <a:srgbClr val="F26B43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0" y="0"/>
            <a:ext cx="6100761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539750"/>
            <a:ext cx="5018400" cy="9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446" y="1735085"/>
            <a:ext cx="5018400" cy="43117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1200" y="539751"/>
            <a:ext cx="5018400" cy="936000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accent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accent1"/>
                </a:solidFill>
              </a:defRPr>
            </a:lvl2pPr>
            <a:lvl3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lnSpc>
                <a:spcPct val="83000"/>
              </a:lnSpc>
              <a:buFontTx/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  <a:p>
            <a:pPr lvl="1"/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2B098D5-A529-4245-95A8-157EA2D189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bg1"/>
                </a:solidFill>
              </a:rPr>
              <a:t>DNV ©</a:t>
            </a:r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8" name="SD_FLD_Draft" hidden="1">
            <a:extLst>
              <a:ext uri="{FF2B5EF4-FFF2-40B4-BE49-F238E27FC236}">
                <a16:creationId xmlns:a16="http://schemas.microsoft.com/office/drawing/2014/main" id="{5DD1835E-D50E-44DD-A77D-BAA8419744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9" name="SD_FLD_Confidentiality">
            <a:extLst>
              <a:ext uri="{FF2B5EF4-FFF2-40B4-BE49-F238E27FC236}">
                <a16:creationId xmlns:a16="http://schemas.microsoft.com/office/drawing/2014/main" id="{D8504C57-0921-4562-9BB3-9AB2F26367D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Logo">
            <a:extLst>
              <a:ext uri="{FF2B5EF4-FFF2-40B4-BE49-F238E27FC236}">
                <a16:creationId xmlns:a16="http://schemas.microsoft.com/office/drawing/2014/main" id="{9797F799-9D4E-44C1-9C94-5D81A10E73BB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95478A4-BD9D-4AF3-830D-D8C4ECC8BD67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6D1A283-D484-41F6-8D7E-9FA95DDC6EEE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60C41DB-E2AE-48EB-9E60-96525D5D2BA1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27B6332-097C-4B17-BAF1-B2B881F421E7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AB1D607-7CB2-48A4-9112-F1F9E5B66AB3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111258-3B5D-4ADA-94B5-170A44D042C4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556175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 userDrawn="1">
          <p15:clr>
            <a:srgbClr val="F26B43"/>
          </p15:clr>
        </p15:guide>
        <p15:guide id="2" pos="4177" userDrawn="1">
          <p15:clr>
            <a:srgbClr val="F26B43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1" y="0"/>
            <a:ext cx="6096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28" name="Logo">
            <a:extLst>
              <a:ext uri="{FF2B5EF4-FFF2-40B4-BE49-F238E27FC236}">
                <a16:creationId xmlns:a16="http://schemas.microsoft.com/office/drawing/2014/main" id="{2A4DCA37-D5BC-45B5-969C-67CBA623350D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CC60709-F769-498C-8576-9765B07F378C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AFB28D-E363-4553-84FE-9D1E73CCA326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68CF8D9-4524-464E-96BB-446077DFCF9E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70695EC-0262-4050-8C36-B81EAE73A086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BE55B35-BCD3-452D-ACF7-4C9EE830DAF9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3507E5F-080B-4B43-8774-A56A2FC9A2FD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9750"/>
            <a:ext cx="5017838" cy="5507039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5999" y="539750"/>
            <a:ext cx="5019555" cy="5502327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ctr">
              <a:buNone/>
              <a:defRPr>
                <a:solidFill>
                  <a:schemeClr val="accent1"/>
                </a:solidFill>
              </a:defRPr>
            </a:lvl5pPr>
            <a:lvl6pPr marL="0" indent="0" algn="ctr">
              <a:buNone/>
              <a:defRPr>
                <a:solidFill>
                  <a:schemeClr val="accent1"/>
                </a:solidFill>
              </a:defRPr>
            </a:lvl6pPr>
            <a:lvl7pPr marL="0" indent="0" algn="ctr">
              <a:buNone/>
              <a:defRPr>
                <a:solidFill>
                  <a:schemeClr val="accent1"/>
                </a:solidFill>
              </a:defRPr>
            </a:lvl7pPr>
            <a:lvl8pPr marL="0" indent="0" algn="ctr">
              <a:buNone/>
              <a:defRPr>
                <a:solidFill>
                  <a:schemeClr val="accent1"/>
                </a:solidFill>
              </a:defRPr>
            </a:lvl8pPr>
            <a:lvl9pPr marL="0" indent="0" algn="ctr"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bg1"/>
                </a:solidFill>
              </a:rPr>
              <a:t>DNV ©</a:t>
            </a:r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0" name="SD_FLD_Draft" hidden="1">
            <a:extLst>
              <a:ext uri="{FF2B5EF4-FFF2-40B4-BE49-F238E27FC236}">
                <a16:creationId xmlns:a16="http://schemas.microsoft.com/office/drawing/2014/main" id="{CBE67342-2E3A-472F-99DC-5A501BFB7E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ED9239D1-7B53-4A1A-9075-35947DE7366F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91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77" userDrawn="1">
          <p15:clr>
            <a:srgbClr val="F26B43"/>
          </p15:clr>
        </p15:guide>
        <p15:guide id="2" pos="3501" userDrawn="1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0" y="0"/>
            <a:ext cx="12191999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9750"/>
            <a:ext cx="5019556" cy="5507039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2446" y="539750"/>
            <a:ext cx="5018217" cy="5502327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ctr">
              <a:buNone/>
              <a:defRPr>
                <a:solidFill>
                  <a:schemeClr val="accent1"/>
                </a:solidFill>
              </a:defRPr>
            </a:lvl5pPr>
            <a:lvl6pPr marL="0" indent="0" algn="ctr">
              <a:buNone/>
              <a:defRPr>
                <a:solidFill>
                  <a:schemeClr val="accent1"/>
                </a:solidFill>
              </a:defRPr>
            </a:lvl6pPr>
            <a:lvl7pPr marL="0" indent="0" algn="ctr">
              <a:buNone/>
              <a:defRPr>
                <a:solidFill>
                  <a:schemeClr val="accent1"/>
                </a:solidFill>
              </a:defRPr>
            </a:lvl7pPr>
            <a:lvl8pPr marL="0" indent="0" algn="ctr">
              <a:buNone/>
              <a:defRPr>
                <a:solidFill>
                  <a:schemeClr val="accent1"/>
                </a:solidFill>
              </a:defRPr>
            </a:lvl8pPr>
            <a:lvl9pPr marL="0" indent="0" algn="ctr"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grpSp>
        <p:nvGrpSpPr>
          <p:cNvPr id="20" name="Logo">
            <a:extLst>
              <a:ext uri="{FF2B5EF4-FFF2-40B4-BE49-F238E27FC236}">
                <a16:creationId xmlns:a16="http://schemas.microsoft.com/office/drawing/2014/main" id="{09F58BCB-349D-4CC0-8F66-E3D4A6043645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5BB903-91B3-4C64-AE64-AAC4942FD2AA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80EDA47-3086-46DB-BCBE-D169392A4A65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3B5DC88-1778-444D-A3B1-B396024A726B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A1697D9-4CF2-4944-93CF-B1FC9B02CC7A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25C48EF-8251-429D-871E-391A6900D198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375CC11-5108-4662-A8B5-EA30F6DA9B5B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bg1"/>
                </a:solidFill>
              </a:rPr>
              <a:t>DNV ©</a:t>
            </a:r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7" name="SD_FLD_Draft" hidden="1">
            <a:extLst>
              <a:ext uri="{FF2B5EF4-FFF2-40B4-BE49-F238E27FC236}">
                <a16:creationId xmlns:a16="http://schemas.microsoft.com/office/drawing/2014/main" id="{3FC1FDE6-634E-475F-B714-288B04163A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8" name="SD_FLD_Confidentiality">
            <a:extLst>
              <a:ext uri="{FF2B5EF4-FFF2-40B4-BE49-F238E27FC236}">
                <a16:creationId xmlns:a16="http://schemas.microsoft.com/office/drawing/2014/main" id="{6D820B52-C017-4C68-9F43-1FC845791716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856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77" userDrawn="1">
          <p15:clr>
            <a:srgbClr val="F26B43"/>
          </p15:clr>
        </p15:guide>
        <p15:guide id="2" pos="3501" userDrawn="1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pic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BB740F-040E-4C29-B57E-B7474FA2CC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46788"/>
          </a:xfrm>
          <a:blipFill>
            <a:blip r:embed="rId2"/>
            <a:stretch>
              <a:fillRect/>
            </a:stretch>
          </a:blipFill>
        </p:spPr>
        <p:txBody>
          <a:bodyPr lIns="8064000" tIns="612000" rIns="1116000" anchor="ctr" anchorCtr="0"/>
          <a:lstStyle>
            <a:lvl1pPr marL="0" indent="0" algn="l">
              <a:buNone/>
              <a:defRPr sz="16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677DA-1553-4ACE-88F0-1D90541A6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41648-A3C2-4094-8260-D7F9C81E8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sz="7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F7D00-E655-476E-9A8D-16044B0B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61CC6-F316-448C-8910-5F3BA8E62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385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7CFE-DCB6-4202-B09A-637C5745A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31DD2C-6775-40D3-B625-6A94E4EC6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sz="7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536E17-02D9-4235-9720-961CB104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AE4F1-4AE5-4A49-949A-BDA5C7AF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53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SD_FLD_Draft" hidden="1">
            <a:extLst>
              <a:ext uri="{FF2B5EF4-FFF2-40B4-BE49-F238E27FC236}">
                <a16:creationId xmlns:a16="http://schemas.microsoft.com/office/drawing/2014/main" id="{9324EF98-2F0A-4D7C-ACD4-6C69299B31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8" name="SD_FLD_Confidentiality">
            <a:extLst>
              <a:ext uri="{FF2B5EF4-FFF2-40B4-BE49-F238E27FC236}">
                <a16:creationId xmlns:a16="http://schemas.microsoft.com/office/drawing/2014/main" id="{44B7048E-FFD7-4E41-AC43-9BDB83CCE1EC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14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ltGray">
          <a:xfrm>
            <a:off x="1" y="0"/>
            <a:ext cx="12191999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0B91A6F-3F96-48D5-B578-BC55BEA05B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922" r="24420" b="6742"/>
          <a:stretch>
            <a:fillRect/>
          </a:stretch>
        </p:blipFill>
        <p:spPr>
          <a:xfrm>
            <a:off x="3600000" y="0"/>
            <a:ext cx="8592000" cy="6858000"/>
          </a:xfrm>
          <a:custGeom>
            <a:avLst/>
            <a:gdLst>
              <a:gd name="connsiteX0" fmla="*/ 0 w 8592000"/>
              <a:gd name="connsiteY0" fmla="*/ 0 h 6858000"/>
              <a:gd name="connsiteX1" fmla="*/ 8592000 w 8592000"/>
              <a:gd name="connsiteY1" fmla="*/ 0 h 6858000"/>
              <a:gd name="connsiteX2" fmla="*/ 8592000 w 8592000"/>
              <a:gd name="connsiteY2" fmla="*/ 6858000 h 6858000"/>
              <a:gd name="connsiteX3" fmla="*/ 0 w 85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2000" h="6858000">
                <a:moveTo>
                  <a:pt x="0" y="0"/>
                </a:moveTo>
                <a:lnTo>
                  <a:pt x="8592000" y="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6" name="Logo">
            <a:extLst>
              <a:ext uri="{FF2B5EF4-FFF2-40B4-BE49-F238E27FC236}">
                <a16:creationId xmlns:a16="http://schemas.microsoft.com/office/drawing/2014/main" id="{582D80DA-3434-42F0-8BBA-787FFCEA7180}"/>
              </a:ext>
            </a:extLst>
          </p:cNvPr>
          <p:cNvGrpSpPr>
            <a:grpSpLocks noChangeAspect="1"/>
          </p:cNvGrpSpPr>
          <p:nvPr userDrawn="1"/>
        </p:nvGrpSpPr>
        <p:grpSpPr bwMode="white">
          <a:xfrm>
            <a:off x="9950400" y="5800971"/>
            <a:ext cx="1702800" cy="727237"/>
            <a:chOff x="6380216" y="4059273"/>
            <a:chExt cx="2905863" cy="124104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679ECA6-9859-4013-A93B-16010BF55817}"/>
                </a:ext>
              </a:extLst>
            </p:cNvPr>
            <p:cNvSpPr/>
            <p:nvPr/>
          </p:nvSpPr>
          <p:spPr bwMode="white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BCEF638-291C-4421-9C1B-EB934A0F0109}"/>
                </a:ext>
              </a:extLst>
            </p:cNvPr>
            <p:cNvSpPr/>
            <p:nvPr/>
          </p:nvSpPr>
          <p:spPr bwMode="white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EC0FCA9-D6D8-4B36-A4E6-0244141FD9FC}"/>
                </a:ext>
              </a:extLst>
            </p:cNvPr>
            <p:cNvSpPr/>
            <p:nvPr/>
          </p:nvSpPr>
          <p:spPr bwMode="white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552AFE-81A2-4ED5-8069-997ABD975336}"/>
                </a:ext>
              </a:extLst>
            </p:cNvPr>
            <p:cNvSpPr/>
            <p:nvPr/>
          </p:nvSpPr>
          <p:spPr bwMode="white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D2AB6C2-8FD2-440E-99DD-96E8F19C42CD}"/>
                </a:ext>
              </a:extLst>
            </p:cNvPr>
            <p:cNvSpPr/>
            <p:nvPr/>
          </p:nvSpPr>
          <p:spPr bwMode="white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00F770-E88D-4351-983E-F7B95197A7D1}"/>
                </a:ext>
              </a:extLst>
            </p:cNvPr>
            <p:cNvSpPr/>
            <p:nvPr/>
          </p:nvSpPr>
          <p:spPr bwMode="white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23" name="TAGLINE WHITE">
            <a:extLst>
              <a:ext uri="{FF2B5EF4-FFF2-40B4-BE49-F238E27FC236}">
                <a16:creationId xmlns:a16="http://schemas.microsoft.com/office/drawing/2014/main" id="{41DB66F5-46D4-4959-A143-077E1F7FE0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0400" y="539750"/>
            <a:ext cx="1702800" cy="110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1730374"/>
            <a:ext cx="8290800" cy="1339453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3296628"/>
            <a:ext cx="8290800" cy="6372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_SD_FLD_Copyright">
            <a:extLst>
              <a:ext uri="{FF2B5EF4-FFF2-40B4-BE49-F238E27FC236}">
                <a16:creationId xmlns:a16="http://schemas.microsoft.com/office/drawing/2014/main" id="{E122E57C-11B4-4446-AF00-71B795F3C914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bg1"/>
                </a:solidFill>
              </a:rPr>
              <a:t>DNV ©</a:t>
            </a:r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28" name="SD_FLD_DocumentDate">
            <a:extLst>
              <a:ext uri="{FF2B5EF4-FFF2-40B4-BE49-F238E27FC236}">
                <a16:creationId xmlns:a16="http://schemas.microsoft.com/office/drawing/2014/main" id="{D32510BA-5DCF-4A7B-89DB-D5A3E2A782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4" name="SD_FLD_Draft" hidden="1">
            <a:extLst>
              <a:ext uri="{FF2B5EF4-FFF2-40B4-BE49-F238E27FC236}">
                <a16:creationId xmlns:a16="http://schemas.microsoft.com/office/drawing/2014/main" id="{E78AC084-F0D7-48FF-A5A0-62B259C3E6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0E98D3-1B1D-490D-90C3-F274802AC561}"/>
              </a:ext>
            </a:extLst>
          </p:cNvPr>
          <p:cNvSpPr txBox="1"/>
          <p:nvPr userDrawn="1"/>
        </p:nvSpPr>
        <p:spPr>
          <a:xfrm>
            <a:off x="540000" y="5879827"/>
            <a:ext cx="27275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b="1" cap="none" baseline="0" noProof="1">
                <a:solidFill>
                  <a:schemeClr val="bg1"/>
                </a:solidFill>
              </a:rPr>
              <a:t>www.dnv.com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98E8765-505F-453E-BC7E-D85D0B5D95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4836965"/>
            <a:ext cx="8291049" cy="360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  <a:endParaRPr lang="en-GB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F1D187BC-8B38-417E-BA95-DF961274BE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51" y="5270701"/>
            <a:ext cx="8291049" cy="36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Telephone number</a:t>
            </a:r>
            <a:endParaRPr lang="en-GB" dirty="0"/>
          </a:p>
        </p:txBody>
      </p:sp>
      <p:sp>
        <p:nvSpPr>
          <p:cNvPr id="33" name="SD_FLD_Confidentiality">
            <a:extLst>
              <a:ext uri="{FF2B5EF4-FFF2-40B4-BE49-F238E27FC236}">
                <a16:creationId xmlns:a16="http://schemas.microsoft.com/office/drawing/2014/main" id="{E93E9BF8-0018-4174-8A59-3D40E3E2712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879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52" y="448713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2" y="1442790"/>
            <a:ext cx="24480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  <a:endParaRPr lang="en-GB" sz="90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8494" y="1442790"/>
            <a:ext cx="24480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76214" y="1442790"/>
            <a:ext cx="2448000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GRIDLINES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2727" y="4779904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1" t="45142" r="62601" b="9046"/>
          <a:stretch/>
        </p:blipFill>
        <p:spPr>
          <a:xfrm>
            <a:off x="6726550" y="1735179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2727" y="3962909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35425" y="3229754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02694" y="2453659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17337" y="1980536"/>
            <a:ext cx="378293" cy="543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32727" y="2518464"/>
            <a:ext cx="457143" cy="2571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A02284-6888-4337-9A6F-80EFD8C4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D2B70A-6BC5-4C66-869E-61F2A38A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9F8ED-36EE-4F7B-8B5E-A531C6E8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742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>
                <a:solidFill>
                  <a:schemeClr val="bg1"/>
                </a:solidFill>
              </a:rPr>
              <a:t>If you see any </a:t>
            </a:r>
            <a:r>
              <a:rPr lang="en-GB" sz="4400" b="1" i="1" noProof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>
                <a:solidFill>
                  <a:schemeClr val="bg1"/>
                </a:solidFill>
              </a:rPr>
              <a:t>one</a:t>
            </a:r>
            <a:r>
              <a:rPr lang="en-GB" sz="4400" b="1" i="1" noProof="0">
                <a:solidFill>
                  <a:schemeClr val="bg1"/>
                </a:solidFill>
              </a:rPr>
              <a:t>,</a:t>
            </a:r>
            <a:br>
              <a:rPr lang="en-GB" sz="4400" b="0" i="0" noProof="0">
                <a:solidFill>
                  <a:schemeClr val="bg1"/>
                </a:solidFill>
              </a:rPr>
            </a:br>
            <a:r>
              <a:rPr lang="en-GB" sz="4400" b="0" noProof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>
                <a:solidFill>
                  <a:schemeClr val="bg1"/>
                </a:solidFill>
              </a:rPr>
              <a:t>are not </a:t>
            </a:r>
            <a:r>
              <a:rPr lang="en-GB" sz="4400" b="0" noProof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>
                <a:solidFill>
                  <a:schemeClr val="bg1"/>
                </a:solidFill>
              </a:rPr>
            </a:br>
            <a:br>
              <a:rPr lang="en-GB" sz="2800" b="0" noProof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F52A3B9-C46E-47C2-A1FB-F5434525BDF4}" type="datetime4">
              <a:rPr lang="en-GB" smtClean="0"/>
              <a:t>24 April 2023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450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632BCD-D585-42E8-A6D3-3C06DC3313BD}"/>
              </a:ext>
            </a:extLst>
          </p:cNvPr>
          <p:cNvSpPr/>
          <p:nvPr userDrawn="1"/>
        </p:nvSpPr>
        <p:spPr bwMode="white">
          <a:xfrm>
            <a:off x="0" y="0"/>
            <a:ext cx="12192000" cy="6855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9" name="Logo">
            <a:extLst>
              <a:ext uri="{FF2B5EF4-FFF2-40B4-BE49-F238E27FC236}">
                <a16:creationId xmlns:a16="http://schemas.microsoft.com/office/drawing/2014/main" id="{38FB97ED-5A4B-484F-BA47-613177090BCB}"/>
              </a:ext>
            </a:extLst>
          </p:cNvPr>
          <p:cNvGrpSpPr>
            <a:grpSpLocks noChangeAspect="1"/>
          </p:cNvGrpSpPr>
          <p:nvPr userDrawn="1"/>
        </p:nvGrpSpPr>
        <p:grpSpPr bwMode="white">
          <a:xfrm>
            <a:off x="539750" y="540000"/>
            <a:ext cx="1702800" cy="727238"/>
            <a:chOff x="6380216" y="4059273"/>
            <a:chExt cx="2905863" cy="1241045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5DDA26-00FD-4EB4-98FC-C3CA907FBBFB}"/>
                </a:ext>
              </a:extLst>
            </p:cNvPr>
            <p:cNvSpPr/>
            <p:nvPr/>
          </p:nvSpPr>
          <p:spPr bwMode="white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4CB032C-9E7C-4EB0-A639-A1F06C45D200}"/>
                </a:ext>
              </a:extLst>
            </p:cNvPr>
            <p:cNvSpPr/>
            <p:nvPr/>
          </p:nvSpPr>
          <p:spPr bwMode="white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DD5104-FF83-40C7-AA43-C17183E0159B}"/>
                </a:ext>
              </a:extLst>
            </p:cNvPr>
            <p:cNvSpPr/>
            <p:nvPr/>
          </p:nvSpPr>
          <p:spPr bwMode="white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E483200-DEA7-441E-B11A-6554B16BE995}"/>
                </a:ext>
              </a:extLst>
            </p:cNvPr>
            <p:cNvSpPr/>
            <p:nvPr/>
          </p:nvSpPr>
          <p:spPr bwMode="white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33B82D2-D994-4BA1-81E5-F06092A32375}"/>
                </a:ext>
              </a:extLst>
            </p:cNvPr>
            <p:cNvSpPr/>
            <p:nvPr/>
          </p:nvSpPr>
          <p:spPr bwMode="white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D107E4C-634D-4DED-A03F-46DF1723185F}"/>
                </a:ext>
              </a:extLst>
            </p:cNvPr>
            <p:cNvSpPr/>
            <p:nvPr/>
          </p:nvSpPr>
          <p:spPr bwMode="white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41" name="TAGLINE WHITE">
            <a:extLst>
              <a:ext uri="{FF2B5EF4-FFF2-40B4-BE49-F238E27FC236}">
                <a16:creationId xmlns:a16="http://schemas.microsoft.com/office/drawing/2014/main" id="{A98F511B-B3B4-46F3-ACF7-28F2D6378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0400" y="539750"/>
            <a:ext cx="1702800" cy="110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 algn="l">
              <a:lnSpc>
                <a:spcPct val="83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40" name="SD_FLD_DocumentDate">
            <a:extLst>
              <a:ext uri="{FF2B5EF4-FFF2-40B4-BE49-F238E27FC236}">
                <a16:creationId xmlns:a16="http://schemas.microsoft.com/office/drawing/2014/main" id="{7E2B10C4-BD8D-4AE7-9B25-DFBE307FFE4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161675"/>
            <a:ext cx="8290796" cy="1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83000"/>
              </a:lnSpc>
              <a:spcBef>
                <a:spcPts val="0"/>
              </a:spcBef>
            </a:pPr>
            <a:endParaRPr lang="en-GB" altLang="ja-JP" sz="1400" cap="none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D3B7CDF1-E10F-4E39-9E5D-AE11897E4C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B504DBE6-F10B-43A3-A35B-E9AA5F4CDC43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78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9000000" tIns="612000" rIns="180000" anchor="ctr" anchorCtr="0"/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36BC1AE-8CBE-4EA7-85B1-05A9468D91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52A4BCE6-B178-4BF6-BBA3-BC5CCD7F11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D03B31E-37CD-4AFE-AF40-02CD888651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68AF7DD-9CF9-4309-AF51-B766036264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6128743"/>
            <a:ext cx="8290797" cy="21483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lvl="0"/>
            <a:r>
              <a:rPr lang="en-GB"/>
              <a:t>Insert date DD Month Year</a:t>
            </a:r>
            <a:endParaRPr lang="en-GB" dirty="0"/>
          </a:p>
        </p:txBody>
      </p:sp>
      <p:sp>
        <p:nvSpPr>
          <p:cNvPr id="41" name="Date Placeholder 12" hidden="1">
            <a:extLst>
              <a:ext uri="{FF2B5EF4-FFF2-40B4-BE49-F238E27FC236}">
                <a16:creationId xmlns:a16="http://schemas.microsoft.com/office/drawing/2014/main" id="{F8C7B2A1-0C6D-4367-B22A-DB1D1248E7E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2" name="Footer Placeholder 23" hidden="1">
            <a:extLst>
              <a:ext uri="{FF2B5EF4-FFF2-40B4-BE49-F238E27FC236}">
                <a16:creationId xmlns:a16="http://schemas.microsoft.com/office/drawing/2014/main" id="{70E9D16D-FE2F-4908-ABD5-BB45ECB40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43" name="Slide Number Placeholder 24" hidden="1">
            <a:extLst>
              <a:ext uri="{FF2B5EF4-FFF2-40B4-BE49-F238E27FC236}">
                <a16:creationId xmlns:a16="http://schemas.microsoft.com/office/drawing/2014/main" id="{393087B7-ABFA-4120-819F-40E9D4ED11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1479EF3-988A-4C9C-ADDB-C1D212A272B4}"/>
              </a:ext>
            </a:extLst>
          </p:cNvPr>
          <p:cNvSpPr>
            <a:spLocks noGrp="1" noChangeAspect="1"/>
          </p:cNvSpPr>
          <p:nvPr userDrawn="1">
            <p:ph type="body" sz="quarter" idx="22" hasCustomPrompt="1"/>
          </p:nvPr>
        </p:nvSpPr>
        <p:spPr bwMode="white">
          <a:xfrm>
            <a:off x="540000" y="540000"/>
            <a:ext cx="1702800" cy="727238"/>
          </a:xfrm>
          <a:custGeom>
            <a:avLst/>
            <a:gdLst>
              <a:gd name="connsiteX0" fmla="*/ 4835251 w 9270620"/>
              <a:gd name="connsiteY0" fmla="*/ 2948180 h 3959325"/>
              <a:gd name="connsiteX1" fmla="*/ 4835251 w 9270620"/>
              <a:gd name="connsiteY1" fmla="*/ 3779899 h 3959325"/>
              <a:gd name="connsiteX2" fmla="*/ 5282830 w 9270620"/>
              <a:gd name="connsiteY2" fmla="*/ 3779899 h 3959325"/>
              <a:gd name="connsiteX3" fmla="*/ 5590803 w 9270620"/>
              <a:gd name="connsiteY3" fmla="*/ 3686324 h 3959325"/>
              <a:gd name="connsiteX4" fmla="*/ 5693918 w 9270620"/>
              <a:gd name="connsiteY4" fmla="*/ 3399093 h 3959325"/>
              <a:gd name="connsiteX5" fmla="*/ 5693918 w 9270620"/>
              <a:gd name="connsiteY5" fmla="*/ 3329139 h 3959325"/>
              <a:gd name="connsiteX6" fmla="*/ 5590803 w 9270620"/>
              <a:gd name="connsiteY6" fmla="*/ 3039484 h 3959325"/>
              <a:gd name="connsiteX7" fmla="*/ 5282830 w 9270620"/>
              <a:gd name="connsiteY7" fmla="*/ 2948180 h 3959325"/>
              <a:gd name="connsiteX8" fmla="*/ 7923941 w 9270620"/>
              <a:gd name="connsiteY8" fmla="*/ 2768907 h 3959325"/>
              <a:gd name="connsiteX9" fmla="*/ 8147729 w 9270620"/>
              <a:gd name="connsiteY9" fmla="*/ 2768907 h 3959325"/>
              <a:gd name="connsiteX10" fmla="*/ 8603334 w 9270620"/>
              <a:gd name="connsiteY10" fmla="*/ 3699197 h 3959325"/>
              <a:gd name="connsiteX11" fmla="*/ 9058787 w 9270620"/>
              <a:gd name="connsiteY11" fmla="*/ 2768907 h 3959325"/>
              <a:gd name="connsiteX12" fmla="*/ 9269858 w 9270620"/>
              <a:gd name="connsiteY12" fmla="*/ 2768907 h 3959325"/>
              <a:gd name="connsiteX13" fmla="*/ 8674651 w 9270620"/>
              <a:gd name="connsiteY13" fmla="*/ 3959325 h 3959325"/>
              <a:gd name="connsiteX14" fmla="*/ 8520664 w 9270620"/>
              <a:gd name="connsiteY14" fmla="*/ 3959325 h 3959325"/>
              <a:gd name="connsiteX15" fmla="*/ 6265204 w 9270620"/>
              <a:gd name="connsiteY15" fmla="*/ 2768907 h 3959325"/>
              <a:gd name="connsiteX16" fmla="*/ 6349390 w 9270620"/>
              <a:gd name="connsiteY16" fmla="*/ 2768907 h 3959325"/>
              <a:gd name="connsiteX17" fmla="*/ 6458862 w 9270620"/>
              <a:gd name="connsiteY17" fmla="*/ 2768907 h 3959325"/>
              <a:gd name="connsiteX18" fmla="*/ 7379459 w 9270620"/>
              <a:gd name="connsiteY18" fmla="*/ 3699197 h 3959325"/>
              <a:gd name="connsiteX19" fmla="*/ 7379459 w 9270620"/>
              <a:gd name="connsiteY19" fmla="*/ 2768907 h 3959325"/>
              <a:gd name="connsiteX20" fmla="*/ 7574783 w 9270620"/>
              <a:gd name="connsiteY20" fmla="*/ 2768907 h 3959325"/>
              <a:gd name="connsiteX21" fmla="*/ 7574783 w 9270620"/>
              <a:gd name="connsiteY21" fmla="*/ 3959325 h 3959325"/>
              <a:gd name="connsiteX22" fmla="*/ 7379459 w 9270620"/>
              <a:gd name="connsiteY22" fmla="*/ 3959325 h 3959325"/>
              <a:gd name="connsiteX23" fmla="*/ 6458862 w 9270620"/>
              <a:gd name="connsiteY23" fmla="*/ 3030248 h 3959325"/>
              <a:gd name="connsiteX24" fmla="*/ 6458862 w 9270620"/>
              <a:gd name="connsiteY24" fmla="*/ 3959325 h 3959325"/>
              <a:gd name="connsiteX25" fmla="*/ 6265204 w 9270620"/>
              <a:gd name="connsiteY25" fmla="*/ 3959325 h 3959325"/>
              <a:gd name="connsiteX26" fmla="*/ 4636746 w 9270620"/>
              <a:gd name="connsiteY26" fmla="*/ 2768907 h 3959325"/>
              <a:gd name="connsiteX27" fmla="*/ 4725625 w 9270620"/>
              <a:gd name="connsiteY27" fmla="*/ 2768907 h 3959325"/>
              <a:gd name="connsiteX28" fmla="*/ 4835098 w 9270620"/>
              <a:gd name="connsiteY28" fmla="*/ 2768907 h 3959325"/>
              <a:gd name="connsiteX29" fmla="*/ 5281164 w 9270620"/>
              <a:gd name="connsiteY29" fmla="*/ 2768907 h 3959325"/>
              <a:gd name="connsiteX30" fmla="*/ 5606551 w 9270620"/>
              <a:gd name="connsiteY30" fmla="*/ 2830078 h 3959325"/>
              <a:gd name="connsiteX31" fmla="*/ 5816110 w 9270620"/>
              <a:gd name="connsiteY31" fmla="*/ 3014048 h 3959325"/>
              <a:gd name="connsiteX32" fmla="*/ 5889091 w 9270620"/>
              <a:gd name="connsiteY32" fmla="*/ 3322781 h 3959325"/>
              <a:gd name="connsiteX33" fmla="*/ 5889091 w 9270620"/>
              <a:gd name="connsiteY33" fmla="*/ 3405301 h 3959325"/>
              <a:gd name="connsiteX34" fmla="*/ 5816110 w 9270620"/>
              <a:gd name="connsiteY34" fmla="*/ 3714035 h 3959325"/>
              <a:gd name="connsiteX35" fmla="*/ 5606551 w 9270620"/>
              <a:gd name="connsiteY35" fmla="*/ 3898154 h 3959325"/>
              <a:gd name="connsiteX36" fmla="*/ 5281164 w 9270620"/>
              <a:gd name="connsiteY36" fmla="*/ 3959325 h 3959325"/>
              <a:gd name="connsiteX37" fmla="*/ 4835098 w 9270620"/>
              <a:gd name="connsiteY37" fmla="*/ 3959325 h 3959325"/>
              <a:gd name="connsiteX38" fmla="*/ 4725625 w 9270620"/>
              <a:gd name="connsiteY38" fmla="*/ 3959325 h 3959325"/>
              <a:gd name="connsiteX39" fmla="*/ 4636746 w 9270620"/>
              <a:gd name="connsiteY39" fmla="*/ 3959325 h 3959325"/>
              <a:gd name="connsiteX40" fmla="*/ 0 w 9270620"/>
              <a:gd name="connsiteY40" fmla="*/ 1844070 h 3959325"/>
              <a:gd name="connsiteX41" fmla="*/ 9270620 w 9270620"/>
              <a:gd name="connsiteY41" fmla="*/ 1844070 h 3959325"/>
              <a:gd name="connsiteX42" fmla="*/ 9270620 w 9270620"/>
              <a:gd name="connsiteY42" fmla="*/ 2212762 h 3959325"/>
              <a:gd name="connsiteX43" fmla="*/ 0 w 9270620"/>
              <a:gd name="connsiteY43" fmla="*/ 2212762 h 3959325"/>
              <a:gd name="connsiteX44" fmla="*/ 0 w 9270620"/>
              <a:gd name="connsiteY44" fmla="*/ 1475528 h 3959325"/>
              <a:gd name="connsiteX45" fmla="*/ 9270620 w 9270620"/>
              <a:gd name="connsiteY45" fmla="*/ 1475528 h 3959325"/>
              <a:gd name="connsiteX46" fmla="*/ 9270620 w 9270620"/>
              <a:gd name="connsiteY46" fmla="*/ 1660101 h 3959325"/>
              <a:gd name="connsiteX47" fmla="*/ 0 w 9270620"/>
              <a:gd name="connsiteY47" fmla="*/ 1660101 h 3959325"/>
              <a:gd name="connsiteX48" fmla="*/ 0 w 9270620"/>
              <a:gd name="connsiteY48" fmla="*/ 0 h 3959325"/>
              <a:gd name="connsiteX49" fmla="*/ 9270620 w 9270620"/>
              <a:gd name="connsiteY49" fmla="*/ 0 h 3959325"/>
              <a:gd name="connsiteX50" fmla="*/ 9270620 w 9270620"/>
              <a:gd name="connsiteY50" fmla="*/ 1106839 h 3959325"/>
              <a:gd name="connsiteX51" fmla="*/ 0 w 9270620"/>
              <a:gd name="connsiteY51" fmla="*/ 1106839 h 395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70620" h="3959325">
                <a:moveTo>
                  <a:pt x="4835251" y="2948180"/>
                </a:moveTo>
                <a:lnTo>
                  <a:pt x="4835251" y="3779899"/>
                </a:lnTo>
                <a:lnTo>
                  <a:pt x="5282830" y="3779899"/>
                </a:lnTo>
                <a:cubicBezTo>
                  <a:pt x="5419404" y="3779899"/>
                  <a:pt x="5522065" y="3748707"/>
                  <a:pt x="5590803" y="3686324"/>
                </a:cubicBezTo>
                <a:cubicBezTo>
                  <a:pt x="5659548" y="3623943"/>
                  <a:pt x="5693918" y="3528250"/>
                  <a:pt x="5693918" y="3399093"/>
                </a:cubicBezTo>
                <a:lnTo>
                  <a:pt x="5693918" y="3329139"/>
                </a:lnTo>
                <a:cubicBezTo>
                  <a:pt x="5693918" y="3196955"/>
                  <a:pt x="5659548" y="3100352"/>
                  <a:pt x="5590803" y="3039484"/>
                </a:cubicBezTo>
                <a:cubicBezTo>
                  <a:pt x="5521912" y="2978616"/>
                  <a:pt x="5419404" y="2948180"/>
                  <a:pt x="5282830" y="2948180"/>
                </a:cubicBezTo>
                <a:close/>
                <a:moveTo>
                  <a:pt x="7923941" y="2768907"/>
                </a:moveTo>
                <a:lnTo>
                  <a:pt x="8147729" y="2768907"/>
                </a:lnTo>
                <a:lnTo>
                  <a:pt x="8603334" y="3699197"/>
                </a:lnTo>
                <a:lnTo>
                  <a:pt x="9058787" y="2768907"/>
                </a:lnTo>
                <a:lnTo>
                  <a:pt x="9269858" y="2768907"/>
                </a:lnTo>
                <a:lnTo>
                  <a:pt x="8674651" y="3959325"/>
                </a:lnTo>
                <a:lnTo>
                  <a:pt x="8520664" y="3959325"/>
                </a:lnTo>
                <a:close/>
                <a:moveTo>
                  <a:pt x="6265204" y="2768907"/>
                </a:moveTo>
                <a:lnTo>
                  <a:pt x="6349390" y="2768907"/>
                </a:lnTo>
                <a:lnTo>
                  <a:pt x="6458862" y="2768907"/>
                </a:lnTo>
                <a:lnTo>
                  <a:pt x="7379459" y="3699197"/>
                </a:lnTo>
                <a:lnTo>
                  <a:pt x="7379459" y="2768907"/>
                </a:lnTo>
                <a:lnTo>
                  <a:pt x="7574783" y="2768907"/>
                </a:lnTo>
                <a:lnTo>
                  <a:pt x="7574783" y="3959325"/>
                </a:lnTo>
                <a:lnTo>
                  <a:pt x="7379459" y="3959325"/>
                </a:lnTo>
                <a:lnTo>
                  <a:pt x="6458862" y="3030248"/>
                </a:lnTo>
                <a:lnTo>
                  <a:pt x="6458862" y="3959325"/>
                </a:lnTo>
                <a:lnTo>
                  <a:pt x="6265204" y="3959325"/>
                </a:lnTo>
                <a:close/>
                <a:moveTo>
                  <a:pt x="4636746" y="2768907"/>
                </a:moveTo>
                <a:lnTo>
                  <a:pt x="4725625" y="2768907"/>
                </a:lnTo>
                <a:lnTo>
                  <a:pt x="4835098" y="2768907"/>
                </a:lnTo>
                <a:lnTo>
                  <a:pt x="5281164" y="2768907"/>
                </a:lnTo>
                <a:cubicBezTo>
                  <a:pt x="5407140" y="2768907"/>
                  <a:pt x="5515553" y="2789347"/>
                  <a:pt x="5606551" y="2830078"/>
                </a:cubicBezTo>
                <a:cubicBezTo>
                  <a:pt x="5697551" y="2870809"/>
                  <a:pt x="5767352" y="2932130"/>
                  <a:pt x="5816110" y="3014048"/>
                </a:cubicBezTo>
                <a:cubicBezTo>
                  <a:pt x="5864711" y="3096112"/>
                  <a:pt x="5889091" y="3198923"/>
                  <a:pt x="5889091" y="3322781"/>
                </a:cubicBezTo>
                <a:lnTo>
                  <a:pt x="5889091" y="3405301"/>
                </a:lnTo>
                <a:cubicBezTo>
                  <a:pt x="5889091" y="3529156"/>
                  <a:pt x="5864711" y="3631967"/>
                  <a:pt x="5816110" y="3714035"/>
                </a:cubicBezTo>
                <a:cubicBezTo>
                  <a:pt x="5767352" y="3796099"/>
                  <a:pt x="5697551" y="3857423"/>
                  <a:pt x="5606551" y="3898154"/>
                </a:cubicBezTo>
                <a:cubicBezTo>
                  <a:pt x="5515553" y="3938885"/>
                  <a:pt x="5407140" y="3959325"/>
                  <a:pt x="5281164" y="3959325"/>
                </a:cubicBezTo>
                <a:lnTo>
                  <a:pt x="4835098" y="3959325"/>
                </a:lnTo>
                <a:lnTo>
                  <a:pt x="4725625" y="3959325"/>
                </a:lnTo>
                <a:lnTo>
                  <a:pt x="4636746" y="3959325"/>
                </a:lnTo>
                <a:close/>
                <a:moveTo>
                  <a:pt x="0" y="1844070"/>
                </a:moveTo>
                <a:lnTo>
                  <a:pt x="9270620" y="1844070"/>
                </a:lnTo>
                <a:lnTo>
                  <a:pt x="9270620" y="2212762"/>
                </a:lnTo>
                <a:lnTo>
                  <a:pt x="0" y="2212762"/>
                </a:lnTo>
                <a:close/>
                <a:moveTo>
                  <a:pt x="0" y="1475528"/>
                </a:moveTo>
                <a:lnTo>
                  <a:pt x="9270620" y="1475528"/>
                </a:lnTo>
                <a:lnTo>
                  <a:pt x="9270620" y="1660101"/>
                </a:lnTo>
                <a:lnTo>
                  <a:pt x="0" y="1660101"/>
                </a:lnTo>
                <a:close/>
                <a:moveTo>
                  <a:pt x="0" y="0"/>
                </a:moveTo>
                <a:lnTo>
                  <a:pt x="9270620" y="0"/>
                </a:lnTo>
                <a:lnTo>
                  <a:pt x="9270620" y="1106839"/>
                </a:lnTo>
                <a:lnTo>
                  <a:pt x="0" y="110683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5" name="Text Placeholder 53">
            <a:extLst>
              <a:ext uri="{FF2B5EF4-FFF2-40B4-BE49-F238E27FC236}">
                <a16:creationId xmlns:a16="http://schemas.microsoft.com/office/drawing/2014/main" id="{E5AF79C5-94DD-46C5-8CC3-1113D3AF2285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 bwMode="white">
          <a:xfrm>
            <a:off x="9950287" y="540000"/>
            <a:ext cx="1702800" cy="110911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39" name="_SD_FLD_DocumentNumber">
            <a:extLst>
              <a:ext uri="{FF2B5EF4-FFF2-40B4-BE49-F238E27FC236}">
                <a16:creationId xmlns:a16="http://schemas.microsoft.com/office/drawing/2014/main" id="{6D4A75F9-9621-4F28-A6CF-B645F5EF9C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SD_FLD_Draft" hidden="1">
            <a:extLst>
              <a:ext uri="{FF2B5EF4-FFF2-40B4-BE49-F238E27FC236}">
                <a16:creationId xmlns:a16="http://schemas.microsoft.com/office/drawing/2014/main" id="{AD5BBEBA-5503-4301-834E-0266E3956A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7" name="SD_FLD_Confidentiality">
            <a:extLst>
              <a:ext uri="{FF2B5EF4-FFF2-40B4-BE49-F238E27FC236}">
                <a16:creationId xmlns:a16="http://schemas.microsoft.com/office/drawing/2014/main" id="{8A9F0C40-3C7F-4DF3-821F-6D35E44CE137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20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9000000" tIns="612000" rIns="180000" anchor="ctr" anchorCtr="0"/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36BC1AE-8CBE-4EA7-85B1-05A9468D91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52A4BCE6-B178-4BF6-BBA3-BC5CCD7F11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D03B31E-37CD-4AFE-AF40-02CD888651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41" name="Date Placeholder 12" hidden="1">
            <a:extLst>
              <a:ext uri="{FF2B5EF4-FFF2-40B4-BE49-F238E27FC236}">
                <a16:creationId xmlns:a16="http://schemas.microsoft.com/office/drawing/2014/main" id="{F8C7B2A1-0C6D-4367-B22A-DB1D1248E7E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2" name="Footer Placeholder 23" hidden="1">
            <a:extLst>
              <a:ext uri="{FF2B5EF4-FFF2-40B4-BE49-F238E27FC236}">
                <a16:creationId xmlns:a16="http://schemas.microsoft.com/office/drawing/2014/main" id="{70E9D16D-FE2F-4908-ABD5-BB45ECB40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43" name="Slide Number Placeholder 24" hidden="1">
            <a:extLst>
              <a:ext uri="{FF2B5EF4-FFF2-40B4-BE49-F238E27FC236}">
                <a16:creationId xmlns:a16="http://schemas.microsoft.com/office/drawing/2014/main" id="{393087B7-ABFA-4120-819F-40E9D4ED11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1479EF3-988A-4C9C-ADDB-C1D212A272B4}"/>
              </a:ext>
            </a:extLst>
          </p:cNvPr>
          <p:cNvSpPr>
            <a:spLocks noGrp="1" noChangeAspect="1"/>
          </p:cNvSpPr>
          <p:nvPr userDrawn="1">
            <p:ph type="body" sz="quarter" idx="22" hasCustomPrompt="1"/>
          </p:nvPr>
        </p:nvSpPr>
        <p:spPr>
          <a:xfrm>
            <a:off x="540000" y="540000"/>
            <a:ext cx="1702800" cy="727238"/>
          </a:xfrm>
          <a:custGeom>
            <a:avLst/>
            <a:gdLst>
              <a:gd name="connsiteX0" fmla="*/ 4835251 w 9270620"/>
              <a:gd name="connsiteY0" fmla="*/ 2948180 h 3959325"/>
              <a:gd name="connsiteX1" fmla="*/ 4835251 w 9270620"/>
              <a:gd name="connsiteY1" fmla="*/ 3779899 h 3959325"/>
              <a:gd name="connsiteX2" fmla="*/ 5282830 w 9270620"/>
              <a:gd name="connsiteY2" fmla="*/ 3779899 h 3959325"/>
              <a:gd name="connsiteX3" fmla="*/ 5590803 w 9270620"/>
              <a:gd name="connsiteY3" fmla="*/ 3686324 h 3959325"/>
              <a:gd name="connsiteX4" fmla="*/ 5693918 w 9270620"/>
              <a:gd name="connsiteY4" fmla="*/ 3399093 h 3959325"/>
              <a:gd name="connsiteX5" fmla="*/ 5693918 w 9270620"/>
              <a:gd name="connsiteY5" fmla="*/ 3329139 h 3959325"/>
              <a:gd name="connsiteX6" fmla="*/ 5590803 w 9270620"/>
              <a:gd name="connsiteY6" fmla="*/ 3039484 h 3959325"/>
              <a:gd name="connsiteX7" fmla="*/ 5282830 w 9270620"/>
              <a:gd name="connsiteY7" fmla="*/ 2948180 h 3959325"/>
              <a:gd name="connsiteX8" fmla="*/ 7923941 w 9270620"/>
              <a:gd name="connsiteY8" fmla="*/ 2768907 h 3959325"/>
              <a:gd name="connsiteX9" fmla="*/ 8147729 w 9270620"/>
              <a:gd name="connsiteY9" fmla="*/ 2768907 h 3959325"/>
              <a:gd name="connsiteX10" fmla="*/ 8603334 w 9270620"/>
              <a:gd name="connsiteY10" fmla="*/ 3699197 h 3959325"/>
              <a:gd name="connsiteX11" fmla="*/ 9058787 w 9270620"/>
              <a:gd name="connsiteY11" fmla="*/ 2768907 h 3959325"/>
              <a:gd name="connsiteX12" fmla="*/ 9269858 w 9270620"/>
              <a:gd name="connsiteY12" fmla="*/ 2768907 h 3959325"/>
              <a:gd name="connsiteX13" fmla="*/ 8674651 w 9270620"/>
              <a:gd name="connsiteY13" fmla="*/ 3959325 h 3959325"/>
              <a:gd name="connsiteX14" fmla="*/ 8520664 w 9270620"/>
              <a:gd name="connsiteY14" fmla="*/ 3959325 h 3959325"/>
              <a:gd name="connsiteX15" fmla="*/ 6265204 w 9270620"/>
              <a:gd name="connsiteY15" fmla="*/ 2768907 h 3959325"/>
              <a:gd name="connsiteX16" fmla="*/ 6349390 w 9270620"/>
              <a:gd name="connsiteY16" fmla="*/ 2768907 h 3959325"/>
              <a:gd name="connsiteX17" fmla="*/ 6458862 w 9270620"/>
              <a:gd name="connsiteY17" fmla="*/ 2768907 h 3959325"/>
              <a:gd name="connsiteX18" fmla="*/ 7379459 w 9270620"/>
              <a:gd name="connsiteY18" fmla="*/ 3699197 h 3959325"/>
              <a:gd name="connsiteX19" fmla="*/ 7379459 w 9270620"/>
              <a:gd name="connsiteY19" fmla="*/ 2768907 h 3959325"/>
              <a:gd name="connsiteX20" fmla="*/ 7574783 w 9270620"/>
              <a:gd name="connsiteY20" fmla="*/ 2768907 h 3959325"/>
              <a:gd name="connsiteX21" fmla="*/ 7574783 w 9270620"/>
              <a:gd name="connsiteY21" fmla="*/ 3959325 h 3959325"/>
              <a:gd name="connsiteX22" fmla="*/ 7379459 w 9270620"/>
              <a:gd name="connsiteY22" fmla="*/ 3959325 h 3959325"/>
              <a:gd name="connsiteX23" fmla="*/ 6458862 w 9270620"/>
              <a:gd name="connsiteY23" fmla="*/ 3030248 h 3959325"/>
              <a:gd name="connsiteX24" fmla="*/ 6458862 w 9270620"/>
              <a:gd name="connsiteY24" fmla="*/ 3959325 h 3959325"/>
              <a:gd name="connsiteX25" fmla="*/ 6265204 w 9270620"/>
              <a:gd name="connsiteY25" fmla="*/ 3959325 h 3959325"/>
              <a:gd name="connsiteX26" fmla="*/ 4636746 w 9270620"/>
              <a:gd name="connsiteY26" fmla="*/ 2768907 h 3959325"/>
              <a:gd name="connsiteX27" fmla="*/ 4725625 w 9270620"/>
              <a:gd name="connsiteY27" fmla="*/ 2768907 h 3959325"/>
              <a:gd name="connsiteX28" fmla="*/ 4835098 w 9270620"/>
              <a:gd name="connsiteY28" fmla="*/ 2768907 h 3959325"/>
              <a:gd name="connsiteX29" fmla="*/ 5281164 w 9270620"/>
              <a:gd name="connsiteY29" fmla="*/ 2768907 h 3959325"/>
              <a:gd name="connsiteX30" fmla="*/ 5606551 w 9270620"/>
              <a:gd name="connsiteY30" fmla="*/ 2830078 h 3959325"/>
              <a:gd name="connsiteX31" fmla="*/ 5816110 w 9270620"/>
              <a:gd name="connsiteY31" fmla="*/ 3014048 h 3959325"/>
              <a:gd name="connsiteX32" fmla="*/ 5889091 w 9270620"/>
              <a:gd name="connsiteY32" fmla="*/ 3322781 h 3959325"/>
              <a:gd name="connsiteX33" fmla="*/ 5889091 w 9270620"/>
              <a:gd name="connsiteY33" fmla="*/ 3405301 h 3959325"/>
              <a:gd name="connsiteX34" fmla="*/ 5816110 w 9270620"/>
              <a:gd name="connsiteY34" fmla="*/ 3714035 h 3959325"/>
              <a:gd name="connsiteX35" fmla="*/ 5606551 w 9270620"/>
              <a:gd name="connsiteY35" fmla="*/ 3898154 h 3959325"/>
              <a:gd name="connsiteX36" fmla="*/ 5281164 w 9270620"/>
              <a:gd name="connsiteY36" fmla="*/ 3959325 h 3959325"/>
              <a:gd name="connsiteX37" fmla="*/ 4835098 w 9270620"/>
              <a:gd name="connsiteY37" fmla="*/ 3959325 h 3959325"/>
              <a:gd name="connsiteX38" fmla="*/ 4725625 w 9270620"/>
              <a:gd name="connsiteY38" fmla="*/ 3959325 h 3959325"/>
              <a:gd name="connsiteX39" fmla="*/ 4636746 w 9270620"/>
              <a:gd name="connsiteY39" fmla="*/ 3959325 h 3959325"/>
              <a:gd name="connsiteX40" fmla="*/ 0 w 9270620"/>
              <a:gd name="connsiteY40" fmla="*/ 1844070 h 3959325"/>
              <a:gd name="connsiteX41" fmla="*/ 9270620 w 9270620"/>
              <a:gd name="connsiteY41" fmla="*/ 1844070 h 3959325"/>
              <a:gd name="connsiteX42" fmla="*/ 9270620 w 9270620"/>
              <a:gd name="connsiteY42" fmla="*/ 2212762 h 3959325"/>
              <a:gd name="connsiteX43" fmla="*/ 0 w 9270620"/>
              <a:gd name="connsiteY43" fmla="*/ 2212762 h 3959325"/>
              <a:gd name="connsiteX44" fmla="*/ 0 w 9270620"/>
              <a:gd name="connsiteY44" fmla="*/ 1475528 h 3959325"/>
              <a:gd name="connsiteX45" fmla="*/ 9270620 w 9270620"/>
              <a:gd name="connsiteY45" fmla="*/ 1475528 h 3959325"/>
              <a:gd name="connsiteX46" fmla="*/ 9270620 w 9270620"/>
              <a:gd name="connsiteY46" fmla="*/ 1660101 h 3959325"/>
              <a:gd name="connsiteX47" fmla="*/ 0 w 9270620"/>
              <a:gd name="connsiteY47" fmla="*/ 1660101 h 3959325"/>
              <a:gd name="connsiteX48" fmla="*/ 0 w 9270620"/>
              <a:gd name="connsiteY48" fmla="*/ 0 h 3959325"/>
              <a:gd name="connsiteX49" fmla="*/ 9270620 w 9270620"/>
              <a:gd name="connsiteY49" fmla="*/ 0 h 3959325"/>
              <a:gd name="connsiteX50" fmla="*/ 9270620 w 9270620"/>
              <a:gd name="connsiteY50" fmla="*/ 1106839 h 3959325"/>
              <a:gd name="connsiteX51" fmla="*/ 0 w 9270620"/>
              <a:gd name="connsiteY51" fmla="*/ 1106839 h 395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70620" h="3959325">
                <a:moveTo>
                  <a:pt x="4835251" y="2948180"/>
                </a:moveTo>
                <a:lnTo>
                  <a:pt x="4835251" y="3779899"/>
                </a:lnTo>
                <a:lnTo>
                  <a:pt x="5282830" y="3779899"/>
                </a:lnTo>
                <a:cubicBezTo>
                  <a:pt x="5419404" y="3779899"/>
                  <a:pt x="5522065" y="3748707"/>
                  <a:pt x="5590803" y="3686324"/>
                </a:cubicBezTo>
                <a:cubicBezTo>
                  <a:pt x="5659548" y="3623943"/>
                  <a:pt x="5693918" y="3528250"/>
                  <a:pt x="5693918" y="3399093"/>
                </a:cubicBezTo>
                <a:lnTo>
                  <a:pt x="5693918" y="3329139"/>
                </a:lnTo>
                <a:cubicBezTo>
                  <a:pt x="5693918" y="3196955"/>
                  <a:pt x="5659548" y="3100352"/>
                  <a:pt x="5590803" y="3039484"/>
                </a:cubicBezTo>
                <a:cubicBezTo>
                  <a:pt x="5521912" y="2978616"/>
                  <a:pt x="5419404" y="2948180"/>
                  <a:pt x="5282830" y="2948180"/>
                </a:cubicBezTo>
                <a:close/>
                <a:moveTo>
                  <a:pt x="7923941" y="2768907"/>
                </a:moveTo>
                <a:lnTo>
                  <a:pt x="8147729" y="2768907"/>
                </a:lnTo>
                <a:lnTo>
                  <a:pt x="8603334" y="3699197"/>
                </a:lnTo>
                <a:lnTo>
                  <a:pt x="9058787" y="2768907"/>
                </a:lnTo>
                <a:lnTo>
                  <a:pt x="9269858" y="2768907"/>
                </a:lnTo>
                <a:lnTo>
                  <a:pt x="8674651" y="3959325"/>
                </a:lnTo>
                <a:lnTo>
                  <a:pt x="8520664" y="3959325"/>
                </a:lnTo>
                <a:close/>
                <a:moveTo>
                  <a:pt x="6265204" y="2768907"/>
                </a:moveTo>
                <a:lnTo>
                  <a:pt x="6349390" y="2768907"/>
                </a:lnTo>
                <a:lnTo>
                  <a:pt x="6458862" y="2768907"/>
                </a:lnTo>
                <a:lnTo>
                  <a:pt x="7379459" y="3699197"/>
                </a:lnTo>
                <a:lnTo>
                  <a:pt x="7379459" y="2768907"/>
                </a:lnTo>
                <a:lnTo>
                  <a:pt x="7574783" y="2768907"/>
                </a:lnTo>
                <a:lnTo>
                  <a:pt x="7574783" y="3959325"/>
                </a:lnTo>
                <a:lnTo>
                  <a:pt x="7379459" y="3959325"/>
                </a:lnTo>
                <a:lnTo>
                  <a:pt x="6458862" y="3030248"/>
                </a:lnTo>
                <a:lnTo>
                  <a:pt x="6458862" y="3959325"/>
                </a:lnTo>
                <a:lnTo>
                  <a:pt x="6265204" y="3959325"/>
                </a:lnTo>
                <a:close/>
                <a:moveTo>
                  <a:pt x="4636746" y="2768907"/>
                </a:moveTo>
                <a:lnTo>
                  <a:pt x="4725625" y="2768907"/>
                </a:lnTo>
                <a:lnTo>
                  <a:pt x="4835098" y="2768907"/>
                </a:lnTo>
                <a:lnTo>
                  <a:pt x="5281164" y="2768907"/>
                </a:lnTo>
                <a:cubicBezTo>
                  <a:pt x="5407140" y="2768907"/>
                  <a:pt x="5515553" y="2789347"/>
                  <a:pt x="5606551" y="2830078"/>
                </a:cubicBezTo>
                <a:cubicBezTo>
                  <a:pt x="5697551" y="2870809"/>
                  <a:pt x="5767352" y="2932130"/>
                  <a:pt x="5816110" y="3014048"/>
                </a:cubicBezTo>
                <a:cubicBezTo>
                  <a:pt x="5864711" y="3096112"/>
                  <a:pt x="5889091" y="3198923"/>
                  <a:pt x="5889091" y="3322781"/>
                </a:cubicBezTo>
                <a:lnTo>
                  <a:pt x="5889091" y="3405301"/>
                </a:lnTo>
                <a:cubicBezTo>
                  <a:pt x="5889091" y="3529156"/>
                  <a:pt x="5864711" y="3631967"/>
                  <a:pt x="5816110" y="3714035"/>
                </a:cubicBezTo>
                <a:cubicBezTo>
                  <a:pt x="5767352" y="3796099"/>
                  <a:pt x="5697551" y="3857423"/>
                  <a:pt x="5606551" y="3898154"/>
                </a:cubicBezTo>
                <a:cubicBezTo>
                  <a:pt x="5515553" y="3938885"/>
                  <a:pt x="5407140" y="3959325"/>
                  <a:pt x="5281164" y="3959325"/>
                </a:cubicBezTo>
                <a:lnTo>
                  <a:pt x="4835098" y="3959325"/>
                </a:lnTo>
                <a:lnTo>
                  <a:pt x="4725625" y="3959325"/>
                </a:lnTo>
                <a:lnTo>
                  <a:pt x="4636746" y="3959325"/>
                </a:lnTo>
                <a:close/>
                <a:moveTo>
                  <a:pt x="0" y="1844070"/>
                </a:moveTo>
                <a:lnTo>
                  <a:pt x="9270620" y="1844070"/>
                </a:lnTo>
                <a:lnTo>
                  <a:pt x="9270620" y="2212762"/>
                </a:lnTo>
                <a:lnTo>
                  <a:pt x="0" y="2212762"/>
                </a:lnTo>
                <a:close/>
                <a:moveTo>
                  <a:pt x="0" y="1475528"/>
                </a:moveTo>
                <a:lnTo>
                  <a:pt x="9270620" y="1475528"/>
                </a:lnTo>
                <a:lnTo>
                  <a:pt x="9270620" y="1660101"/>
                </a:lnTo>
                <a:lnTo>
                  <a:pt x="0" y="1660101"/>
                </a:lnTo>
                <a:close/>
                <a:moveTo>
                  <a:pt x="0" y="0"/>
                </a:moveTo>
                <a:lnTo>
                  <a:pt x="9270620" y="0"/>
                </a:lnTo>
                <a:lnTo>
                  <a:pt x="9270620" y="1106839"/>
                </a:lnTo>
                <a:lnTo>
                  <a:pt x="0" y="11068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3" name="Text Placeholder 51">
            <a:extLst>
              <a:ext uri="{FF2B5EF4-FFF2-40B4-BE49-F238E27FC236}">
                <a16:creationId xmlns:a16="http://schemas.microsoft.com/office/drawing/2014/main" id="{365B6A09-D9FD-4ED0-98F5-8CCC60EAA84E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 bwMode="white">
          <a:xfrm>
            <a:off x="9950400" y="540000"/>
            <a:ext cx="1702800" cy="110911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39" name="_SD_FLD_DocumentNumber">
            <a:extLst>
              <a:ext uri="{FF2B5EF4-FFF2-40B4-BE49-F238E27FC236}">
                <a16:creationId xmlns:a16="http://schemas.microsoft.com/office/drawing/2014/main" id="{6D4A75F9-9621-4F28-A6CF-B645F5EF9C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SD_FLD_Draft" hidden="1">
            <a:extLst>
              <a:ext uri="{FF2B5EF4-FFF2-40B4-BE49-F238E27FC236}">
                <a16:creationId xmlns:a16="http://schemas.microsoft.com/office/drawing/2014/main" id="{BD7D6A25-4428-4539-B039-5FC4AADC87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7" name="SD_FLD_Confidentiality">
            <a:extLst>
              <a:ext uri="{FF2B5EF4-FFF2-40B4-BE49-F238E27FC236}">
                <a16:creationId xmlns:a16="http://schemas.microsoft.com/office/drawing/2014/main" id="{31AB39E5-0741-4771-B91F-E17E5133945B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E7010F2-E87C-4A37-82E8-9658961C63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6128743"/>
            <a:ext cx="8290797" cy="21483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lvl="0"/>
            <a:r>
              <a:rPr lang="en-GB"/>
              <a:t>Insert date DD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340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high-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8064000" tIns="576000" rIns="1080000" anchor="ctr" anchorCtr="0"/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39" name="_SD_FLD_DocumentNumber">
            <a:extLst>
              <a:ext uri="{FF2B5EF4-FFF2-40B4-BE49-F238E27FC236}">
                <a16:creationId xmlns:a16="http://schemas.microsoft.com/office/drawing/2014/main" id="{6D4A75F9-9621-4F28-A6CF-B645F5EF9C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SD_FLD_Draft" hidden="1">
            <a:extLst>
              <a:ext uri="{FF2B5EF4-FFF2-40B4-BE49-F238E27FC236}">
                <a16:creationId xmlns:a16="http://schemas.microsoft.com/office/drawing/2014/main" id="{BD7D6A25-4428-4539-B039-5FC4AADC87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7" name="SD_FLD_Confidentiality">
            <a:extLst>
              <a:ext uri="{FF2B5EF4-FFF2-40B4-BE49-F238E27FC236}">
                <a16:creationId xmlns:a16="http://schemas.microsoft.com/office/drawing/2014/main" id="{31AB39E5-0741-4771-B91F-E17E5133945B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3" name="Top white Text Placeholder 62">
            <a:extLst>
              <a:ext uri="{FF2B5EF4-FFF2-40B4-BE49-F238E27FC236}">
                <a16:creationId xmlns:a16="http://schemas.microsoft.com/office/drawing/2014/main" id="{86FA6806-F06F-4815-9C58-9A21745653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9750" y="-1"/>
            <a:ext cx="6407150" cy="3429001"/>
          </a:xfrm>
          <a:solidFill>
            <a:schemeClr val="bg1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65" name="Top blue Text Placeholder 64">
            <a:extLst>
              <a:ext uri="{FF2B5EF4-FFF2-40B4-BE49-F238E27FC236}">
                <a16:creationId xmlns:a16="http://schemas.microsoft.com/office/drawing/2014/main" id="{44396705-2401-41FF-AC70-D3109287988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0000" y="3390298"/>
            <a:ext cx="6408000" cy="1234800"/>
          </a:xfrm>
          <a:solidFill>
            <a:schemeClr val="tx2"/>
          </a:solidFill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8E2B2C2-0C1A-4F16-AB97-87EF9E7EAE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1592796"/>
            <a:ext cx="5320800" cy="1436524"/>
          </a:xfrm>
        </p:spPr>
        <p:txBody>
          <a:bodyPr anchor="t" anchorCtr="0">
            <a:noAutofit/>
          </a:bodyPr>
          <a:lstStyle>
            <a:lvl1pPr>
              <a:lnSpc>
                <a:spcPct val="83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55756018-EA5B-4F5B-8ECA-D5A1005CDF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6398" y="3661200"/>
            <a:ext cx="5342402" cy="3168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95036F0-513C-4690-81A2-F2137A557D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0000" y="3114000"/>
            <a:ext cx="5320800" cy="25920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400" b="0">
                <a:solidFill>
                  <a:schemeClr val="tx2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 dirty="0"/>
              <a:t>Insert date DD Month Year</a:t>
            </a: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E7010F2-E87C-4A37-82E8-9658961C63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1" y="4021200"/>
            <a:ext cx="5320800" cy="396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name, title etc..</a:t>
            </a:r>
          </a:p>
          <a:p>
            <a:pPr lvl="0"/>
            <a:endParaRPr lang="en-GB" dirty="0"/>
          </a:p>
        </p:txBody>
      </p:sp>
      <p:sp>
        <p:nvSpPr>
          <p:cNvPr id="67" name="Logo Text Placeholder 66">
            <a:extLst>
              <a:ext uri="{FF2B5EF4-FFF2-40B4-BE49-F238E27FC236}">
                <a16:creationId xmlns:a16="http://schemas.microsoft.com/office/drawing/2014/main" id="{8F2A53FB-F4DD-4718-B83E-681A97D8089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80000" y="540000"/>
            <a:ext cx="1702800" cy="7272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69" name="Tagline Text Placeholder 68">
            <a:extLst>
              <a:ext uri="{FF2B5EF4-FFF2-40B4-BE49-F238E27FC236}">
                <a16:creationId xmlns:a16="http://schemas.microsoft.com/office/drawing/2014/main" id="{B2E61313-541F-4AA3-BFA3-10A9209FA81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16000" y="540000"/>
            <a:ext cx="1702800" cy="1116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41" name="Date Placeholder 12" hidden="1">
            <a:extLst>
              <a:ext uri="{FF2B5EF4-FFF2-40B4-BE49-F238E27FC236}">
                <a16:creationId xmlns:a16="http://schemas.microsoft.com/office/drawing/2014/main" id="{F8C7B2A1-0C6D-4367-B22A-DB1D1248E7E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2" name="Footer Placeholder 23" hidden="1">
            <a:extLst>
              <a:ext uri="{FF2B5EF4-FFF2-40B4-BE49-F238E27FC236}">
                <a16:creationId xmlns:a16="http://schemas.microsoft.com/office/drawing/2014/main" id="{70E9D16D-FE2F-4908-ABD5-BB45ECB40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43" name="Slide Number Placeholder 24" hidden="1">
            <a:extLst>
              <a:ext uri="{FF2B5EF4-FFF2-40B4-BE49-F238E27FC236}">
                <a16:creationId xmlns:a16="http://schemas.microsoft.com/office/drawing/2014/main" id="{393087B7-ABFA-4120-819F-40E9D4ED11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</p:spTree>
    <p:extLst>
      <p:ext uri="{BB962C8B-B14F-4D97-AF65-F5344CB8AC3E}">
        <p14:creationId xmlns:p14="http://schemas.microsoft.com/office/powerpoint/2010/main" val="390734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1EE7B84-21D7-4D19-B8C2-98FB782C5002}"/>
              </a:ext>
            </a:extLst>
          </p:cNvPr>
          <p:cNvSpPr/>
          <p:nvPr userDrawn="1"/>
        </p:nvSpPr>
        <p:spPr>
          <a:xfrm>
            <a:off x="10892788" y="3428991"/>
            <a:ext cx="1299210" cy="343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9E16D1-DD8A-448B-8C91-3F9644937B8A}"/>
              </a:ext>
            </a:extLst>
          </p:cNvPr>
          <p:cNvSpPr/>
          <p:nvPr userDrawn="1"/>
        </p:nvSpPr>
        <p:spPr>
          <a:xfrm>
            <a:off x="10892788" y="0"/>
            <a:ext cx="1299210" cy="34289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5691DC5-BC42-4673-ABEB-824D2A1A4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2347" t="1675" r="7579" b="42703"/>
          <a:stretch/>
        </p:blipFill>
        <p:spPr>
          <a:xfrm>
            <a:off x="10892789" y="0"/>
            <a:ext cx="1299210" cy="3428993"/>
          </a:xfrm>
          <a:prstGeom prst="rect">
            <a:avLst/>
          </a:prstGeom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53A26F8-896D-4566-BE5C-C8CD2E8BB8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3428993"/>
            <a:ext cx="10892788" cy="342900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lIns="3348000" rIns="3060000">
            <a:noAutofit/>
          </a:bodyPr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0" y="1591200"/>
            <a:ext cx="6586538" cy="977407"/>
          </a:xfrm>
        </p:spPr>
        <p:txBody>
          <a:bodyPr anchor="t" anchorCtr="0">
            <a:noAutofit/>
          </a:bodyPr>
          <a:lstStyle>
            <a:lvl1pPr>
              <a:lnSpc>
                <a:spcPct val="83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750" y="2620800"/>
            <a:ext cx="6586538" cy="3168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2980800"/>
            <a:ext cx="6586538" cy="39600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accent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3" name="Date Placeholder 12" hidden="1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Footer Placeholder 23" hidden="1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25" name="Slide Number Placeholder 24" hidden="1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46" name="SD_FLD_Confidentiality">
            <a:extLst>
              <a:ext uri="{FF2B5EF4-FFF2-40B4-BE49-F238E27FC236}">
                <a16:creationId xmlns:a16="http://schemas.microsoft.com/office/drawing/2014/main" id="{4E7786D1-21E1-42FD-A034-CC844823A79D}"/>
              </a:ext>
            </a:extLst>
          </p:cNvPr>
          <p:cNvSpPr/>
          <p:nvPr userDrawn="1"/>
        </p:nvSpPr>
        <p:spPr>
          <a:xfrm>
            <a:off x="7126289" y="3095995"/>
            <a:ext cx="3223962" cy="22366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SD_FLD_DocumentDate">
            <a:extLst>
              <a:ext uri="{FF2B5EF4-FFF2-40B4-BE49-F238E27FC236}">
                <a16:creationId xmlns:a16="http://schemas.microsoft.com/office/drawing/2014/main" id="{8708ADB9-3B0F-453F-A039-DB1191DA8B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26289" y="2983229"/>
            <a:ext cx="3223962" cy="18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r">
              <a:lnSpc>
                <a:spcPct val="83000"/>
              </a:lnSpc>
              <a:spcBef>
                <a:spcPts val="0"/>
              </a:spcBef>
            </a:pPr>
            <a:endParaRPr lang="en-GB" altLang="ja-JP" sz="1400" cap="none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39" name="SD_FLD_Draft" hidden="1">
            <a:extLst>
              <a:ext uri="{FF2B5EF4-FFF2-40B4-BE49-F238E27FC236}">
                <a16:creationId xmlns:a16="http://schemas.microsoft.com/office/drawing/2014/main" id="{2F1643DB-FB69-4D52-AC31-87438698FF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grpSp>
        <p:nvGrpSpPr>
          <p:cNvPr id="38" name="Logo">
            <a:extLst>
              <a:ext uri="{FF2B5EF4-FFF2-40B4-BE49-F238E27FC236}">
                <a16:creationId xmlns:a16="http://schemas.microsoft.com/office/drawing/2014/main" id="{196DDB45-CDCA-476F-809B-C62C842557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0000" y="540001"/>
            <a:ext cx="1702800" cy="727237"/>
            <a:chOff x="6380216" y="4059273"/>
            <a:chExt cx="2905863" cy="1241045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AE0E04-A811-402C-9CE3-BBE238EC2F38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80A0FC-DDF7-4C0C-ACFB-2F429FB7948A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79E4B05-CB75-4B58-9E28-2FAA335E1493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ED928C2-5DAA-462E-90D6-80E99E2F3A77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E08F6C9-1226-467B-81CC-D21D6869BD16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BFF170-9966-4D97-BD59-699C843D4DB9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47" name="TAGLINE 60Black">
            <a:extLst>
              <a:ext uri="{FF2B5EF4-FFF2-40B4-BE49-F238E27FC236}">
                <a16:creationId xmlns:a16="http://schemas.microsoft.com/office/drawing/2014/main" id="{1DDB6F67-2C8F-419C-A09A-62A18305D4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46865" y="539750"/>
            <a:ext cx="1703386" cy="11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2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Logo">
            <a:extLst>
              <a:ext uri="{FF2B5EF4-FFF2-40B4-BE49-F238E27FC236}">
                <a16:creationId xmlns:a16="http://schemas.microsoft.com/office/drawing/2014/main" id="{695A7F22-D090-4AF8-A177-30D9606CFDBE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C3685D1-9F07-4341-8451-6ACA3C76F377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05DB9FB-B858-4B06-A61C-9DAA21B1D160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6694A08-8823-4FD6-88C7-8415CF19C262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0EAD51D-BC75-421A-AA39-A25C2993AF87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D0EDFBF-F6DC-4EE5-B961-FB8227BC86A9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D9D8410-AE1F-42D5-9F0C-1407AD71DD5C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agenda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730375"/>
            <a:ext cx="11110913" cy="43164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7000"/>
              </a:lnSpc>
              <a:spcBef>
                <a:spcPts val="600"/>
              </a:spcBef>
              <a:buClr>
                <a:srgbClr val="333333"/>
              </a:buClr>
              <a:buFont typeface="Arial" panose="020B0604020202020204" pitchFamily="34" charset="0"/>
              <a:buChar char="​"/>
              <a:defRPr sz="2800" b="0">
                <a:solidFill>
                  <a:schemeClr val="bg1"/>
                </a:solidFill>
              </a:defRPr>
            </a:lvl1pPr>
            <a:lvl2pPr marL="180000" indent="-180000">
              <a:spcBef>
                <a:spcPts val="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3600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add agenda topic, use DNV colour to highlight topic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CC51AD2-C7F6-4AF5-83C7-C3346E7B2B9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6645AE-FC10-4F79-953E-599B36B67B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170CD4-9BE0-473A-A859-807C538E79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_SD_FLD_Copyright">
            <a:extLst>
              <a:ext uri="{FF2B5EF4-FFF2-40B4-BE49-F238E27FC236}">
                <a16:creationId xmlns:a16="http://schemas.microsoft.com/office/drawing/2014/main" id="{91DD9A75-AAB0-4D34-9DD6-745202F2B6EC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bg1"/>
                </a:solidFill>
              </a:rPr>
              <a:t>DNV ©</a:t>
            </a:r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18" name="SD_FLD_DocumentDate">
            <a:extLst>
              <a:ext uri="{FF2B5EF4-FFF2-40B4-BE49-F238E27FC236}">
                <a16:creationId xmlns:a16="http://schemas.microsoft.com/office/drawing/2014/main" id="{1BACBB39-DAB4-4191-818A-2C30244CF3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92C90B5D-5FAE-415E-B4B3-FF93FD8C92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0" name="SD_FLD_Confidentiality">
            <a:extLst>
              <a:ext uri="{FF2B5EF4-FFF2-40B4-BE49-F238E27FC236}">
                <a16:creationId xmlns:a16="http://schemas.microsoft.com/office/drawing/2014/main" id="{3DEC7C90-257A-486B-BBAD-EACD348C6498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40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1" y="-1"/>
            <a:ext cx="12191999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536806"/>
            <a:ext cx="10170863" cy="3784387"/>
          </a:xfrm>
        </p:spPr>
        <p:txBody>
          <a:bodyPr anchor="ctr" anchorCtr="0">
            <a:noAutofit/>
          </a:bodyPr>
          <a:lstStyle>
            <a:lvl1pPr algn="l">
              <a:defRPr sz="6000" b="0" cap="none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grpSp>
        <p:nvGrpSpPr>
          <p:cNvPr id="14" name="Logo">
            <a:extLst>
              <a:ext uri="{FF2B5EF4-FFF2-40B4-BE49-F238E27FC236}">
                <a16:creationId xmlns:a16="http://schemas.microsoft.com/office/drawing/2014/main" id="{FFD8B2ED-D29A-4DD2-802B-39A737104C76}"/>
              </a:ext>
            </a:extLst>
          </p:cNvPr>
          <p:cNvGrpSpPr/>
          <p:nvPr userDrawn="1"/>
        </p:nvGrpSpPr>
        <p:grpSpPr bwMode="black"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DE34447-D162-4F7B-935A-955BE9F11910}"/>
                </a:ext>
              </a:extLst>
            </p:cNvPr>
            <p:cNvSpPr/>
            <p:nvPr/>
          </p:nvSpPr>
          <p:spPr bwMode="black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CC62DE1-D960-4214-AF24-6FCCF8E1E2CB}"/>
                </a:ext>
              </a:extLst>
            </p:cNvPr>
            <p:cNvSpPr/>
            <p:nvPr/>
          </p:nvSpPr>
          <p:spPr bwMode="black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A82B21-5583-4BEB-BD57-5F9CEB1A8934}"/>
                </a:ext>
              </a:extLst>
            </p:cNvPr>
            <p:cNvSpPr/>
            <p:nvPr/>
          </p:nvSpPr>
          <p:spPr bwMode="black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CE20039-795E-4D11-8AE0-90EC7F537A0F}"/>
                </a:ext>
              </a:extLst>
            </p:cNvPr>
            <p:cNvSpPr/>
            <p:nvPr/>
          </p:nvSpPr>
          <p:spPr bwMode="black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98DD760-2FAF-4320-9DEA-72623C379E8E}"/>
                </a:ext>
              </a:extLst>
            </p:cNvPr>
            <p:cNvSpPr/>
            <p:nvPr/>
          </p:nvSpPr>
          <p:spPr bwMode="black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1B905B-6234-4D84-87BB-D0AC1BB118FB}"/>
                </a:ext>
              </a:extLst>
            </p:cNvPr>
            <p:cNvSpPr/>
            <p:nvPr/>
          </p:nvSpPr>
          <p:spPr bwMode="black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_SD_FLD_Copyright">
            <a:extLst>
              <a:ext uri="{FF2B5EF4-FFF2-40B4-BE49-F238E27FC236}">
                <a16:creationId xmlns:a16="http://schemas.microsoft.com/office/drawing/2014/main" id="{88BB9A6B-143D-4AB2-9315-1A85C0FD59C1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bg1"/>
                </a:solidFill>
              </a:rPr>
              <a:t>DNV ©</a:t>
            </a:r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10" name="SD_FLD_DocumentDate">
            <a:extLst>
              <a:ext uri="{FF2B5EF4-FFF2-40B4-BE49-F238E27FC236}">
                <a16:creationId xmlns:a16="http://schemas.microsoft.com/office/drawing/2014/main" id="{AD49DE91-72EC-4016-8964-B40560EF53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630717C7-BDDC-469E-A681-3386855F62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29E2B795-4D5A-4BB6-835E-D4542969C287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90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9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4.xml"/><Relationship Id="rId42" Type="http://schemas.openxmlformats.org/officeDocument/2006/relationships/tags" Target="../tags/tag12.xml"/><Relationship Id="rId47" Type="http://schemas.openxmlformats.org/officeDocument/2006/relationships/tags" Target="../tags/tag17.xml"/><Relationship Id="rId50" Type="http://schemas.openxmlformats.org/officeDocument/2006/relationships/tags" Target="../tags/tag2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37" Type="http://schemas.openxmlformats.org/officeDocument/2006/relationships/tags" Target="../tags/tag7.xml"/><Relationship Id="rId40" Type="http://schemas.openxmlformats.org/officeDocument/2006/relationships/tags" Target="../tags/tag10.xml"/><Relationship Id="rId45" Type="http://schemas.openxmlformats.org/officeDocument/2006/relationships/tags" Target="../tags/tag15.xml"/><Relationship Id="rId53" Type="http://schemas.openxmlformats.org/officeDocument/2006/relationships/tags" Target="../tags/tag2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.xml"/><Relationship Id="rId44" Type="http://schemas.openxmlformats.org/officeDocument/2006/relationships/tags" Target="../tags/tag14.xml"/><Relationship Id="rId52" Type="http://schemas.openxmlformats.org/officeDocument/2006/relationships/tags" Target="../tags/tag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tags" Target="../tags/tag5.xml"/><Relationship Id="rId43" Type="http://schemas.openxmlformats.org/officeDocument/2006/relationships/tags" Target="../tags/tag13.xml"/><Relationship Id="rId48" Type="http://schemas.openxmlformats.org/officeDocument/2006/relationships/tags" Target="../tags/tag18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3.xml"/><Relationship Id="rId38" Type="http://schemas.openxmlformats.org/officeDocument/2006/relationships/tags" Target="../tags/tag8.xml"/><Relationship Id="rId46" Type="http://schemas.openxmlformats.org/officeDocument/2006/relationships/tags" Target="../tags/tag16.xml"/><Relationship Id="rId20" Type="http://schemas.openxmlformats.org/officeDocument/2006/relationships/slideLayout" Target="../slideLayouts/slideLayout20.xml"/><Relationship Id="rId41" Type="http://schemas.openxmlformats.org/officeDocument/2006/relationships/tags" Target="../tags/tag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6.xml"/><Relationship Id="rId49" Type="http://schemas.openxmlformats.org/officeDocument/2006/relationships/tags" Target="../tags/tag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539750"/>
            <a:ext cx="11110914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49" y="1730376"/>
            <a:ext cx="11110914" cy="43176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BB63DCEC-AAD3-4DB4-9AE3-B5D19A9C2484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540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FD117DA-A2A8-4F9D-B936-69DCC4F5F5D2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1301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2C7B45E7-1F83-4137-A47D-8B64435080C5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1481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A8B3B5FE-7988-4FC0-84E6-9CF1C3C4CA51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2242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1EDC7C3A-9F84-479D-9C27-16EAE38E647C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2422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0D6D4D25-7264-48B4-AADE-6A2F1A824C8B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3183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D415979B-387F-475E-814F-C88D5AB822CB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3363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877E9948-C983-44F5-B38B-9D9B79AB0C13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4124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C90019DE-0E2E-4D25-8EBB-2AA6C9805FCB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4304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5743DD09-14AA-4131-9DA2-5E4B49BF5418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5065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54D98BB9-B9BA-4230-9B6C-2B0937D4CADC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5245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0E84BDF3-3A6F-4957-9C70-3E513F17F8E6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6006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F8D87BF2-62DC-4044-8884-CD295F80035D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6186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997FA058-ADE0-4733-B4D3-D07665FA08E4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6947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CF0CB68A-836B-4424-A951-4595D080DA84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7127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37E6161D-D1CC-43BF-868E-E0728DA933D2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7888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B91C25CE-0CFC-46B9-8355-74CBDF16BA65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8068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DE20CDAE-9F45-4CE8-A05F-6A96B2B5939F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8829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6432E07F-A333-4B52-865F-B73930C08029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9009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4391A0C5-6CD6-4DC4-8D81-B703452F5556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9770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C2BB7253-FD9F-45C4-B7EC-3DFA632E9A5C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9950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551C5F9-5795-44CA-A212-05C6ED297020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10711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9BA724BC-F1B2-426A-9B61-ACA60B3A108B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10891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40" name="Logo">
            <a:extLst>
              <a:ext uri="{FF2B5EF4-FFF2-40B4-BE49-F238E27FC236}">
                <a16:creationId xmlns:a16="http://schemas.microsoft.com/office/drawing/2014/main" id="{41159307-D2B4-4D3F-A332-4F79D6D74E94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8D12840-1B77-4571-AEF6-084C7CA9B155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2A81581-576B-48A7-8DE8-ED168555C1E3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C230431-2867-4E73-880C-8C7079DEE770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953E370-A14B-4752-8604-69F1D46FD559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6EAE3BE-38C7-419F-AAB5-25C869D36117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4311A0A-BE4B-477F-A258-403879A87BF4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noFill/>
              </a:defRPr>
            </a:lvl1pPr>
          </a:lstStyle>
          <a:p>
            <a:endParaRPr lang="en-GB" sz="7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2800" y="6440400"/>
            <a:ext cx="2638800" cy="15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cap="all" baseline="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40400"/>
            <a:ext cx="266400" cy="15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accent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_SD_FLD_Copyright"/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16" name="SD_FLD_DocumentDate"/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39" name="SD_FLD_Confidentiality">
            <a:extLst>
              <a:ext uri="{FF2B5EF4-FFF2-40B4-BE49-F238E27FC236}">
                <a16:creationId xmlns:a16="http://schemas.microsoft.com/office/drawing/2014/main" id="{93DBE27C-CF05-4B0E-B0C5-CDDB19365D12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SD_FLD_Draft" hidden="1">
            <a:extLst>
              <a:ext uri="{FF2B5EF4-FFF2-40B4-BE49-F238E27FC236}">
                <a16:creationId xmlns:a16="http://schemas.microsoft.com/office/drawing/2014/main" id="{EBD04EA3-2614-447C-8C02-69A389AD5F0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3822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9" r:id="rId3"/>
    <p:sldLayoutId id="2147483680" r:id="rId4"/>
    <p:sldLayoutId id="2147483661" r:id="rId5"/>
    <p:sldLayoutId id="2147483702" r:id="rId6"/>
    <p:sldLayoutId id="2147483682" r:id="rId7"/>
    <p:sldLayoutId id="2147483674" r:id="rId8"/>
    <p:sldLayoutId id="2147483651" r:id="rId9"/>
    <p:sldLayoutId id="2147483650" r:id="rId10"/>
    <p:sldLayoutId id="2147483683" r:id="rId11"/>
    <p:sldLayoutId id="2147483698" r:id="rId12"/>
    <p:sldLayoutId id="2147483699" r:id="rId13"/>
    <p:sldLayoutId id="2147483652" r:id="rId14"/>
    <p:sldLayoutId id="2147483684" r:id="rId15"/>
    <p:sldLayoutId id="2147483685" r:id="rId16"/>
    <p:sldLayoutId id="2147483686" r:id="rId17"/>
    <p:sldLayoutId id="2147483664" r:id="rId18"/>
    <p:sldLayoutId id="2147483701" r:id="rId19"/>
    <p:sldLayoutId id="2147483695" r:id="rId20"/>
    <p:sldLayoutId id="2147483696" r:id="rId21"/>
    <p:sldLayoutId id="2147483690" r:id="rId22"/>
    <p:sldLayoutId id="2147483691" r:id="rId23"/>
    <p:sldLayoutId id="2147483697" r:id="rId24"/>
    <p:sldLayoutId id="2147483694" r:id="rId25"/>
    <p:sldLayoutId id="2147483655" r:id="rId26"/>
    <p:sldLayoutId id="2147483667" r:id="rId27"/>
    <p:sldLayoutId id="2147483692" r:id="rId28"/>
    <p:sldLayoutId id="2147483693" r:id="rId29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buClrTx/>
        <a:buFont typeface="Arial" panose="020B0604020202020204" pitchFamily="34" charset="0"/>
        <a:buChar char="•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buClrTx/>
        <a:buFont typeface="Arial" panose="020B0604020202020204" pitchFamily="34" charset="0"/>
        <a:buChar char="​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buClrTx/>
        <a:buFont typeface="Arial" panose="020B0604020202020204" pitchFamily="34" charset="0"/>
        <a:buChar char="​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Char char="​"/>
        <a:defRPr sz="10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Char char="​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spcBef>
          <a:spcPts val="600"/>
        </a:spcBef>
        <a:buFont typeface="Arial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83000"/>
        </a:lnSpc>
        <a:spcBef>
          <a:spcPts val="0"/>
        </a:spcBef>
        <a:buFont typeface="Arial" panose="020B0604020202020204" pitchFamily="34" charset="0"/>
        <a:buChar char="​"/>
        <a:defRPr sz="6000" b="1" kern="1200" spc="-30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 userDrawn="1">
          <p15:clr>
            <a:srgbClr val="F26B43"/>
          </p15:clr>
        </p15:guide>
        <p15:guide id="2" pos="819" userDrawn="1">
          <p15:clr>
            <a:srgbClr val="F26B43"/>
          </p15:clr>
        </p15:guide>
        <p15:guide id="3" orient="horz" pos="340" userDrawn="1">
          <p15:clr>
            <a:srgbClr val="F26B43"/>
          </p15:clr>
        </p15:guide>
        <p15:guide id="4" orient="horz" pos="3809" userDrawn="1">
          <p15:clr>
            <a:srgbClr val="F26B43"/>
          </p15:clr>
        </p15:guide>
        <p15:guide id="5" pos="932" userDrawn="1">
          <p15:clr>
            <a:srgbClr val="F26B43"/>
          </p15:clr>
        </p15:guide>
        <p15:guide id="6" pos="1412" userDrawn="1">
          <p15:clr>
            <a:srgbClr val="F26B43"/>
          </p15:clr>
        </p15:guide>
        <p15:guide id="7" pos="1525" userDrawn="1">
          <p15:clr>
            <a:srgbClr val="F26B43"/>
          </p15:clr>
        </p15:guide>
        <p15:guide id="8" pos="2005" userDrawn="1">
          <p15:clr>
            <a:srgbClr val="F26B43"/>
          </p15:clr>
        </p15:guide>
        <p15:guide id="9" pos="2118" userDrawn="1">
          <p15:clr>
            <a:srgbClr val="F26B43"/>
          </p15:clr>
        </p15:guide>
        <p15:guide id="10" pos="2597" userDrawn="1">
          <p15:clr>
            <a:srgbClr val="F26B43"/>
          </p15:clr>
        </p15:guide>
        <p15:guide id="11" pos="2711" userDrawn="1">
          <p15:clr>
            <a:srgbClr val="F26B43"/>
          </p15:clr>
        </p15:guide>
        <p15:guide id="12" pos="3190" userDrawn="1">
          <p15:clr>
            <a:srgbClr val="F26B43"/>
          </p15:clr>
        </p15:guide>
        <p15:guide id="13" pos="3303" userDrawn="1">
          <p15:clr>
            <a:srgbClr val="F26B43"/>
          </p15:clr>
        </p15:guide>
        <p15:guide id="14" pos="3783" userDrawn="1">
          <p15:clr>
            <a:srgbClr val="F26B43"/>
          </p15:clr>
        </p15:guide>
        <p15:guide id="15" pos="3896" userDrawn="1">
          <p15:clr>
            <a:srgbClr val="F26B43"/>
          </p15:clr>
        </p15:guide>
        <p15:guide id="16" pos="4376" userDrawn="1">
          <p15:clr>
            <a:srgbClr val="F26B43"/>
          </p15:clr>
        </p15:guide>
        <p15:guide id="17" pos="4489" userDrawn="1">
          <p15:clr>
            <a:srgbClr val="F26B43"/>
          </p15:clr>
        </p15:guide>
        <p15:guide id="18" pos="4968" userDrawn="1">
          <p15:clr>
            <a:srgbClr val="F26B43"/>
          </p15:clr>
        </p15:guide>
        <p15:guide id="19" pos="5082" userDrawn="1">
          <p15:clr>
            <a:srgbClr val="F26B43"/>
          </p15:clr>
        </p15:guide>
        <p15:guide id="20" pos="5561" userDrawn="1">
          <p15:clr>
            <a:srgbClr val="F26B43"/>
          </p15:clr>
        </p15:guide>
        <p15:guide id="21" pos="5674" userDrawn="1">
          <p15:clr>
            <a:srgbClr val="F26B43"/>
          </p15:clr>
        </p15:guide>
        <p15:guide id="22" pos="6154" userDrawn="1">
          <p15:clr>
            <a:srgbClr val="F26B43"/>
          </p15:clr>
        </p15:guide>
        <p15:guide id="23" pos="6267" userDrawn="1">
          <p15:clr>
            <a:srgbClr val="F26B43"/>
          </p15:clr>
        </p15:guide>
        <p15:guide id="24" pos="6747" userDrawn="1">
          <p15:clr>
            <a:srgbClr val="F26B43"/>
          </p15:clr>
        </p15:guide>
        <p15:guide id="25" pos="6860" userDrawn="1">
          <p15:clr>
            <a:srgbClr val="F26B43"/>
          </p15:clr>
        </p15:guide>
        <p15:guide id="26" pos="7339" userDrawn="1">
          <p15:clr>
            <a:srgbClr val="F26B43"/>
          </p15:clr>
        </p15:guide>
        <p15:guide id="27" orient="horz" pos="10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pxfuel.com/en/free-photo-ooyk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8F47-A382-4A48-9F1B-1E46B4B636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Leveraging DNV and ISO as a Platform for Healthcare Excellence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5B879D-A4F5-4E37-916F-6EDD551AEB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James W. Jeffcoat, MSN, RN-BC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BF1F7-7A1F-41AE-A1CD-33B2E83BFA9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73EDC-656C-4A1A-F6EC-9F9C78C9EB7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39750" y="4975225"/>
            <a:ext cx="8291513" cy="575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700" b="0" i="0" dirty="0">
                <a:solidFill>
                  <a:srgbClr val="0F204B"/>
                </a:solidFill>
                <a:effectLst/>
                <a:latin typeface="Broader View" panose="020D0605040000000003" pitchFamily="34" charset="0"/>
              </a:rPr>
              <a:t>Consistent, Collaborative, Caring</a:t>
            </a:r>
          </a:p>
          <a:p>
            <a:pPr algn="l"/>
            <a:endParaRPr lang="en-US" sz="800" b="0" i="0" dirty="0">
              <a:solidFill>
                <a:srgbClr val="0F204B"/>
              </a:solidFill>
              <a:effectLst/>
              <a:latin typeface="Broader View" panose="020D0605040000000003" pitchFamily="34" charset="0"/>
            </a:endParaRPr>
          </a:p>
          <a:p>
            <a:pPr algn="l"/>
            <a:r>
              <a:rPr lang="en-US" i="0" dirty="0">
                <a:solidFill>
                  <a:srgbClr val="0F204B"/>
                </a:solidFill>
                <a:effectLst/>
                <a:latin typeface="Broader View" panose="020D0605040000000003" pitchFamily="34" charset="0"/>
              </a:rPr>
              <a:t>Quality with a Human Touch</a:t>
            </a:r>
          </a:p>
        </p:txBody>
      </p:sp>
    </p:spTree>
    <p:extLst>
      <p:ext uri="{BB962C8B-B14F-4D97-AF65-F5344CB8AC3E}">
        <p14:creationId xmlns:p14="http://schemas.microsoft.com/office/powerpoint/2010/main" val="409650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E5E18-FAB2-9EF2-066D-01E026922A7F}"/>
              </a:ext>
            </a:extLst>
          </p:cNvPr>
          <p:cNvSpPr txBox="1"/>
          <p:nvPr/>
        </p:nvSpPr>
        <p:spPr>
          <a:xfrm>
            <a:off x="1104107" y="2705725"/>
            <a:ext cx="998219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 dirty="0"/>
              <a:t>Safety doesn’t happen by accident.</a:t>
            </a:r>
          </a:p>
          <a:p>
            <a:pPr lvl="8" algn="ctr"/>
            <a:endParaRPr lang="en-US" sz="3200" dirty="0"/>
          </a:p>
          <a:p>
            <a:pPr lvl="8" algn="ctr"/>
            <a:r>
              <a:rPr lang="en-US" sz="3200" dirty="0"/>
              <a:t>			~Author unknown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4026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F0CCD5-9229-5771-D260-74C97040AB05}"/>
              </a:ext>
            </a:extLst>
          </p:cNvPr>
          <p:cNvSpPr txBox="1"/>
          <p:nvPr/>
        </p:nvSpPr>
        <p:spPr>
          <a:xfrm>
            <a:off x="1276350" y="2438400"/>
            <a:ext cx="9639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/>
              <a:t>Every American has a right to affordable, high-quality health care.</a:t>
            </a:r>
            <a:endParaRPr lang="en-GB" sz="40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1700D-AAB7-FE4F-AB6B-C538ADF801F8}"/>
              </a:ext>
            </a:extLst>
          </p:cNvPr>
          <p:cNvSpPr txBox="1"/>
          <p:nvPr/>
        </p:nvSpPr>
        <p:spPr>
          <a:xfrm>
            <a:off x="7239000" y="388620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~Sen. Max Baucus (MT)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788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9C3C8-1EE3-4070-87EA-38845D6B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Expectations…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12</a:t>
            </a:fld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F5EB1A-310A-1C87-3DC3-659C02BF6191}"/>
              </a:ext>
            </a:extLst>
          </p:cNvPr>
          <p:cNvGrpSpPr/>
          <p:nvPr/>
        </p:nvGrpSpPr>
        <p:grpSpPr>
          <a:xfrm>
            <a:off x="676275" y="1143000"/>
            <a:ext cx="5791200" cy="3345307"/>
            <a:chOff x="381000" y="1219200"/>
            <a:chExt cx="4876800" cy="259656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A71076-686C-0E73-5C0B-04DBE4277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1219200"/>
              <a:ext cx="4876800" cy="2438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6A8006-FA3E-EA18-CA2D-430F6FE328A6}"/>
                </a:ext>
              </a:extLst>
            </p:cNvPr>
            <p:cNvSpPr txBox="1"/>
            <p:nvPr/>
          </p:nvSpPr>
          <p:spPr>
            <a:xfrm>
              <a:off x="778689" y="3660489"/>
              <a:ext cx="4081421" cy="1552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 dirty="0"/>
                <a:t>https://www.newschannel10.com/2023/03/27/new-amarillo-convenience-store-market-growing-with-3-new-companys/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C92EBA-8AC8-3315-5256-C674935D3DFF}"/>
              </a:ext>
            </a:extLst>
          </p:cNvPr>
          <p:cNvGrpSpPr/>
          <p:nvPr/>
        </p:nvGrpSpPr>
        <p:grpSpPr>
          <a:xfrm>
            <a:off x="7619595" y="241360"/>
            <a:ext cx="4267198" cy="4544700"/>
            <a:chOff x="4516343" y="2155200"/>
            <a:chExt cx="3157728" cy="36865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911FFD-35E7-EADB-F099-31779E0D8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6343" y="2155200"/>
              <a:ext cx="3157728" cy="35242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89F88D-36E3-B264-D3CE-315E2C5EBDC2}"/>
                </a:ext>
              </a:extLst>
            </p:cNvPr>
            <p:cNvSpPr txBox="1"/>
            <p:nvPr/>
          </p:nvSpPr>
          <p:spPr>
            <a:xfrm>
              <a:off x="5066507" y="5679450"/>
              <a:ext cx="2058986" cy="1622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 dirty="0"/>
                <a:t>https://i.ebayimg.com/images/g/0MsAAOSwDNdVy9nK/s-l500.jpg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B88BB3-7BED-CD77-046E-AB0376E4BB69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2600325" y="3143946"/>
            <a:ext cx="971550" cy="13443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E80C0D-F3DB-8748-7693-B63146738947}"/>
              </a:ext>
            </a:extLst>
          </p:cNvPr>
          <p:cNvCxnSpPr>
            <a:cxnSpLocks/>
          </p:cNvCxnSpPr>
          <p:nvPr/>
        </p:nvCxnSpPr>
        <p:spPr>
          <a:xfrm flipV="1">
            <a:off x="379796" y="3200400"/>
            <a:ext cx="733042" cy="4892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1F440A1-D429-90D3-92D0-3B7B57AD8FE5}"/>
              </a:ext>
            </a:extLst>
          </p:cNvPr>
          <p:cNvCxnSpPr>
            <a:cxnSpLocks/>
          </p:cNvCxnSpPr>
          <p:nvPr/>
        </p:nvCxnSpPr>
        <p:spPr>
          <a:xfrm flipV="1">
            <a:off x="1067594" y="3305871"/>
            <a:ext cx="742156" cy="12851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FC141F5-11F8-418B-5C72-815A86944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715" y="4614320"/>
            <a:ext cx="3343275" cy="22013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B883F7-708E-391B-9A63-696F05404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647" y="4686032"/>
            <a:ext cx="3233362" cy="2225218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16601CC6-3453-21AA-0800-1A926568462A}"/>
              </a:ext>
            </a:extLst>
          </p:cNvPr>
          <p:cNvSpPr/>
          <p:nvPr/>
        </p:nvSpPr>
        <p:spPr>
          <a:xfrm>
            <a:off x="5086350" y="6324600"/>
            <a:ext cx="908868" cy="40957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GB" sz="2000" dirty="0" err="1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684B146-DABF-193F-DCD4-EBC3CBEE65FD}"/>
              </a:ext>
            </a:extLst>
          </p:cNvPr>
          <p:cNvSpPr/>
          <p:nvPr/>
        </p:nvSpPr>
        <p:spPr>
          <a:xfrm>
            <a:off x="8346305" y="6324600"/>
            <a:ext cx="908868" cy="40957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302076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9C3C8-1EE3-4070-87EA-38845D6B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Expectations…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13</a:t>
            </a:fld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FD3024-6EC5-5F79-21EB-6EE388D15375}"/>
              </a:ext>
            </a:extLst>
          </p:cNvPr>
          <p:cNvGrpSpPr/>
          <p:nvPr/>
        </p:nvGrpSpPr>
        <p:grpSpPr>
          <a:xfrm>
            <a:off x="6162675" y="539750"/>
            <a:ext cx="5227853" cy="3128646"/>
            <a:chOff x="6162675" y="539750"/>
            <a:chExt cx="5227853" cy="31286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F9FE01-0FE3-72F4-12DF-BEB87A97B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2675" y="539750"/>
              <a:ext cx="5227853" cy="292893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14E750-E074-E643-3DD9-98E1191AD6CA}"/>
                </a:ext>
              </a:extLst>
            </p:cNvPr>
            <p:cNvSpPr txBox="1"/>
            <p:nvPr/>
          </p:nvSpPr>
          <p:spPr>
            <a:xfrm>
              <a:off x="6955342" y="3468341"/>
              <a:ext cx="3642518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700" dirty="0"/>
                <a:t>https://www.travelweekly.com/Hotels/El-Paso-TX/Coral-Motel-p58407998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0FB301-0E00-2DB0-FBB5-4037EE339603}"/>
              </a:ext>
            </a:extLst>
          </p:cNvPr>
          <p:cNvGrpSpPr/>
          <p:nvPr/>
        </p:nvGrpSpPr>
        <p:grpSpPr>
          <a:xfrm>
            <a:off x="2352278" y="1671637"/>
            <a:ext cx="3393281" cy="4722942"/>
            <a:chOff x="2352278" y="1671637"/>
            <a:chExt cx="3393281" cy="47229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107DD3-1810-4B40-C87E-B1EDF901A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2278" y="1671637"/>
              <a:ext cx="3393281" cy="4524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62DECA-F459-5A8D-FE4A-A6D7F65CF29C}"/>
                </a:ext>
              </a:extLst>
            </p:cNvPr>
            <p:cNvSpPr txBox="1"/>
            <p:nvPr/>
          </p:nvSpPr>
          <p:spPr>
            <a:xfrm>
              <a:off x="2734864" y="6194524"/>
              <a:ext cx="2628107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700" dirty="0"/>
                <a:t>https://planetofhotels.com/en/usa/branson/green-gables-inn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1F440A1-D429-90D3-92D0-3B7B57AD8FE5}"/>
              </a:ext>
            </a:extLst>
          </p:cNvPr>
          <p:cNvCxnSpPr>
            <a:cxnSpLocks/>
          </p:cNvCxnSpPr>
          <p:nvPr/>
        </p:nvCxnSpPr>
        <p:spPr>
          <a:xfrm flipV="1">
            <a:off x="1635918" y="4234211"/>
            <a:ext cx="1840308" cy="5663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B88BB3-7BED-CD77-046E-AB0376E4BB69}"/>
              </a:ext>
            </a:extLst>
          </p:cNvPr>
          <p:cNvCxnSpPr>
            <a:cxnSpLocks/>
          </p:cNvCxnSpPr>
          <p:nvPr/>
        </p:nvCxnSpPr>
        <p:spPr>
          <a:xfrm flipH="1" flipV="1">
            <a:off x="9410700" y="2847975"/>
            <a:ext cx="971550" cy="16873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833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BA2026-1591-6517-782A-A502DFF3A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825" y="1755545"/>
            <a:ext cx="8820450" cy="4554389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8E9FBD6F-1EFD-3655-4243-47B3AF5FA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9750"/>
            <a:ext cx="11110914" cy="936000"/>
          </a:xfrm>
        </p:spPr>
        <p:txBody>
          <a:bodyPr/>
          <a:lstStyle/>
          <a:p>
            <a:r>
              <a:rPr lang="en-GB" dirty="0"/>
              <a:t>Expectations…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1C1BE6-09E0-D1A7-5F80-AEB645A6D2F5}"/>
              </a:ext>
            </a:extLst>
          </p:cNvPr>
          <p:cNvSpPr txBox="1">
            <a:spLocks/>
          </p:cNvSpPr>
          <p:nvPr/>
        </p:nvSpPr>
        <p:spPr>
          <a:xfrm>
            <a:off x="540000" y="1735085"/>
            <a:ext cx="5220357" cy="4437115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​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6000" b="1" kern="1200" spc="-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“Clean Rooms”</a:t>
            </a:r>
          </a:p>
          <a:p>
            <a:r>
              <a:rPr lang="en-US" dirty="0">
                <a:solidFill>
                  <a:schemeClr val="tx1"/>
                </a:solidFill>
              </a:rPr>
              <a:t>“Clean Bathrooms”</a:t>
            </a:r>
          </a:p>
          <a:p>
            <a:r>
              <a:rPr lang="en-US" dirty="0">
                <a:solidFill>
                  <a:schemeClr val="tx1"/>
                </a:solidFill>
              </a:rPr>
              <a:t>“High Quality”</a:t>
            </a:r>
          </a:p>
          <a:p>
            <a:r>
              <a:rPr lang="en-US" dirty="0">
                <a:solidFill>
                  <a:schemeClr val="tx1"/>
                </a:solidFill>
              </a:rPr>
              <a:t>“Friendly Staff”</a:t>
            </a:r>
          </a:p>
          <a:p>
            <a:r>
              <a:rPr lang="en-US" dirty="0">
                <a:solidFill>
                  <a:schemeClr val="tx1"/>
                </a:solidFill>
              </a:rPr>
              <a:t>“Qualified Individuals”</a:t>
            </a:r>
          </a:p>
          <a:p>
            <a:r>
              <a:rPr lang="en-US" dirty="0">
                <a:solidFill>
                  <a:schemeClr val="tx1"/>
                </a:solidFill>
              </a:rPr>
              <a:t>“Latest Technological Advances”</a:t>
            </a:r>
          </a:p>
        </p:txBody>
      </p:sp>
    </p:spTree>
    <p:extLst>
      <p:ext uri="{BB962C8B-B14F-4D97-AF65-F5344CB8AC3E}">
        <p14:creationId xmlns:p14="http://schemas.microsoft.com/office/powerpoint/2010/main" val="362220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9C3C8-1EE3-4070-87EA-38845D6B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Humans typically…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2BE79-A8F1-48A1-9EEA-B6B3B1905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1730376"/>
            <a:ext cx="4832351" cy="4317624"/>
          </a:xfrm>
        </p:spPr>
        <p:txBody>
          <a:bodyPr/>
          <a:lstStyle/>
          <a:p>
            <a:r>
              <a:rPr lang="en-GB" dirty="0"/>
              <a:t>Attempt a great job, always…</a:t>
            </a:r>
          </a:p>
          <a:p>
            <a:r>
              <a:rPr lang="en-GB" dirty="0"/>
              <a:t>Rarely clock-in to do a terrible job…</a:t>
            </a:r>
          </a:p>
          <a:p>
            <a:r>
              <a:rPr lang="en-GB" dirty="0"/>
              <a:t>Follow processes…</a:t>
            </a:r>
          </a:p>
          <a:p>
            <a:r>
              <a:rPr lang="en-GB" dirty="0"/>
              <a:t>Strive to better </a:t>
            </a:r>
          </a:p>
          <a:p>
            <a:pPr lvl="1"/>
            <a:r>
              <a:rPr lang="en-GB" dirty="0"/>
              <a:t>Themselves…</a:t>
            </a:r>
          </a:p>
          <a:p>
            <a:pPr lvl="1"/>
            <a:r>
              <a:rPr lang="en-GB" dirty="0"/>
              <a:t>The processes they’re beholden to…</a:t>
            </a:r>
          </a:p>
          <a:p>
            <a:pPr lvl="1"/>
            <a:r>
              <a:rPr lang="en-GB" dirty="0"/>
              <a:t>Their practice…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Question: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8" name="Picture 7" descr="A picture containing blue&#10;&#10;Description automatically generated">
            <a:extLst>
              <a:ext uri="{FF2B5EF4-FFF2-40B4-BE49-F238E27FC236}">
                <a16:creationId xmlns:a16="http://schemas.microsoft.com/office/drawing/2014/main" id="{36D2CEF5-A2A3-3030-C4E6-6C37DD2CF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20050" y="665750"/>
            <a:ext cx="5406013" cy="538225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DAFDE5-69BD-57BB-6B15-9932FD2728DF}"/>
              </a:ext>
            </a:extLst>
          </p:cNvPr>
          <p:cNvSpPr txBox="1"/>
          <p:nvPr/>
        </p:nvSpPr>
        <p:spPr>
          <a:xfrm>
            <a:off x="1714500" y="547684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F2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According to whom?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55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9C3C8-1EE3-4070-87EA-38845D6B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Enter: Requirements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2BE79-A8F1-48A1-9EEA-B6B3B1905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1292226"/>
            <a:ext cx="4851401" cy="4317624"/>
          </a:xfrm>
        </p:spPr>
        <p:txBody>
          <a:bodyPr/>
          <a:lstStyle/>
          <a:p>
            <a:r>
              <a:rPr lang="en-GB" dirty="0"/>
              <a:t>DNV Healthcare hospital requirements</a:t>
            </a:r>
          </a:p>
          <a:p>
            <a:r>
              <a:rPr lang="en-GB" dirty="0"/>
              <a:t>Align with the CMS CoPs</a:t>
            </a:r>
          </a:p>
          <a:p>
            <a:r>
              <a:rPr lang="en-GB" dirty="0"/>
              <a:t>Standardizes the following:</a:t>
            </a:r>
          </a:p>
          <a:p>
            <a:pPr lvl="1"/>
            <a:r>
              <a:rPr lang="en-GB" dirty="0"/>
              <a:t>Quality Management System</a:t>
            </a:r>
          </a:p>
          <a:p>
            <a:pPr lvl="1"/>
            <a:r>
              <a:rPr lang="en-GB" dirty="0"/>
              <a:t>Governing Body</a:t>
            </a:r>
          </a:p>
          <a:p>
            <a:pPr lvl="1"/>
            <a:r>
              <a:rPr lang="en-GB" dirty="0"/>
              <a:t>Medical Staff</a:t>
            </a:r>
          </a:p>
          <a:p>
            <a:pPr lvl="1"/>
            <a:r>
              <a:rPr lang="en-GB" dirty="0"/>
              <a:t>Nursing Services</a:t>
            </a:r>
          </a:p>
          <a:p>
            <a:pPr lvl="1"/>
            <a:r>
              <a:rPr lang="en-GB" dirty="0"/>
              <a:t>Staffing Management</a:t>
            </a:r>
          </a:p>
          <a:p>
            <a:pPr lvl="1"/>
            <a:r>
              <a:rPr lang="en-GB" dirty="0"/>
              <a:t>Surgical, </a:t>
            </a:r>
            <a:r>
              <a:rPr lang="en-GB" dirty="0" err="1"/>
              <a:t>Anesthesia</a:t>
            </a:r>
            <a:r>
              <a:rPr lang="en-GB" dirty="0"/>
              <a:t>, Emergency Services</a:t>
            </a:r>
          </a:p>
          <a:p>
            <a:pPr lvl="1"/>
            <a:r>
              <a:rPr lang="en-GB" dirty="0"/>
              <a:t>Medication Management</a:t>
            </a:r>
          </a:p>
          <a:p>
            <a:pPr lvl="1"/>
            <a:r>
              <a:rPr lang="en-GB" dirty="0"/>
              <a:t>Laboratory Services</a:t>
            </a:r>
          </a:p>
          <a:p>
            <a:pPr lvl="1"/>
            <a:r>
              <a:rPr lang="en-GB" dirty="0"/>
              <a:t>Infection Prevention and Control</a:t>
            </a:r>
          </a:p>
          <a:p>
            <a:pPr lvl="1"/>
            <a:r>
              <a:rPr lang="en-GB" dirty="0"/>
              <a:t>Patient Rights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AAAC5-0510-FB47-FF36-7DBC968DF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03" t="11945" r="18593" b="4722"/>
          <a:stretch/>
        </p:blipFill>
        <p:spPr>
          <a:xfrm>
            <a:off x="6253733" y="160209"/>
            <a:ext cx="4661917" cy="6002466"/>
          </a:xfrm>
          <a:prstGeom prst="rect">
            <a:avLst/>
          </a:prstGeom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7324319-3831-F339-1737-CFA37F9A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454" y="3161442"/>
            <a:ext cx="1652512" cy="21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838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9C3C8-1EE3-4070-87EA-38845D6B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/>
              <a:t>Added Benefit: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2BE79-A8F1-48A1-9EEA-B6B3B1905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601" y="1435101"/>
            <a:ext cx="6391274" cy="4317624"/>
          </a:xfrm>
        </p:spPr>
        <p:txBody>
          <a:bodyPr/>
          <a:lstStyle/>
          <a:p>
            <a:r>
              <a:rPr lang="en-US" dirty="0"/>
              <a:t>A standard that sets out the requirements for a quality management system (QMS)</a:t>
            </a:r>
            <a:endParaRPr lang="en-GB" dirty="0"/>
          </a:p>
          <a:p>
            <a:r>
              <a:rPr lang="en-US" dirty="0"/>
              <a:t>Used by any organization, including:</a:t>
            </a:r>
          </a:p>
          <a:p>
            <a:pPr lvl="1"/>
            <a:r>
              <a:rPr lang="en-US" dirty="0"/>
              <a:t>Hospitals</a:t>
            </a:r>
          </a:p>
          <a:p>
            <a:pPr lvl="1"/>
            <a:r>
              <a:rPr lang="en-US" dirty="0"/>
              <a:t>Banks</a:t>
            </a:r>
          </a:p>
          <a:p>
            <a:pPr lvl="1"/>
            <a:r>
              <a:rPr lang="en-US" dirty="0"/>
              <a:t>Universities</a:t>
            </a:r>
          </a:p>
          <a:p>
            <a:r>
              <a:rPr lang="en-US" dirty="0"/>
              <a:t>ISO 9001 benefits</a:t>
            </a:r>
          </a:p>
          <a:p>
            <a:pPr lvl="1"/>
            <a:r>
              <a:rPr lang="en-US" dirty="0"/>
              <a:t>Increased productivity and efficiency, lowering the costs of an organization. </a:t>
            </a:r>
          </a:p>
          <a:p>
            <a:pPr lvl="1"/>
            <a:r>
              <a:rPr lang="en-US" dirty="0"/>
              <a:t>Improved customer experience, resulting in repeat business, increased sales and additional income for your business. </a:t>
            </a:r>
          </a:p>
          <a:p>
            <a:pPr lvl="1"/>
            <a:r>
              <a:rPr lang="en-US" dirty="0"/>
              <a:t>Enhanced reputation, attracting new customers to your organization.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BF340F-3273-0016-ABD1-4B8FEA4D0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45" t="15029" r="19271" b="4814"/>
          <a:stretch/>
        </p:blipFill>
        <p:spPr>
          <a:xfrm>
            <a:off x="495300" y="266400"/>
            <a:ext cx="4332884" cy="59257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358593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9C3C8-1EE3-4070-87EA-38845D6B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ISO Pillars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18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F7F1AF5-D2D7-85EC-24C1-2A2763CAEEE6}"/>
              </a:ext>
            </a:extLst>
          </p:cNvPr>
          <p:cNvGrpSpPr/>
          <p:nvPr/>
        </p:nvGrpSpPr>
        <p:grpSpPr>
          <a:xfrm>
            <a:off x="451615" y="2521365"/>
            <a:ext cx="9296400" cy="3488909"/>
            <a:chOff x="1194565" y="1797465"/>
            <a:chExt cx="9296400" cy="348890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13EEF14-4A9A-3A2B-EFB0-F8A09D0EE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4565" y="1905764"/>
              <a:ext cx="9296400" cy="32670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7EFAA6-2CFA-695C-206C-AEC97F291742}"/>
                </a:ext>
              </a:extLst>
            </p:cNvPr>
            <p:cNvSpPr txBox="1"/>
            <p:nvPr/>
          </p:nvSpPr>
          <p:spPr>
            <a:xfrm rot="16200000">
              <a:off x="1715138" y="3305889"/>
              <a:ext cx="267352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600" dirty="0">
                  <a:solidFill>
                    <a:srgbClr val="002060"/>
                  </a:solidFill>
                </a:rPr>
                <a:t>Leadership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0AF0B5-CD14-E7AB-2A2C-9F61E94CE697}"/>
                </a:ext>
              </a:extLst>
            </p:cNvPr>
            <p:cNvSpPr txBox="1"/>
            <p:nvPr/>
          </p:nvSpPr>
          <p:spPr>
            <a:xfrm rot="16200000">
              <a:off x="3384117" y="3305888"/>
              <a:ext cx="211686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600" dirty="0">
                  <a:solidFill>
                    <a:srgbClr val="002060"/>
                  </a:solidFill>
                </a:rPr>
                <a:t>Planning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04007E-3979-3AF2-7BC3-34D2C5C547C6}"/>
                </a:ext>
              </a:extLst>
            </p:cNvPr>
            <p:cNvSpPr txBox="1"/>
            <p:nvPr/>
          </p:nvSpPr>
          <p:spPr>
            <a:xfrm rot="16200000">
              <a:off x="4882334" y="3305887"/>
              <a:ext cx="192086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600" dirty="0">
                  <a:solidFill>
                    <a:srgbClr val="002060"/>
                  </a:solidFill>
                </a:rPr>
                <a:t>Support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9EB2AC-BE74-F58B-ED62-ADC99109AC4C}"/>
                </a:ext>
              </a:extLst>
            </p:cNvPr>
            <p:cNvSpPr txBox="1"/>
            <p:nvPr/>
          </p:nvSpPr>
          <p:spPr>
            <a:xfrm rot="16200000">
              <a:off x="6059653" y="3305886"/>
              <a:ext cx="23716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600" dirty="0">
                  <a:solidFill>
                    <a:srgbClr val="002060"/>
                  </a:solidFill>
                </a:rPr>
                <a:t>Operation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1F3F79-D571-840E-20F2-990BFFFF5D42}"/>
                </a:ext>
              </a:extLst>
            </p:cNvPr>
            <p:cNvSpPr txBox="1"/>
            <p:nvPr/>
          </p:nvSpPr>
          <p:spPr>
            <a:xfrm rot="16200000">
              <a:off x="7060174" y="3416190"/>
              <a:ext cx="306553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600" dirty="0">
                  <a:solidFill>
                    <a:srgbClr val="002060"/>
                  </a:solidFill>
                </a:rPr>
                <a:t>Performance Evaluation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C255C1C-4CF4-62D0-EB6A-207561251614}"/>
                </a:ext>
              </a:extLst>
            </p:cNvPr>
            <p:cNvSpPr txBox="1"/>
            <p:nvPr/>
          </p:nvSpPr>
          <p:spPr>
            <a:xfrm rot="16200000">
              <a:off x="8419779" y="3416189"/>
              <a:ext cx="315177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600" dirty="0">
                  <a:solidFill>
                    <a:srgbClr val="002060"/>
                  </a:solidFill>
                </a:rPr>
                <a:t>Improvement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1FCE8A-FA61-B577-E381-4024C439522F}"/>
                </a:ext>
              </a:extLst>
            </p:cNvPr>
            <p:cNvSpPr txBox="1"/>
            <p:nvPr/>
          </p:nvSpPr>
          <p:spPr>
            <a:xfrm rot="16200000">
              <a:off x="-114842" y="3418809"/>
              <a:ext cx="348890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600" dirty="0">
                  <a:solidFill>
                    <a:srgbClr val="002060"/>
                  </a:solidFill>
                </a:rPr>
                <a:t>Organizational Context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655918C-D854-AD62-33F8-AC74AFC4E56A}"/>
              </a:ext>
            </a:extLst>
          </p:cNvPr>
          <p:cNvSpPr txBox="1"/>
          <p:nvPr/>
        </p:nvSpPr>
        <p:spPr>
          <a:xfrm>
            <a:off x="763551" y="2193614"/>
            <a:ext cx="24974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GB" sz="28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 Delivery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3C5337-9B6A-355B-0DEA-3B0F6A98EBF0}"/>
              </a:ext>
            </a:extLst>
          </p:cNvPr>
          <p:cNvSpPr txBox="1"/>
          <p:nvPr/>
        </p:nvSpPr>
        <p:spPr>
          <a:xfrm>
            <a:off x="6938597" y="2193615"/>
            <a:ext cx="244297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GB" sz="28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Reliability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099CDA-99F7-0FE6-EE0B-9B1B3DB7E81C}"/>
              </a:ext>
            </a:extLst>
          </p:cNvPr>
          <p:cNvSpPr txBox="1"/>
          <p:nvPr/>
        </p:nvSpPr>
        <p:spPr>
          <a:xfrm>
            <a:off x="4684347" y="2198777"/>
            <a:ext cx="83093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GB" sz="28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A15A50-ADE6-80A1-DB04-0C2341AC767F}"/>
              </a:ext>
            </a:extLst>
          </p:cNvPr>
          <p:cNvSpPr txBox="1"/>
          <p:nvPr/>
        </p:nvSpPr>
        <p:spPr>
          <a:xfrm>
            <a:off x="3401463" y="1351127"/>
            <a:ext cx="339669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GB" sz="28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Customer Satisfaction</a:t>
            </a:r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3E9D1DC8-33DE-B7AD-A53B-6DAC10A80A07}"/>
              </a:ext>
            </a:extLst>
          </p:cNvPr>
          <p:cNvSpPr/>
          <p:nvPr/>
        </p:nvSpPr>
        <p:spPr>
          <a:xfrm>
            <a:off x="10006160" y="2699131"/>
            <a:ext cx="457792" cy="3139957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D6953A-8C6B-84E2-C910-BF7FD4F0F976}"/>
              </a:ext>
            </a:extLst>
          </p:cNvPr>
          <p:cNvSpPr txBox="1"/>
          <p:nvPr/>
        </p:nvSpPr>
        <p:spPr>
          <a:xfrm>
            <a:off x="10525976" y="4109310"/>
            <a:ext cx="145392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accent1"/>
                </a:solidFill>
              </a:rPr>
              <a:t>Organization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3D7ED6B4-B05D-199E-5B9E-E430EDC8926E}"/>
              </a:ext>
            </a:extLst>
          </p:cNvPr>
          <p:cNvSpPr/>
          <p:nvPr/>
        </p:nvSpPr>
        <p:spPr>
          <a:xfrm>
            <a:off x="10002137" y="1098282"/>
            <a:ext cx="457792" cy="1569979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8D6C38-4030-4BD1-8373-749A7655DAA7}"/>
              </a:ext>
            </a:extLst>
          </p:cNvPr>
          <p:cNvSpPr txBox="1"/>
          <p:nvPr/>
        </p:nvSpPr>
        <p:spPr>
          <a:xfrm>
            <a:off x="10604525" y="1725879"/>
            <a:ext cx="129683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accent1"/>
                </a:solidFill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3485902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9C3C8-1EE3-4070-87EA-38845D6B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Thoughts…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2BE79-A8F1-48A1-9EEA-B6B3B1905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1730376"/>
            <a:ext cx="6718302" cy="4317624"/>
          </a:xfrm>
        </p:spPr>
        <p:txBody>
          <a:bodyPr/>
          <a:lstStyle/>
          <a:p>
            <a:r>
              <a:rPr lang="en-GB" sz="2800" dirty="0"/>
              <a:t>CMS Hospital Requirements</a:t>
            </a:r>
          </a:p>
          <a:p>
            <a:pPr lvl="1"/>
            <a:r>
              <a:rPr lang="en-GB" sz="2400" dirty="0"/>
              <a:t>The “have </a:t>
            </a:r>
            <a:r>
              <a:rPr lang="en-GB" sz="2400" dirty="0" err="1"/>
              <a:t>to</a:t>
            </a:r>
            <a:r>
              <a:rPr lang="en-GB" dirty="0" err="1"/>
              <a:t>s</a:t>
            </a:r>
            <a:r>
              <a:rPr lang="en-GB" sz="2400" dirty="0"/>
              <a:t>” for compliance / reimbursement</a:t>
            </a:r>
          </a:p>
          <a:p>
            <a:r>
              <a:rPr lang="en-GB" sz="2800" dirty="0"/>
              <a:t>ISO Industry Requirements</a:t>
            </a:r>
          </a:p>
          <a:p>
            <a:pPr lvl="1"/>
            <a:r>
              <a:rPr lang="en-GB" sz="2400" dirty="0"/>
              <a:t>The “get </a:t>
            </a:r>
            <a:r>
              <a:rPr lang="en-GB" sz="2400" dirty="0" err="1"/>
              <a:t>to</a:t>
            </a:r>
            <a:r>
              <a:rPr lang="en-GB" dirty="0" err="1"/>
              <a:t>s</a:t>
            </a:r>
            <a:r>
              <a:rPr lang="en-GB" sz="2400" dirty="0"/>
              <a:t>” to demonstrate high quality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F599F-966E-15E1-2B48-231BA96E3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7" y="3743625"/>
            <a:ext cx="4505325" cy="2847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7B68ED-EC7B-E548-1542-DC73E4A913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78" t="23611" r="4440" b="11667"/>
          <a:stretch/>
        </p:blipFill>
        <p:spPr>
          <a:xfrm>
            <a:off x="7663230" y="1123949"/>
            <a:ext cx="4377960" cy="2438401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AC46F4-5BC9-3BBA-1CB3-D6728FEDE2AC}"/>
              </a:ext>
            </a:extLst>
          </p:cNvPr>
          <p:cNvCxnSpPr>
            <a:cxnSpLocks/>
          </p:cNvCxnSpPr>
          <p:nvPr/>
        </p:nvCxnSpPr>
        <p:spPr>
          <a:xfrm flipV="1">
            <a:off x="6975525" y="3241674"/>
            <a:ext cx="847725" cy="90487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CB9200D-6AE1-CE58-5D91-86D549E3BCE8}"/>
              </a:ext>
            </a:extLst>
          </p:cNvPr>
          <p:cNvSpPr txBox="1"/>
          <p:nvPr/>
        </p:nvSpPr>
        <p:spPr>
          <a:xfrm>
            <a:off x="9366499" y="807724"/>
            <a:ext cx="97142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accent1"/>
                </a:solidFill>
              </a:rPr>
              <a:t>Recall…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EC20E-9E0E-B16C-666B-56D6981EA82E}"/>
              </a:ext>
            </a:extLst>
          </p:cNvPr>
          <p:cNvSpPr/>
          <p:nvPr/>
        </p:nvSpPr>
        <p:spPr>
          <a:xfrm rot="20756741">
            <a:off x="2802949" y="5033445"/>
            <a:ext cx="1047750" cy="4476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GB" sz="2000" dirty="0" err="1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F1388D-72E5-56BF-6C11-9CC69243732F}"/>
              </a:ext>
            </a:extLst>
          </p:cNvPr>
          <p:cNvCxnSpPr>
            <a:cxnSpLocks/>
            <a:stCxn id="12" idx="6"/>
            <a:endCxn id="16" idx="1"/>
          </p:cNvCxnSpPr>
          <p:nvPr/>
        </p:nvCxnSpPr>
        <p:spPr>
          <a:xfrm flipV="1">
            <a:off x="3835017" y="4952169"/>
            <a:ext cx="3321483" cy="17789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AAE6981-AE86-9913-940E-58EEFBAC332E}"/>
              </a:ext>
            </a:extLst>
          </p:cNvPr>
          <p:cNvSpPr txBox="1"/>
          <p:nvPr/>
        </p:nvSpPr>
        <p:spPr>
          <a:xfrm>
            <a:off x="7156500" y="4736725"/>
            <a:ext cx="471218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GB" sz="2800" i="1" dirty="0">
                <a:solidFill>
                  <a:schemeClr val="accent1"/>
                </a:solidFill>
                <a:latin typeface="Broader View" panose="020D0605040000000003" pitchFamily="34" charset="0"/>
              </a:rPr>
              <a:t>All others we validate</a:t>
            </a:r>
          </a:p>
        </p:txBody>
      </p:sp>
    </p:spTree>
    <p:extLst>
      <p:ext uri="{BB962C8B-B14F-4D97-AF65-F5344CB8AC3E}">
        <p14:creationId xmlns:p14="http://schemas.microsoft.com/office/powerpoint/2010/main" val="24682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CBE7-3B3D-4476-8ED8-6521445D5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D6BCD0-6A03-47C2-B290-AC3F23C525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098587"/>
            <a:ext cx="11110913" cy="4316413"/>
          </a:xfrm>
        </p:spPr>
        <p:txBody>
          <a:bodyPr/>
          <a:lstStyle/>
          <a:p>
            <a:pPr marL="514350" indent="-514350"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Gain insight into DNV Healthcare.</a:t>
            </a:r>
          </a:p>
          <a:p>
            <a:pPr marL="514350" indent="-514350"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Acquire a high-level understanding of DNV hospital accreditation, credentialing, and certification services.</a:t>
            </a:r>
          </a:p>
          <a:p>
            <a:pPr marL="514350" indent="-514350"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Be briefed on how ISO 9001:2015 implementation challenges hospitals to improve healthcare quality.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348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AD9C-5743-3AF3-A4DF-909E0C15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539750"/>
            <a:ext cx="11110914" cy="936000"/>
          </a:xfrm>
        </p:spPr>
        <p:txBody>
          <a:bodyPr/>
          <a:lstStyle/>
          <a:p>
            <a:r>
              <a:rPr lang="en-GB" dirty="0"/>
              <a:t>Questions??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AE41B-9941-E5D4-7AE4-213FBFCF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20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E0EFA-CB0D-1D5B-AE3F-506FE7224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6" y="1145203"/>
            <a:ext cx="5791702" cy="3346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098357-14A0-2E3E-9EB3-561B5628A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242" y="0"/>
            <a:ext cx="4267570" cy="4548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F098E9-3E10-93D0-578B-787F0E151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369" y="339389"/>
            <a:ext cx="3395766" cy="4730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362CD9-1BD3-79F5-4B2F-D39CD5ACD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348" y="3792536"/>
            <a:ext cx="5230821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98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336C63-3370-40CC-A68B-A5A381041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539999"/>
            <a:ext cx="8290800" cy="1339453"/>
          </a:xfrm>
        </p:spPr>
        <p:txBody>
          <a:bodyPr/>
          <a:lstStyle/>
          <a:p>
            <a:r>
              <a:rPr lang="en-GB" dirty="0"/>
              <a:t>Leveraging DNV and ISO as a Platform for Healthcare Excellence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8D4F6-1197-4C74-8A1A-A927165EB2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4458678"/>
            <a:ext cx="8290800" cy="637200"/>
          </a:xfrm>
        </p:spPr>
        <p:txBody>
          <a:bodyPr/>
          <a:lstStyle/>
          <a:p>
            <a:pPr algn="l"/>
            <a:r>
              <a:rPr lang="en-US" sz="2000" b="0" i="0" dirty="0">
                <a:effectLst/>
                <a:latin typeface="Broader View" panose="020D0605040000000003" pitchFamily="34" charset="0"/>
              </a:rPr>
              <a:t>Consistent, Collaborative, Caring</a:t>
            </a:r>
          </a:p>
          <a:p>
            <a:pPr algn="l"/>
            <a:endParaRPr lang="en-US" sz="900" b="0" i="0" dirty="0">
              <a:effectLst/>
              <a:latin typeface="Broader View" panose="020D0605040000000003" pitchFamily="34" charset="0"/>
            </a:endParaRPr>
          </a:p>
          <a:p>
            <a:pPr algn="l"/>
            <a:r>
              <a:rPr lang="en-US" i="0" dirty="0">
                <a:effectLst/>
                <a:latin typeface="Broader View" panose="020D0605040000000003" pitchFamily="34" charset="0"/>
              </a:rPr>
              <a:t>Quality with a Human Touch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B726E-FB32-4BE7-A175-AA81ADFB3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BFE0E5-DD38-4845-9DD7-71DAD8FBEA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750" y="5294165"/>
            <a:ext cx="8291049" cy="360000"/>
          </a:xfrm>
        </p:spPr>
        <p:txBody>
          <a:bodyPr/>
          <a:lstStyle/>
          <a:p>
            <a:r>
              <a:rPr lang="en-GB" dirty="0"/>
              <a:t>james.jeffcoat@dnv.com</a:t>
            </a:r>
          </a:p>
        </p:txBody>
      </p:sp>
    </p:spTree>
    <p:extLst>
      <p:ext uri="{BB962C8B-B14F-4D97-AF65-F5344CB8AC3E}">
        <p14:creationId xmlns:p14="http://schemas.microsoft.com/office/powerpoint/2010/main" val="172720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33849-1C6C-487D-B057-4BCD5440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Det Norske Veritas</a:t>
            </a:r>
            <a:br>
              <a:rPr lang="en-GB" dirty="0"/>
            </a:br>
            <a:r>
              <a:rPr lang="en-GB" sz="2000" i="1" dirty="0"/>
              <a:t>The Norwegian Truth</a:t>
            </a:r>
            <a:endParaRPr lang="en-GB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09C43-7C30-46C0-B885-D7FD00B672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1735085"/>
            <a:ext cx="5220357" cy="443711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One of the world’s leading certification bodies helping businesses </a:t>
            </a:r>
          </a:p>
          <a:p>
            <a:pPr marL="914400" lvl="1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Manage risk </a:t>
            </a:r>
          </a:p>
          <a:p>
            <a:pPr marL="914400" lvl="1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Assure the performance of  </a:t>
            </a:r>
          </a:p>
          <a:p>
            <a:pPr marL="1312863" lvl="2" indent="-179388"/>
            <a:r>
              <a:rPr lang="en-US" dirty="0">
                <a:solidFill>
                  <a:schemeClr val="tx1"/>
                </a:solidFill>
              </a:rPr>
              <a:t>Organizations</a:t>
            </a:r>
          </a:p>
          <a:p>
            <a:pPr marL="1312863" lvl="2" indent="-179388"/>
            <a:r>
              <a:rPr lang="en-US" dirty="0">
                <a:solidFill>
                  <a:schemeClr val="tx1"/>
                </a:solidFill>
              </a:rPr>
              <a:t>Products</a:t>
            </a:r>
          </a:p>
          <a:p>
            <a:pPr marL="1312863" lvl="2" indent="-179388"/>
            <a:r>
              <a:rPr lang="en-US" dirty="0">
                <a:solidFill>
                  <a:schemeClr val="tx1"/>
                </a:solidFill>
              </a:rPr>
              <a:t>People</a:t>
            </a:r>
          </a:p>
          <a:p>
            <a:pPr marL="1312863" lvl="2" indent="-179388"/>
            <a:r>
              <a:rPr lang="en-US" dirty="0">
                <a:solidFill>
                  <a:schemeClr val="tx1"/>
                </a:solidFill>
              </a:rPr>
              <a:t>Facilities</a:t>
            </a:r>
          </a:p>
          <a:p>
            <a:pPr marL="1312863" lvl="2" indent="-179388"/>
            <a:r>
              <a:rPr lang="en-US" dirty="0">
                <a:solidFill>
                  <a:schemeClr val="tx1"/>
                </a:solidFill>
              </a:rPr>
              <a:t>Supply chains through </a:t>
            </a:r>
          </a:p>
          <a:p>
            <a:pPr marL="182880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Certification</a:t>
            </a:r>
          </a:p>
          <a:p>
            <a:pPr marL="182880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Verification</a:t>
            </a:r>
          </a:p>
          <a:p>
            <a:pPr marL="182880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Assessment </a:t>
            </a:r>
          </a:p>
          <a:p>
            <a:pPr marL="1828800" lvl="2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Training services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C4436-EA6F-4234-A6D3-7D36D2BE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07366-CB75-4AA8-9E5B-928B849F427C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F2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F2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EB20F9-0DA1-D2BB-447C-EA75CBD448FB}"/>
              </a:ext>
            </a:extLst>
          </p:cNvPr>
          <p:cNvSpPr txBox="1"/>
          <p:nvPr/>
        </p:nvSpPr>
        <p:spPr>
          <a:xfrm>
            <a:off x="5779407" y="5715000"/>
            <a:ext cx="1905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Broader View" panose="020D0605040000000003" pitchFamily="34" charset="0"/>
              </a:rPr>
              <a:t>OUR PURPOSE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8203A0-88CE-C716-E353-7E68CDD44758}"/>
              </a:ext>
            </a:extLst>
          </p:cNvPr>
          <p:cNvSpPr txBox="1"/>
          <p:nvPr/>
        </p:nvSpPr>
        <p:spPr>
          <a:xfrm>
            <a:off x="5760357" y="5954062"/>
            <a:ext cx="1943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Broader View" panose="020D0605040000000003" pitchFamily="34" charset="0"/>
              </a:rPr>
              <a:t>To safeguard life,</a:t>
            </a:r>
          </a:p>
          <a:p>
            <a:pPr algn="ctr"/>
            <a:r>
              <a:rPr lang="en-US" sz="1200" dirty="0">
                <a:latin typeface="Broader View" panose="020D0605040000000003" pitchFamily="34" charset="0"/>
              </a:rPr>
              <a:t>property, and the</a:t>
            </a:r>
          </a:p>
          <a:p>
            <a:pPr algn="ctr"/>
            <a:r>
              <a:rPr lang="en-US" sz="1200" dirty="0">
                <a:latin typeface="Broader View" panose="020D0605040000000003" pitchFamily="34" charset="0"/>
              </a:rPr>
              <a:t>environment.</a:t>
            </a:r>
            <a:endParaRPr lang="en-GB" sz="1200" dirty="0">
              <a:latin typeface="Broader View" panose="020D06050400000000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FEF3D-7423-C792-056F-037F1B2E89AD}"/>
              </a:ext>
            </a:extLst>
          </p:cNvPr>
          <p:cNvSpPr txBox="1"/>
          <p:nvPr/>
        </p:nvSpPr>
        <p:spPr>
          <a:xfrm>
            <a:off x="8129825" y="5715000"/>
            <a:ext cx="16024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Broader View" panose="020D0605040000000003" pitchFamily="34" charset="0"/>
              </a:rPr>
              <a:t>OUR VISION </a:t>
            </a:r>
            <a:endParaRPr lang="en-GB" sz="1400" dirty="0">
              <a:solidFill>
                <a:srgbClr val="002060"/>
              </a:solidFill>
              <a:latin typeface="Broader View" panose="020D06050400000000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1A9ED4-9F1E-22C3-3114-FECE62FBC2EB}"/>
              </a:ext>
            </a:extLst>
          </p:cNvPr>
          <p:cNvSpPr txBox="1"/>
          <p:nvPr/>
        </p:nvSpPr>
        <p:spPr>
          <a:xfrm>
            <a:off x="7977424" y="5954062"/>
            <a:ext cx="1907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Broader View" panose="020D0605040000000003" pitchFamily="34" charset="0"/>
              </a:rPr>
              <a:t>A trusted voice to tackle global transformations.</a:t>
            </a:r>
            <a:endParaRPr lang="en-GB" sz="1200" dirty="0">
              <a:latin typeface="Broader View" panose="020D06050400000000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253191-30C0-EE96-8F64-03E56FD86210}"/>
              </a:ext>
            </a:extLst>
          </p:cNvPr>
          <p:cNvSpPr txBox="1"/>
          <p:nvPr/>
        </p:nvSpPr>
        <p:spPr>
          <a:xfrm>
            <a:off x="10311055" y="5720456"/>
            <a:ext cx="18047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Broader View" panose="020D0605040000000003" pitchFamily="34" charset="0"/>
              </a:rPr>
              <a:t>OUR VALUES </a:t>
            </a:r>
            <a:endParaRPr lang="en-GB" sz="1400" dirty="0">
              <a:solidFill>
                <a:srgbClr val="002060"/>
              </a:solidFill>
              <a:latin typeface="Broader View" panose="020D06050400000000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003861-E5F5-4007-0CE4-B1A6F3115587}"/>
              </a:ext>
            </a:extLst>
          </p:cNvPr>
          <p:cNvSpPr txBox="1"/>
          <p:nvPr/>
        </p:nvSpPr>
        <p:spPr>
          <a:xfrm>
            <a:off x="10547669" y="5946511"/>
            <a:ext cx="1331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Broader View" panose="020D0605040000000003" pitchFamily="34" charset="0"/>
              </a:rPr>
              <a:t>We care. We dare. We share.</a:t>
            </a:r>
            <a:endParaRPr lang="en-GB" sz="1200" dirty="0">
              <a:latin typeface="Broader View" panose="020D0605040000000003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6892C-F182-A292-9B4E-8BBEFF7D9E18}"/>
              </a:ext>
            </a:extLst>
          </p:cNvPr>
          <p:cNvCxnSpPr>
            <a:cxnSpLocks/>
          </p:cNvCxnSpPr>
          <p:nvPr/>
        </p:nvCxnSpPr>
        <p:spPr>
          <a:xfrm flipV="1">
            <a:off x="7848600" y="5873710"/>
            <a:ext cx="0" cy="64229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E936F6-5E75-EAD3-6D34-5CB229D13980}"/>
              </a:ext>
            </a:extLst>
          </p:cNvPr>
          <p:cNvCxnSpPr>
            <a:cxnSpLocks/>
          </p:cNvCxnSpPr>
          <p:nvPr/>
        </p:nvCxnSpPr>
        <p:spPr>
          <a:xfrm flipV="1">
            <a:off x="10134600" y="5868888"/>
            <a:ext cx="0" cy="64229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94D35121-B5DA-2D99-1B92-2C2931845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50" t="14445" r="14375" b="10000"/>
          <a:stretch/>
        </p:blipFill>
        <p:spPr>
          <a:xfrm>
            <a:off x="5558150" y="539749"/>
            <a:ext cx="6504363" cy="514298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50CE138-BB38-A0E8-A792-C2DA7F71B026}"/>
              </a:ext>
            </a:extLst>
          </p:cNvPr>
          <p:cNvSpPr/>
          <p:nvPr/>
        </p:nvSpPr>
        <p:spPr>
          <a:xfrm>
            <a:off x="5410200" y="762000"/>
            <a:ext cx="533400" cy="54489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1929774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416D83-36CF-A2DE-B225-2D415F078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20" t="21111" r="1417" b="16667"/>
          <a:stretch/>
        </p:blipFill>
        <p:spPr>
          <a:xfrm>
            <a:off x="20369" y="826368"/>
            <a:ext cx="12116011" cy="53458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309DC3-2AC6-ACE8-326C-269A8556E753}"/>
              </a:ext>
            </a:extLst>
          </p:cNvPr>
          <p:cNvSpPr/>
          <p:nvPr/>
        </p:nvSpPr>
        <p:spPr>
          <a:xfrm>
            <a:off x="381000" y="826368"/>
            <a:ext cx="1828800" cy="16423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GB" sz="200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69C3C8-1EE3-4070-87EA-38845D6B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F204B"/>
                </a:solidFill>
                <a:effectLst/>
              </a:rPr>
              <a:t>Our History</a:t>
            </a:r>
            <a:br>
              <a:rPr lang="en-US" b="0" i="0" dirty="0">
                <a:solidFill>
                  <a:srgbClr val="0F204B"/>
                </a:solidFill>
                <a:effectLst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619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global assurance and risk management company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6404DC-0FBA-4B0F-B72B-86DAF1819159}"/>
              </a:ext>
            </a:extLst>
          </p:cNvPr>
          <p:cNvSpPr>
            <a:spLocks/>
          </p:cNvSpPr>
          <p:nvPr/>
        </p:nvSpPr>
        <p:spPr>
          <a:xfrm>
            <a:off x="539862" y="3346090"/>
            <a:ext cx="2643076" cy="2531182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45720" rtlCol="0" anchor="t"/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600" b="1" dirty="0">
                <a:solidFill>
                  <a:schemeClr val="accent1"/>
                </a:solidFill>
              </a:rPr>
              <a:t>Ship and offshore 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classification and advisory</a:t>
            </a:r>
            <a:endParaRPr lang="en-GB" sz="1600" b="1" dirty="0">
              <a:solidFill>
                <a:schemeClr val="bg1"/>
              </a:solidFill>
              <a:ea typeface="Verdan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1CAE41-45DC-43EC-9F5E-7A4956C85E3B}"/>
              </a:ext>
            </a:extLst>
          </p:cNvPr>
          <p:cNvSpPr>
            <a:spLocks/>
          </p:cNvSpPr>
          <p:nvPr/>
        </p:nvSpPr>
        <p:spPr>
          <a:xfrm>
            <a:off x="3362325" y="3345255"/>
            <a:ext cx="2641325" cy="2532017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45720" rtlCol="0" anchor="t"/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600" b="1" dirty="0">
                <a:solidFill>
                  <a:schemeClr val="accent1"/>
                </a:solidFill>
              </a:rPr>
              <a:t>Energy</a:t>
            </a:r>
            <a:r>
              <a:rPr lang="en-GB" sz="1600" b="1" dirty="0">
                <a:solidFill>
                  <a:schemeClr val="bg1"/>
                </a:solidFill>
              </a:rPr>
              <a:t> advisory, certification, verification and monitoring</a:t>
            </a:r>
            <a:endParaRPr lang="en-GB" sz="1600" b="1" dirty="0">
              <a:solidFill>
                <a:schemeClr val="bg1"/>
              </a:solidFill>
              <a:ea typeface="Verdan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F81C73-C0A4-45E2-8CC8-978B0C81B9E3}"/>
              </a:ext>
            </a:extLst>
          </p:cNvPr>
          <p:cNvGrpSpPr>
            <a:grpSpLocks/>
          </p:cNvGrpSpPr>
          <p:nvPr/>
        </p:nvGrpSpPr>
        <p:grpSpPr>
          <a:xfrm>
            <a:off x="9026570" y="3345255"/>
            <a:ext cx="2642400" cy="2532017"/>
            <a:chOff x="6184900" y="3345255"/>
            <a:chExt cx="2642400" cy="253201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C5FEC78-EB0A-4589-AB52-CDF211772301}"/>
                </a:ext>
              </a:extLst>
            </p:cNvPr>
            <p:cNvSpPr/>
            <p:nvPr/>
          </p:nvSpPr>
          <p:spPr>
            <a:xfrm>
              <a:off x="6184900" y="3345255"/>
              <a:ext cx="2642400" cy="2532017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45720" rtlCol="0" anchor="t"/>
            <a:lstStyle/>
            <a:p>
              <a:pPr algn="ctr">
                <a:lnSpc>
                  <a:spcPct val="113000"/>
                </a:lnSpc>
                <a:spcBef>
                  <a:spcPts val="600"/>
                </a:spcBef>
              </a:pPr>
              <a:r>
                <a:rPr lang="en-GB" sz="1600" b="1" dirty="0">
                  <a:solidFill>
                    <a:schemeClr val="bg1"/>
                  </a:solidFill>
                </a:rPr>
                <a:t>Management system </a:t>
              </a:r>
              <a:r>
                <a:rPr lang="en-GB" sz="1600" b="1" dirty="0">
                  <a:solidFill>
                    <a:schemeClr val="accent1"/>
                  </a:solidFill>
                </a:rPr>
                <a:t>certification</a:t>
              </a:r>
              <a:r>
                <a:rPr lang="en-GB" sz="1600" b="1" dirty="0">
                  <a:solidFill>
                    <a:schemeClr val="bg1"/>
                  </a:solidFill>
                </a:rPr>
                <a:t>, </a:t>
              </a:r>
              <a:br>
                <a:rPr lang="en-GB" sz="1600" b="1" dirty="0">
                  <a:solidFill>
                    <a:schemeClr val="bg1"/>
                  </a:solidFill>
                </a:rPr>
              </a:br>
              <a:r>
                <a:rPr lang="en-GB" sz="1600" b="1" dirty="0">
                  <a:solidFill>
                    <a:schemeClr val="bg1"/>
                  </a:solidFill>
                </a:rPr>
                <a:t>supply chain and </a:t>
              </a:r>
              <a:br>
                <a:rPr lang="en-GB" sz="1600" b="1" dirty="0">
                  <a:solidFill>
                    <a:schemeClr val="bg1"/>
                  </a:solidFill>
                </a:rPr>
              </a:br>
              <a:r>
                <a:rPr lang="en-GB" sz="1600" b="1" dirty="0">
                  <a:solidFill>
                    <a:schemeClr val="bg1"/>
                  </a:solidFill>
                </a:rPr>
                <a:t> product </a:t>
              </a:r>
              <a:r>
                <a:rPr lang="en-GB" sz="1600" b="1" dirty="0">
                  <a:solidFill>
                    <a:schemeClr val="accent1"/>
                  </a:solidFill>
                </a:rPr>
                <a:t>assurance</a:t>
              </a:r>
              <a:endParaRPr lang="en-GB" sz="1600" b="1" dirty="0">
                <a:solidFill>
                  <a:schemeClr val="accent1"/>
                </a:solidFill>
                <a:ea typeface="Verdana"/>
              </a:endParaRPr>
            </a:p>
          </p:txBody>
        </p:sp>
        <p:pic>
          <p:nvPicPr>
            <p:cNvPr id="29" name="Picture 3" descr="C:\Users\CHRHUS\Documents\PPT DEC 18 2013\lys\shiluettes_chris-07.png">
              <a:extLst>
                <a:ext uri="{FF2B5EF4-FFF2-40B4-BE49-F238E27FC236}">
                  <a16:creationId xmlns:a16="http://schemas.microsoft.com/office/drawing/2014/main" id="{FFD2AFB4-C366-46E5-A246-A985FD70F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11141" y="4693579"/>
              <a:ext cx="2163878" cy="1052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3">
            <a:extLst>
              <a:ext uri="{FF2B5EF4-FFF2-40B4-BE49-F238E27FC236}">
                <a16:creationId xmlns:a16="http://schemas.microsoft.com/office/drawing/2014/main" id="{7305D704-E971-4C8F-BA7D-FFBB29148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1704" y="4369543"/>
            <a:ext cx="1503398" cy="14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F3737EA2-5530-42D7-A0E5-0C9DD252F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195" y="3984412"/>
            <a:ext cx="2650743" cy="179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593445-DD26-4B00-9E4B-A0EBB8A24DE5}"/>
              </a:ext>
            </a:extLst>
          </p:cNvPr>
          <p:cNvGrpSpPr>
            <a:grpSpLocks/>
          </p:cNvGrpSpPr>
          <p:nvPr/>
        </p:nvGrpSpPr>
        <p:grpSpPr>
          <a:xfrm>
            <a:off x="6193932" y="3345255"/>
            <a:ext cx="2642400" cy="2532017"/>
            <a:chOff x="9007475" y="3345255"/>
            <a:chExt cx="2642400" cy="253201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4E93955-5D7E-458D-A38D-816874B60109}"/>
                </a:ext>
              </a:extLst>
            </p:cNvPr>
            <p:cNvSpPr/>
            <p:nvPr/>
          </p:nvSpPr>
          <p:spPr>
            <a:xfrm>
              <a:off x="9007475" y="3345255"/>
              <a:ext cx="2642400" cy="2532017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08000" rIns="180000" bIns="45720" rtlCol="0" anchor="t"/>
            <a:lstStyle/>
            <a:p>
              <a:pPr algn="ctr">
                <a:lnSpc>
                  <a:spcPct val="113000"/>
                </a:lnSpc>
                <a:spcBef>
                  <a:spcPts val="600"/>
                </a:spcBef>
              </a:pPr>
              <a:r>
                <a:rPr lang="en-GB" sz="1600" b="1" dirty="0">
                  <a:solidFill>
                    <a:schemeClr val="accent1"/>
                  </a:solidFill>
                </a:rPr>
                <a:t>Software </a:t>
              </a:r>
              <a:r>
                <a:rPr lang="en-GB" sz="1600" b="1" dirty="0">
                  <a:solidFill>
                    <a:schemeClr val="bg1"/>
                  </a:solidFill>
                </a:rPr>
                <a:t>and </a:t>
              </a:r>
              <a:br>
                <a:rPr lang="en-GB" sz="1600" b="1" dirty="0">
                  <a:solidFill>
                    <a:schemeClr val="bg1"/>
                  </a:solidFill>
                </a:rPr>
              </a:br>
              <a:r>
                <a:rPr lang="en-GB" sz="1600" b="1" dirty="0">
                  <a:solidFill>
                    <a:schemeClr val="bg1"/>
                  </a:solidFill>
                </a:rPr>
                <a:t>digital solutions </a:t>
              </a:r>
              <a:endParaRPr lang="en-GB" sz="1600" b="1" dirty="0">
                <a:solidFill>
                  <a:schemeClr val="bg1"/>
                </a:solidFill>
                <a:ea typeface="Verdana"/>
              </a:endParaRPr>
            </a:p>
          </p:txBody>
        </p:sp>
        <p:pic>
          <p:nvPicPr>
            <p:cNvPr id="33" name="Picture 6" descr="C:\Users\CHRHUS\Documents\PPT DEC 18 2013\shiluettes_chris-05.png">
              <a:extLst>
                <a:ext uri="{FF2B5EF4-FFF2-40B4-BE49-F238E27FC236}">
                  <a16:creationId xmlns:a16="http://schemas.microsoft.com/office/drawing/2014/main" id="{314A765E-89A2-4823-93BA-83ED943C0C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28348" y="4880467"/>
              <a:ext cx="2208707" cy="79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2">
            <a:extLst>
              <a:ext uri="{FF2B5EF4-FFF2-40B4-BE49-F238E27FC236}">
                <a16:creationId xmlns:a16="http://schemas.microsoft.com/office/drawing/2014/main" id="{9EA81501-F329-467D-90B2-36190E838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2"/>
          <a:stretch/>
        </p:blipFill>
        <p:spPr bwMode="auto">
          <a:xfrm>
            <a:off x="5042857" y="4563716"/>
            <a:ext cx="695814" cy="113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ED41211C-B802-4D65-AC64-E86DF3D9DC6D}"/>
              </a:ext>
            </a:extLst>
          </p:cNvPr>
          <p:cNvSpPr txBox="1">
            <a:spLocks/>
          </p:cNvSpPr>
          <p:nvPr/>
        </p:nvSpPr>
        <p:spPr>
          <a:xfrm>
            <a:off x="9488933" y="1556792"/>
            <a:ext cx="2169905" cy="1286648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44000" anchor="ctr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​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6000" b="1" kern="1200" spc="-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 algn="ctr"/>
            <a:r>
              <a:rPr lang="en-GB" sz="3600" spc="0" dirty="0">
                <a:solidFill>
                  <a:schemeClr val="bg1"/>
                </a:solidFill>
              </a:rPr>
              <a:t>5% R&amp;D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solidFill>
                  <a:schemeClr val="bg1"/>
                </a:solidFill>
              </a:rPr>
              <a:t>of annual revenue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B3517866-AC9C-4DBF-B592-F7E32A2EC5AD}"/>
              </a:ext>
            </a:extLst>
          </p:cNvPr>
          <p:cNvSpPr txBox="1">
            <a:spLocks/>
          </p:cNvSpPr>
          <p:nvPr/>
        </p:nvSpPr>
        <p:spPr>
          <a:xfrm>
            <a:off x="542827" y="1556792"/>
            <a:ext cx="2169906" cy="1286648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44000" anchor="ctr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​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6000" b="1" kern="1200" spc="-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 algn="ctr"/>
            <a:r>
              <a:rPr lang="en-GB" sz="3600" spc="0" dirty="0">
                <a:solidFill>
                  <a:schemeClr val="bg1"/>
                </a:solidFill>
              </a:rPr>
              <a:t>156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solidFill>
                  <a:schemeClr val="bg1"/>
                </a:solidFill>
              </a:rPr>
              <a:t>years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B799EA47-104E-4B57-B1D4-F2BC904D26E3}"/>
              </a:ext>
            </a:extLst>
          </p:cNvPr>
          <p:cNvSpPr txBox="1">
            <a:spLocks/>
          </p:cNvSpPr>
          <p:nvPr/>
        </p:nvSpPr>
        <p:spPr>
          <a:xfrm>
            <a:off x="7252246" y="1556792"/>
            <a:ext cx="2169906" cy="1286648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44000" anchor="ctr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​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6000" b="1" kern="1200" spc="-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 algn="ctr"/>
            <a:r>
              <a:rPr lang="en-GB" sz="3600" spc="0" dirty="0">
                <a:solidFill>
                  <a:schemeClr val="bg1"/>
                </a:solidFill>
              </a:rPr>
              <a:t>117+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solidFill>
                  <a:schemeClr val="bg1"/>
                </a:solidFill>
              </a:rPr>
              <a:t>nationalities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92296807-CF6C-4C74-BCF2-3E085E8A3B26}"/>
              </a:ext>
            </a:extLst>
          </p:cNvPr>
          <p:cNvSpPr txBox="1">
            <a:spLocks/>
          </p:cNvSpPr>
          <p:nvPr/>
        </p:nvSpPr>
        <p:spPr>
          <a:xfrm>
            <a:off x="5016204" y="1556792"/>
            <a:ext cx="2169259" cy="1286648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44000" anchor="ctr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​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6000" b="1" kern="1200" spc="-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 algn="ctr"/>
            <a:r>
              <a:rPr lang="en-GB" sz="3600" spc="0" dirty="0">
                <a:solidFill>
                  <a:schemeClr val="bg1"/>
                </a:solidFill>
              </a:rPr>
              <a:t>100,000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solidFill>
                  <a:schemeClr val="bg1"/>
                </a:solidFill>
              </a:rPr>
              <a:t>customers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FDB53F8-E722-4B56-8753-18B90BC362B6}"/>
              </a:ext>
            </a:extLst>
          </p:cNvPr>
          <p:cNvSpPr txBox="1">
            <a:spLocks/>
          </p:cNvSpPr>
          <p:nvPr/>
        </p:nvSpPr>
        <p:spPr>
          <a:xfrm>
            <a:off x="2779516" y="1556792"/>
            <a:ext cx="2169905" cy="1286648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44000" anchor="ctr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​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6000" b="1" kern="1200" spc="-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 algn="ctr"/>
            <a:r>
              <a:rPr lang="en-GB" sz="3600" spc="0" dirty="0">
                <a:solidFill>
                  <a:schemeClr val="bg1"/>
                </a:solidFill>
              </a:rPr>
              <a:t>13,000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solidFill>
                  <a:schemeClr val="bg1"/>
                </a:solidFill>
              </a:rPr>
              <a:t>employees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1C43A-F4BF-4CE3-8604-C6B7C3B4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99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9C3C8-1EE3-4070-87EA-38845D6B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Business Areas at a Glance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3AE26-3853-54E4-5B81-190E7971D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1" t="24190" r="3124" b="5555"/>
          <a:stretch/>
        </p:blipFill>
        <p:spPr>
          <a:xfrm>
            <a:off x="234549" y="1143945"/>
            <a:ext cx="11722902" cy="50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57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9C3C8-1EE3-4070-87EA-38845D6B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43" y="559050"/>
            <a:ext cx="11110914" cy="936000"/>
          </a:xfrm>
        </p:spPr>
        <p:txBody>
          <a:bodyPr/>
          <a:lstStyle/>
          <a:p>
            <a:r>
              <a:rPr lang="en-GB" dirty="0"/>
              <a:t>DNV Healthcare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2BE79-A8F1-48A1-9EEA-B6B3B1905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1730376"/>
            <a:ext cx="3422651" cy="4317624"/>
          </a:xfrm>
        </p:spPr>
        <p:txBody>
          <a:bodyPr/>
          <a:lstStyle/>
          <a:p>
            <a:r>
              <a:rPr lang="en-GB" b="1" dirty="0"/>
              <a:t>Accreditation Sites</a:t>
            </a:r>
          </a:p>
          <a:p>
            <a:pPr lvl="1"/>
            <a:r>
              <a:rPr lang="en-GB" dirty="0"/>
              <a:t>286 system-based hospitals</a:t>
            </a:r>
          </a:p>
          <a:p>
            <a:pPr lvl="1"/>
            <a:r>
              <a:rPr lang="en-GB" dirty="0"/>
              <a:t>501 independent hospitals</a:t>
            </a:r>
          </a:p>
          <a:p>
            <a:pPr lvl="1"/>
            <a:r>
              <a:rPr lang="en-GB" dirty="0"/>
              <a:t>4 China</a:t>
            </a:r>
          </a:p>
          <a:p>
            <a:pPr lvl="1"/>
            <a:r>
              <a:rPr lang="en-GB" dirty="0"/>
              <a:t>6 Brazil</a:t>
            </a:r>
          </a:p>
          <a:p>
            <a:pPr lvl="1"/>
            <a:r>
              <a:rPr lang="en-GB" dirty="0"/>
              <a:t>1 Iceland</a:t>
            </a:r>
          </a:p>
          <a:p>
            <a:pPr lvl="1"/>
            <a:r>
              <a:rPr lang="en-GB" dirty="0"/>
              <a:t>1 Slovenia</a:t>
            </a:r>
          </a:p>
          <a:p>
            <a:pPr lvl="1"/>
            <a:r>
              <a:rPr lang="en-GB" dirty="0"/>
              <a:t>1 Czech Republic</a:t>
            </a:r>
          </a:p>
          <a:p>
            <a:pPr lvl="1"/>
            <a:r>
              <a:rPr lang="en-GB" dirty="0"/>
              <a:t>2 Thailand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CC6B9-260B-2554-4BE4-1BA9E104B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00" t="16667" r="8125" b="16667"/>
          <a:stretch/>
        </p:blipFill>
        <p:spPr>
          <a:xfrm>
            <a:off x="5467350" y="184265"/>
            <a:ext cx="6553200" cy="4572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F2B76-97C3-0148-EFA0-F8FA826175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73" t="9999" r="6250" b="10001"/>
          <a:stretch/>
        </p:blipFill>
        <p:spPr>
          <a:xfrm>
            <a:off x="8534400" y="3755774"/>
            <a:ext cx="4229656" cy="31022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753C5-E9E8-4566-3CBA-902123800C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00" t="10000" r="1250" b="9530"/>
          <a:stretch/>
        </p:blipFill>
        <p:spPr>
          <a:xfrm>
            <a:off x="2143403" y="2371724"/>
            <a:ext cx="4419600" cy="27593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390090-63C6-DC89-72A3-7F77FE4342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500" t="14445" r="1875" b="10000"/>
          <a:stretch/>
        </p:blipFill>
        <p:spPr>
          <a:xfrm>
            <a:off x="4763056" y="4305280"/>
            <a:ext cx="4343400" cy="259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2896E4-9B9C-6A2D-50B8-439892504A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125" t="14445" r="3750" b="14444"/>
          <a:stretch/>
        </p:blipFill>
        <p:spPr>
          <a:xfrm>
            <a:off x="1295400" y="4624556"/>
            <a:ext cx="4038600" cy="24384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49806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9C3C8-1EE3-4070-87EA-38845D6B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DNV Healthcare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2BE79-A8F1-48A1-9EEA-B6B3B1905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1730376"/>
            <a:ext cx="3803651" cy="4317624"/>
          </a:xfrm>
        </p:spPr>
        <p:txBody>
          <a:bodyPr/>
          <a:lstStyle/>
          <a:p>
            <a:r>
              <a:rPr lang="en-GB" b="1" dirty="0"/>
              <a:t>Certifications</a:t>
            </a:r>
          </a:p>
          <a:p>
            <a:pPr lvl="1"/>
            <a:r>
              <a:rPr lang="en-GB" dirty="0"/>
              <a:t>Stroke</a:t>
            </a:r>
          </a:p>
          <a:p>
            <a:pPr lvl="2"/>
            <a:r>
              <a:rPr lang="en-GB" dirty="0"/>
              <a:t>4 Platforms</a:t>
            </a:r>
          </a:p>
          <a:p>
            <a:pPr lvl="1"/>
            <a:r>
              <a:rPr lang="en-GB" dirty="0"/>
              <a:t>Orthopaedic</a:t>
            </a:r>
          </a:p>
          <a:p>
            <a:pPr lvl="2"/>
            <a:r>
              <a:rPr lang="en-GB" dirty="0"/>
              <a:t>4 Platforms</a:t>
            </a:r>
          </a:p>
          <a:p>
            <a:pPr lvl="1"/>
            <a:r>
              <a:rPr lang="en-GB" dirty="0"/>
              <a:t>Cardiac</a:t>
            </a:r>
          </a:p>
          <a:p>
            <a:pPr lvl="2"/>
            <a:r>
              <a:rPr lang="en-GB" dirty="0"/>
              <a:t>4 Platforms</a:t>
            </a:r>
          </a:p>
          <a:p>
            <a:pPr lvl="1"/>
            <a:r>
              <a:rPr lang="en-GB" dirty="0"/>
              <a:t>Sterile Processing</a:t>
            </a:r>
          </a:p>
          <a:p>
            <a:pPr lvl="1"/>
            <a:r>
              <a:rPr lang="en-GB" dirty="0"/>
              <a:t>Infection Prevention</a:t>
            </a:r>
          </a:p>
          <a:p>
            <a:pPr lvl="1"/>
            <a:r>
              <a:rPr lang="en-GB" dirty="0"/>
              <a:t>Palliative Care</a:t>
            </a:r>
          </a:p>
          <a:p>
            <a:pPr lvl="1"/>
            <a:r>
              <a:rPr lang="en-GB" dirty="0"/>
              <a:t>Glycemic Management</a:t>
            </a:r>
          </a:p>
          <a:p>
            <a:pPr lvl="1"/>
            <a:r>
              <a:rPr lang="en-GB" dirty="0"/>
              <a:t>Collaborative High Reliability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19A780-6E74-B7DE-711C-9EE5C8B98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50" t="30556" r="16953" b="25834"/>
          <a:stretch/>
        </p:blipFill>
        <p:spPr>
          <a:xfrm>
            <a:off x="4842669" y="223745"/>
            <a:ext cx="2047875" cy="1495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078D22-195A-7886-6F72-FE9E1A325B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09" t="18889" r="13360" b="24167"/>
          <a:stretch/>
        </p:blipFill>
        <p:spPr>
          <a:xfrm>
            <a:off x="6717350" y="816845"/>
            <a:ext cx="2990851" cy="1952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BC60A2-D047-F459-5A4F-0684BDFD1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75" t="18611" r="9922" b="10278"/>
          <a:stretch/>
        </p:blipFill>
        <p:spPr>
          <a:xfrm>
            <a:off x="9105901" y="1661644"/>
            <a:ext cx="2839602" cy="1590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CB60BA-7989-98DB-D607-CE98FA4442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000" t="37778" r="7500" b="15834"/>
          <a:stretch/>
        </p:blipFill>
        <p:spPr>
          <a:xfrm>
            <a:off x="3766824" y="2069382"/>
            <a:ext cx="2750501" cy="1304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56D516-975F-A90D-A120-B66F9EF2B2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437" t="24444" r="13272" b="35556"/>
          <a:stretch/>
        </p:blipFill>
        <p:spPr>
          <a:xfrm>
            <a:off x="6066274" y="2921249"/>
            <a:ext cx="2839602" cy="1371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127523-3C72-98A3-74E3-BA4B3E62BA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583" t="22294" r="12188" b="31317"/>
          <a:stretch/>
        </p:blipFill>
        <p:spPr>
          <a:xfrm>
            <a:off x="8084512" y="3404098"/>
            <a:ext cx="3319776" cy="15906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3EE852-1B3E-0E22-2DE7-7F5CD44E00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266" t="23785" r="12602" b="19270"/>
          <a:stretch/>
        </p:blipFill>
        <p:spPr>
          <a:xfrm>
            <a:off x="3624819" y="3802780"/>
            <a:ext cx="2300383" cy="14659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CF4F3A-1C09-C595-11BD-B5E0E6932F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094" t="25277" r="12822" b="24808"/>
          <a:stretch/>
        </p:blipFill>
        <p:spPr>
          <a:xfrm>
            <a:off x="4973572" y="4802559"/>
            <a:ext cx="3058276" cy="17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9C3C8-1EE3-4070-87EA-38845D6B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“Why” of Quality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2BE79-A8F1-48A1-9EEA-B6B3B1905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149" y="1349376"/>
            <a:ext cx="6089651" cy="1089024"/>
          </a:xfrm>
        </p:spPr>
        <p:txBody>
          <a:bodyPr/>
          <a:lstStyle/>
          <a:p>
            <a:r>
              <a:rPr lang="en-US" b="1" i="1" dirty="0">
                <a:solidFill>
                  <a:srgbClr val="000000"/>
                </a:solidFill>
                <a:effectLst/>
              </a:rPr>
              <a:t>1 in 31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hospital patients has at least one healthcare-associated infection (CDC, Nov. 2022)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rgbClr val="000000"/>
                </a:solidFill>
              </a:rPr>
              <a:t>https://www.cdc.gov/hai/data/portal/index.html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53BAB9-2A7C-07E3-BFD8-2904CC1BC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793" y="762000"/>
            <a:ext cx="2824207" cy="213360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7FA24F-D57B-A746-3C67-2828018F0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56" y="3581400"/>
            <a:ext cx="4201318" cy="2205692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19257B-6278-CCA6-88FC-5F3E1039F8FB}"/>
              </a:ext>
            </a:extLst>
          </p:cNvPr>
          <p:cNvSpPr txBox="1"/>
          <p:nvPr/>
        </p:nvSpPr>
        <p:spPr>
          <a:xfrm>
            <a:off x="4038600" y="3581400"/>
            <a:ext cx="60960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200,000</a:t>
            </a:r>
            <a:r>
              <a:rPr lang="en-US" sz="2000" dirty="0"/>
              <a:t> people die every year from hospital errors, injuries, accidents, and infections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effectLst/>
                <a:latin typeface="Roboto" panose="02000000000000000000" pitchFamily="2" charset="0"/>
              </a:rPr>
              <a:t>1 in 4</a:t>
            </a:r>
            <a:r>
              <a:rPr lang="en-US" sz="2000" b="0" i="0" dirty="0">
                <a:effectLst/>
                <a:latin typeface="Roboto" panose="02000000000000000000" pitchFamily="2" charset="0"/>
              </a:rPr>
              <a:t> chance of experiencing injury, harm or death when admitted to a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b="0" i="0" dirty="0"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</a:rPr>
              <a:t>Today alone, </a:t>
            </a:r>
            <a:r>
              <a:rPr lang="en-US" sz="2000" b="1" dirty="0">
                <a:latin typeface="Roboto" panose="02000000000000000000" pitchFamily="2" charset="0"/>
              </a:rPr>
              <a:t>&gt;1000 </a:t>
            </a:r>
            <a:r>
              <a:rPr lang="en-US" sz="2000" dirty="0">
                <a:latin typeface="Roboto" panose="02000000000000000000" pitchFamily="2" charset="0"/>
              </a:rPr>
              <a:t>people will die because of a preventable hospital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>
              <a:latin typeface="Roboto" panose="02000000000000000000" pitchFamily="2" charset="0"/>
            </a:endParaRPr>
          </a:p>
          <a:p>
            <a:pPr algn="ctr"/>
            <a:r>
              <a:rPr lang="en-GB" sz="1200" dirty="0"/>
              <a:t>https://www.hospitalsafetygrade.org/errors-injuries-accidents-infections</a:t>
            </a:r>
          </a:p>
        </p:txBody>
      </p:sp>
    </p:spTree>
    <p:extLst>
      <p:ext uri="{BB962C8B-B14F-4D97-AF65-F5344CB8AC3E}">
        <p14:creationId xmlns:p14="http://schemas.microsoft.com/office/powerpoint/2010/main" val="3489542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DNV">
  <a:themeElements>
    <a:clrScheme name="DNV PP">
      <a:dk1>
        <a:srgbClr val="000000"/>
      </a:dk1>
      <a:lt1>
        <a:srgbClr val="FFFFFF"/>
      </a:lt1>
      <a:dk2>
        <a:srgbClr val="0F204B"/>
      </a:dk2>
      <a:lt2>
        <a:srgbClr val="F4F3EF"/>
      </a:lt2>
      <a:accent1>
        <a:srgbClr val="0F204B"/>
      </a:accent1>
      <a:accent2>
        <a:srgbClr val="99D9F0"/>
      </a:accent2>
      <a:accent3>
        <a:srgbClr val="003591"/>
      </a:accent3>
      <a:accent4>
        <a:srgbClr val="009FDA"/>
      </a:accent4>
      <a:accent5>
        <a:srgbClr val="91FFB4"/>
      </a:accent5>
      <a:accent6>
        <a:srgbClr val="3F9C35"/>
      </a:accent6>
      <a:hlink>
        <a:srgbClr val="009FDA"/>
      </a:hlink>
      <a:folHlink>
        <a:srgbClr val="3F9C35"/>
      </a:folHlink>
    </a:clrScheme>
    <a:fontScheme name="DN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ctr"/>
      <a:lstStyle>
        <a:defPPr algn="ctr">
          <a:lnSpc>
            <a:spcPct val="100000"/>
          </a:lnSpc>
          <a:spcBef>
            <a:spcPts val="600"/>
          </a:spcBef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00000"/>
          </a:lnSpc>
          <a:spcBef>
            <a:spcPts val="600"/>
          </a:spcBef>
          <a:defRPr sz="2000" dirty="0" err="1" smtClean="0">
            <a:solidFill>
              <a:schemeClr val="accent1"/>
            </a:solidFill>
          </a:defRPr>
        </a:defPPr>
      </a:lstStyle>
    </a:txDef>
  </a:objectDefaults>
  <a:extraClrSchemeLst/>
  <a:custClrLst>
    <a:custClr name="Pine forest">
      <a:srgbClr val="2B6173"/>
    </a:custClr>
    <a:custClr name="Earth">
      <a:srgbClr val="F2E6D5"/>
    </a:custClr>
    <a:custClr name="Eucalyptus">
      <a:srgbClr val="15C2BB"/>
    </a:custClr>
    <a:custClr name="Sunflower">
      <a:srgbClr val="FFF377"/>
    </a:custClr>
    <a:custClr name="Lavender">
      <a:srgbClr val="A1AAE6"/>
    </a:custClr>
    <a:custClr name="Energy Red">
      <a:srgbClr val="EB2A34"/>
    </a:custClr>
    <a:custClr name="Sandstone">
      <a:srgbClr val="CCCBC9"/>
    </a:custClr>
    <a:custClr name="Terracotta">
      <a:srgbClr val="B56700"/>
    </a:custClr>
    <a:custClr name="Warm grey">
      <a:srgbClr val="988F86"/>
    </a:custClr>
  </a:custClrLst>
  <a:extLst>
    <a:ext uri="{05A4C25C-085E-4340-85A3-A5531E510DB2}">
      <thm15:themeFamily xmlns:thm15="http://schemas.microsoft.com/office/thememl/2012/main" name="Blank.potx" id="{462ADBFF-273A-4567-B294-D5011C0B512B}" vid="{1EFF4E61-7111-49E7-B341-7E4FF95B340F}"/>
    </a:ext>
  </a:extLst>
</a:theme>
</file>

<file path=ppt/theme/theme2.xml><?xml version="1.0" encoding="utf-8"?>
<a:theme xmlns:a="http://schemas.openxmlformats.org/drawingml/2006/main" name="Office Theme">
  <a:themeElements>
    <a:clrScheme name="DNV PP">
      <a:dk1>
        <a:srgbClr val="000000"/>
      </a:dk1>
      <a:lt1>
        <a:srgbClr val="FFFFFF"/>
      </a:lt1>
      <a:dk2>
        <a:srgbClr val="0F204B"/>
      </a:dk2>
      <a:lt2>
        <a:srgbClr val="F4F3EF"/>
      </a:lt2>
      <a:accent1>
        <a:srgbClr val="0F204B"/>
      </a:accent1>
      <a:accent2>
        <a:srgbClr val="99D9F0"/>
      </a:accent2>
      <a:accent3>
        <a:srgbClr val="003591"/>
      </a:accent3>
      <a:accent4>
        <a:srgbClr val="009FDA"/>
      </a:accent4>
      <a:accent5>
        <a:srgbClr val="91FFB4"/>
      </a:accent5>
      <a:accent6>
        <a:srgbClr val="3F9C35"/>
      </a:accent6>
      <a:hlink>
        <a:srgbClr val="009FDA"/>
      </a:hlink>
      <a:folHlink>
        <a:srgbClr val="3F9C35"/>
      </a:folHlink>
    </a:clrScheme>
    <a:fontScheme name="DN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Pine forest">
      <a:srgbClr val="2B6173"/>
    </a:custClr>
    <a:custClr name="Earth">
      <a:srgbClr val="F2E6D5"/>
    </a:custClr>
    <a:custClr name="Eucalyptus">
      <a:srgbClr val="15C2BB"/>
    </a:custClr>
    <a:custClr name="Sunflower">
      <a:srgbClr val="FFF377"/>
    </a:custClr>
    <a:custClr name="Lavender">
      <a:srgbClr val="A1AAE6"/>
    </a:custClr>
    <a:custClr name="Energy Red">
      <a:srgbClr val="EB2A34"/>
    </a:custClr>
    <a:custClr name="Sandstone">
      <a:srgbClr val="CCCBC9"/>
    </a:custClr>
    <a:custClr name="Terracotta">
      <a:srgbClr val="B56700"/>
    </a:custClr>
    <a:custClr name="Warm grey">
      <a:srgbClr val="988F86"/>
    </a:custClr>
  </a:custClrLst>
</a:theme>
</file>

<file path=ppt/theme/theme3.xml><?xml version="1.0" encoding="utf-8"?>
<a:theme xmlns:a="http://schemas.openxmlformats.org/drawingml/2006/main" name="Office Theme">
  <a:themeElements>
    <a:clrScheme name="DNV PP">
      <a:dk1>
        <a:srgbClr val="000000"/>
      </a:dk1>
      <a:lt1>
        <a:srgbClr val="FFFFFF"/>
      </a:lt1>
      <a:dk2>
        <a:srgbClr val="0F204B"/>
      </a:dk2>
      <a:lt2>
        <a:srgbClr val="F4F3EF"/>
      </a:lt2>
      <a:accent1>
        <a:srgbClr val="0F204B"/>
      </a:accent1>
      <a:accent2>
        <a:srgbClr val="99D9F0"/>
      </a:accent2>
      <a:accent3>
        <a:srgbClr val="003591"/>
      </a:accent3>
      <a:accent4>
        <a:srgbClr val="009FDA"/>
      </a:accent4>
      <a:accent5>
        <a:srgbClr val="91FFB4"/>
      </a:accent5>
      <a:accent6>
        <a:srgbClr val="3F9C35"/>
      </a:accent6>
      <a:hlink>
        <a:srgbClr val="009FDA"/>
      </a:hlink>
      <a:folHlink>
        <a:srgbClr val="3F9C35"/>
      </a:folHlink>
    </a:clrScheme>
    <a:fontScheme name="DN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826</Words>
  <Application>Microsoft Office PowerPoint</Application>
  <PresentationFormat>Widescreen</PresentationFormat>
  <Paragraphs>204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Broader View</vt:lpstr>
      <vt:lpstr>Arial</vt:lpstr>
      <vt:lpstr>Roboto</vt:lpstr>
      <vt:lpstr>Times New Roman</vt:lpstr>
      <vt:lpstr>Wingdings</vt:lpstr>
      <vt:lpstr>DNV</vt:lpstr>
      <vt:lpstr>Leveraging DNV and ISO as a Platform for Healthcare Excellence</vt:lpstr>
      <vt:lpstr>Objectives</vt:lpstr>
      <vt:lpstr>Det Norske Veritas The Norwegian Truth</vt:lpstr>
      <vt:lpstr>Our History </vt:lpstr>
      <vt:lpstr>A global assurance and risk management company</vt:lpstr>
      <vt:lpstr>Business Areas at a Glance</vt:lpstr>
      <vt:lpstr>DNV Healthcare</vt:lpstr>
      <vt:lpstr>DNV Healthcare</vt:lpstr>
      <vt:lpstr>The “Why” of Quality</vt:lpstr>
      <vt:lpstr>PowerPoint Presentation</vt:lpstr>
      <vt:lpstr>PowerPoint Presentation</vt:lpstr>
      <vt:lpstr>Expectations…</vt:lpstr>
      <vt:lpstr>Expectations…</vt:lpstr>
      <vt:lpstr>Expectations…</vt:lpstr>
      <vt:lpstr>Humans typically…</vt:lpstr>
      <vt:lpstr>Enter: Requirements</vt:lpstr>
      <vt:lpstr>Added Benefit:</vt:lpstr>
      <vt:lpstr>ISO Pillars</vt:lpstr>
      <vt:lpstr>Final Thoughts…</vt:lpstr>
      <vt:lpstr>Questions??</vt:lpstr>
      <vt:lpstr>Leveraging DNV and ISO as a Platform for Healthcare Excellence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DNV and ISO as a Platform for Healthcare Excellence</dc:title>
  <dc:creator>Jeffcoat, James</dc:creator>
  <cp:lastModifiedBy>Gwendolyn Strain</cp:lastModifiedBy>
  <cp:revision>14</cp:revision>
  <dcterms:created xsi:type="dcterms:W3CDTF">2023-04-19T18:06:29Z</dcterms:created>
  <dcterms:modified xsi:type="dcterms:W3CDTF">2023-04-25T00:50:46Z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DocumentInfoFinished">
    <vt:lpwstr>True</vt:lpwstr>
  </property>
  <property fmtid="{D5CDD505-2E9C-101B-9397-08002B2CF9AE}" pid="4" name="MSIP_Label_48141450-2387-4aca-b41f-19cd6be9dd3c_Enabled">
    <vt:lpwstr>true</vt:lpwstr>
  </property>
  <property fmtid="{D5CDD505-2E9C-101B-9397-08002B2CF9AE}" pid="5" name="MSIP_Label_48141450-2387-4aca-b41f-19cd6be9dd3c_SetDate">
    <vt:lpwstr>2023-04-19T18:06:30Z</vt:lpwstr>
  </property>
  <property fmtid="{D5CDD505-2E9C-101B-9397-08002B2CF9AE}" pid="6" name="MSIP_Label_48141450-2387-4aca-b41f-19cd6be9dd3c_Method">
    <vt:lpwstr>Standard</vt:lpwstr>
  </property>
  <property fmtid="{D5CDD505-2E9C-101B-9397-08002B2CF9AE}" pid="7" name="MSIP_Label_48141450-2387-4aca-b41f-19cd6be9dd3c_Name">
    <vt:lpwstr>Restricted_Unprotected</vt:lpwstr>
  </property>
  <property fmtid="{D5CDD505-2E9C-101B-9397-08002B2CF9AE}" pid="8" name="MSIP_Label_48141450-2387-4aca-b41f-19cd6be9dd3c_SiteId">
    <vt:lpwstr>adf10e2b-b6e9-41d6-be2f-c12bb566019c</vt:lpwstr>
  </property>
  <property fmtid="{D5CDD505-2E9C-101B-9397-08002B2CF9AE}" pid="9" name="MSIP_Label_48141450-2387-4aca-b41f-19cd6be9dd3c_ActionId">
    <vt:lpwstr>ba38c857-3d58-481c-9f7d-86adc77e8542</vt:lpwstr>
  </property>
  <property fmtid="{D5CDD505-2E9C-101B-9397-08002B2CF9AE}" pid="10" name="MSIP_Label_48141450-2387-4aca-b41f-19cd6be9dd3c_ContentBits">
    <vt:lpwstr>0</vt:lpwstr>
  </property>
  <property fmtid="{D5CDD505-2E9C-101B-9397-08002B2CF9AE}" pid="11" name="sdIsCodeFreeTemplate">
    <vt:lpwstr>True</vt:lpwstr>
  </property>
</Properties>
</file>