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4"/>
  </p:notesMasterIdLst>
  <p:sldIdLst>
    <p:sldId id="314" r:id="rId3"/>
    <p:sldId id="261" r:id="rId4"/>
    <p:sldId id="386" r:id="rId5"/>
    <p:sldId id="310" r:id="rId6"/>
    <p:sldId id="316" r:id="rId7"/>
    <p:sldId id="351" r:id="rId8"/>
    <p:sldId id="353" r:id="rId9"/>
    <p:sldId id="354" r:id="rId10"/>
    <p:sldId id="355" r:id="rId11"/>
    <p:sldId id="265" r:id="rId12"/>
    <p:sldId id="320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anetich, Jennifer" initials="ZJ" lastIdx="1" clrIdx="0">
    <p:extLst>
      <p:ext uri="{19B8F6BF-5375-455C-9EA6-DF929625EA0E}">
        <p15:presenceInfo xmlns:p15="http://schemas.microsoft.com/office/powerpoint/2012/main" userId="S-1-5-21-2046169846-332495601-1547858121-404954" providerId="AD"/>
      </p:ext>
    </p:extLst>
  </p:cmAuthor>
  <p:cmAuthor id="2" name="Duca, Jill" initials="DJ" lastIdx="2" clrIdx="1">
    <p:extLst>
      <p:ext uri="{19B8F6BF-5375-455C-9EA6-DF929625EA0E}">
        <p15:presenceInfo xmlns:p15="http://schemas.microsoft.com/office/powerpoint/2012/main" userId="S-1-5-21-2046169846-332495601-1547858121-4879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63" autoAdjust="0"/>
    <p:restoredTop sz="86091" autoAdjust="0"/>
  </p:normalViewPr>
  <p:slideViewPr>
    <p:cSldViewPr snapToGrid="0">
      <p:cViewPr varScale="1">
        <p:scale>
          <a:sx n="74" d="100"/>
          <a:sy n="74" d="100"/>
        </p:scale>
        <p:origin x="15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Annual Engagement Survey: Diversity Index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Org Ave Div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4.08</c:v>
                </c:pt>
                <c:pt idx="1">
                  <c:v>4.26</c:v>
                </c:pt>
                <c:pt idx="2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7B-4E87-9B51-40492166F9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Female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4.0599999999999996</c:v>
                </c:pt>
                <c:pt idx="1">
                  <c:v>4.1399999999999997</c:v>
                </c:pt>
                <c:pt idx="2">
                  <c:v>4.3099999999999996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7B-4E87-9B51-40492166F9B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Diverse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3.93</c:v>
                </c:pt>
                <c:pt idx="1">
                  <c:v>4.1100000000000003</c:v>
                </c:pt>
                <c:pt idx="2">
                  <c:v>4.2699999999999996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7B-4E87-9B51-40492166F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2483023"/>
        <c:axId val="1182461903"/>
      </c:lineChart>
      <c:catAx>
        <c:axId val="1182483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461903"/>
        <c:crosses val="autoZero"/>
        <c:auto val="1"/>
        <c:lblAlgn val="ctr"/>
        <c:lblOffset val="100"/>
        <c:noMultiLvlLbl val="0"/>
      </c:catAx>
      <c:valAx>
        <c:axId val="11824619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483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5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BFC867CF-25F2-4672-AA3D-FF74CE1EB03D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5" tIns="46587" rIns="93175" bIns="4658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4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71352571-489D-4743-AD76-0A15F9D38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45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8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</a:t>
            </a:r>
          </a:p>
          <a:p>
            <a:r>
              <a:rPr lang="en-US" dirty="0"/>
              <a:t>The </a:t>
            </a:r>
            <a:r>
              <a:rPr lang="en-US" b="1" dirty="0">
                <a:solidFill>
                  <a:schemeClr val="bg2"/>
                </a:solidFill>
              </a:rPr>
              <a:t>Individual Contributor</a:t>
            </a:r>
            <a:r>
              <a:rPr lang="en-US" b="1" dirty="0"/>
              <a:t> </a:t>
            </a:r>
            <a:r>
              <a:rPr lang="en-US" dirty="0"/>
              <a:t>level remains below the organizational scores for all five questions within the Diversity Index.</a:t>
            </a:r>
          </a:p>
          <a:p>
            <a:r>
              <a:rPr lang="en-US" dirty="0"/>
              <a:t>Except for </a:t>
            </a:r>
            <a:r>
              <a:rPr lang="en-US" b="1" dirty="0"/>
              <a:t>Asian and Native Hawaiian or Pacific Islander</a:t>
            </a:r>
            <a:r>
              <a:rPr lang="en-US" dirty="0"/>
              <a:t> </a:t>
            </a:r>
            <a:r>
              <a:rPr lang="en-US" b="1" dirty="0"/>
              <a:t>(new in 2022), </a:t>
            </a:r>
            <a:r>
              <a:rPr lang="en-US" dirty="0"/>
              <a:t>diverse historical races scored lower than the organizational score in </a:t>
            </a:r>
            <a:r>
              <a:rPr lang="en-US" b="1" dirty="0">
                <a:solidFill>
                  <a:schemeClr val="bg2"/>
                </a:solidFill>
              </a:rPr>
              <a:t>at least four of the five questions</a:t>
            </a:r>
            <a:r>
              <a:rPr lang="en-US" dirty="0"/>
              <a:t>.</a:t>
            </a:r>
          </a:p>
          <a:p>
            <a:r>
              <a:rPr lang="en-US" dirty="0"/>
              <a:t>The lowest scoring question remains </a:t>
            </a:r>
            <a:r>
              <a:rPr lang="en-US" b="1" dirty="0">
                <a:solidFill>
                  <a:schemeClr val="bg2"/>
                </a:solidFill>
              </a:rPr>
              <a:t>equal opportunity to promote </a:t>
            </a:r>
            <a:r>
              <a:rPr lang="en-US" dirty="0"/>
              <a:t>within Virtua year over year.</a:t>
            </a:r>
          </a:p>
          <a:p>
            <a:r>
              <a:rPr lang="en-US" dirty="0"/>
              <a:t>C—scores are significantly below at .05 and .04 for all questions  //can delete scores and/or add in National HC Averages for context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625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Jenny close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3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6C73E6CB-BF9A-E823-1242-19D7AC6D1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F235A2E-BCAC-FD72-CD82-2E13BE63C4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F93D2C0-C7A6-6635-F9A4-8379F21C09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7489" indent="-287375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51071" indent="-229272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12755" indent="-229272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72869" indent="-229272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25131" indent="-229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7393" indent="-229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655" indent="-229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1918" indent="-22927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defTabSz="904524" fontAlgn="base">
              <a:spcBef>
                <a:spcPct val="0"/>
              </a:spcBef>
              <a:spcAft>
                <a:spcPct val="0"/>
              </a:spcAft>
              <a:defRPr/>
            </a:pPr>
            <a:fld id="{51FCA957-FF8A-46B1-9690-E23C7BCC792B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defTabSz="904524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69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34926" indent="-282664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30656" indent="-226131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582918" indent="-226131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35180" indent="-226131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487442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39705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391967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44229" indent="-2261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fld id="{40D1A3C3-CCAF-41B7-AC95-33C793B3336D}" type="slidenum">
              <a:rPr lang="en-US" altLang="en-US" smtClean="0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551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b="1" dirty="0"/>
              <a:t>Elevate the Value of I&amp;D: </a:t>
            </a:r>
          </a:p>
          <a:p>
            <a:r>
              <a:rPr lang="en-US" sz="1000" dirty="0"/>
              <a:t>Define and implement structures/processes to imbed IDEA</a:t>
            </a:r>
          </a:p>
          <a:p>
            <a:endParaRPr lang="en-US" sz="1000" dirty="0"/>
          </a:p>
          <a:p>
            <a:pPr defTabSz="904524">
              <a:defRPr/>
            </a:pPr>
            <a:r>
              <a:rPr lang="en-US" sz="1000" b="1" dirty="0"/>
              <a:t>Cultivate and inclusive Culture: </a:t>
            </a:r>
          </a:p>
          <a:p>
            <a:pPr defTabSz="904524">
              <a:defRPr/>
            </a:pPr>
            <a:r>
              <a:rPr lang="en-US" sz="1000" dirty="0"/>
              <a:t>Continuous knowledge and skill building through formal organizational competency building and more informal “from the people, by the people” events/experiences via Colleague Communities</a:t>
            </a:r>
          </a:p>
          <a:p>
            <a:pPr defTabSz="904524">
              <a:defRPr/>
            </a:pPr>
            <a:endParaRPr lang="en-US" sz="1000" dirty="0"/>
          </a:p>
          <a:p>
            <a:r>
              <a:rPr lang="en-US" sz="1000" b="1" dirty="0"/>
              <a:t>Create and Equitable Workplace: </a:t>
            </a:r>
          </a:p>
          <a:p>
            <a:r>
              <a:rPr lang="en-US" sz="1000" dirty="0"/>
              <a:t>Includes A&amp;R/Celebration, policies, practices to retain and attract talent</a:t>
            </a:r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4524">
              <a:defRPr/>
            </a:pPr>
            <a:fld id="{F8443DBC-4F4D-E64C-8D92-8908BDFB81F8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04524">
                <a:defRPr/>
              </a:pPr>
              <a:t>6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8758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94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186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data on comparison to National HC Averages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52571-489D-4743-AD76-0A15F9D38F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843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3285565"/>
            <a:ext cx="10363200" cy="910198"/>
          </a:xfrm>
        </p:spPr>
        <p:txBody>
          <a:bodyPr anchor="b"/>
          <a:lstStyle>
            <a:lvl1pPr algn="ctr">
              <a:defRPr sz="6000" baseline="0">
                <a:solidFill>
                  <a:srgbClr val="245473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287838"/>
            <a:ext cx="9144000" cy="9191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6FA1C9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or Presenter Name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D6AD5-9E2A-0B4E-B945-2067CFAD7F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07367" y="1445442"/>
            <a:ext cx="3546337" cy="12706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49"/>
            <a:ext cx="12192000" cy="284748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63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Sun) B">
    <p:bg>
      <p:bgPr>
        <a:solidFill>
          <a:srgbClr val="FFC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0EF763-EB14-014B-8A92-41C0C4E119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296628" y="3032567"/>
            <a:ext cx="5050822" cy="232072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189134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44A6B0C3-2B88-52F1-8FB9-A1F87FF495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90" b="15411"/>
          <a:stretch>
            <a:fillRect/>
          </a:stretch>
        </p:blipFill>
        <p:spPr bwMode="auto">
          <a:xfrm>
            <a:off x="0" y="0"/>
            <a:ext cx="6110288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61558149-FAE6-0101-281E-2C8441A325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91" t="247" r="15450" b="-247"/>
          <a:stretch>
            <a:fillRect/>
          </a:stretch>
        </p:blipFill>
        <p:spPr bwMode="auto">
          <a:xfrm>
            <a:off x="6080125" y="0"/>
            <a:ext cx="611187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EEDDF7-6245-52FA-CC05-DB123181A083}"/>
              </a:ext>
            </a:extLst>
          </p:cNvPr>
          <p:cNvSpPr/>
          <p:nvPr userDrawn="1"/>
        </p:nvSpPr>
        <p:spPr>
          <a:xfrm>
            <a:off x="-6350" y="-3175"/>
            <a:ext cx="12192000" cy="6878638"/>
          </a:xfrm>
          <a:prstGeom prst="rect">
            <a:avLst/>
          </a:prstGeom>
          <a:solidFill>
            <a:schemeClr val="tx1">
              <a:lumMod val="50000"/>
              <a:alpha val="50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D89D771A-0BDE-EB63-D65F-FC6F25ACE1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682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CD9E0CE-6D10-A3C2-A11D-5DF9E3AAF9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3113088"/>
            <a:ext cx="1438275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A5773683-6224-7A34-3185-25ABFFEC132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35713" y="3117850"/>
            <a:ext cx="43910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5400" b="1" dirty="0">
                <a:solidFill>
                  <a:srgbClr val="FECF5D"/>
                </a:solidFill>
                <a:latin typeface="Arial" panose="020B0604020202020204" pitchFamily="34" charset="0"/>
              </a:rPr>
              <a:t>OVERVIEW</a:t>
            </a: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EC639F09-7525-BFE6-871F-036DA747F09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17638" y="3124200"/>
            <a:ext cx="43910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77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r>
              <a:rPr lang="en-US" altLang="en-US" sz="5400" b="1" dirty="0">
                <a:solidFill>
                  <a:srgbClr val="FECF5D"/>
                </a:solidFill>
                <a:latin typeface="Arial" panose="020B0604020202020204" pitchFamily="34" charset="0"/>
              </a:rPr>
              <a:t>VIRTUA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6C7511-8F63-B4EB-36D2-16708883C3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22625" y="5697538"/>
            <a:ext cx="2670175" cy="5222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Dennis W. Pullin, FACHE</a:t>
            </a:r>
            <a:b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president and chief executive officer</a:t>
            </a:r>
          </a:p>
        </p:txBody>
      </p:sp>
    </p:spTree>
    <p:extLst>
      <p:ext uri="{BB962C8B-B14F-4D97-AF65-F5344CB8AC3E}">
        <p14:creationId xmlns:p14="http://schemas.microsoft.com/office/powerpoint/2010/main" val="1921201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5785859" y="1534136"/>
            <a:ext cx="5752071" cy="4913545"/>
          </a:xfrm>
          <a:prstGeom prst="rect">
            <a:avLst/>
          </a:prstGeom>
        </p:spPr>
        <p:txBody>
          <a:bodyPr/>
          <a:lstStyle>
            <a:lvl1pPr marL="273050" indent="-273050">
              <a:buClr>
                <a:srgbClr val="F4A427"/>
              </a:buClr>
              <a:buFont typeface="Wingdings" panose="05000000000000000000" pitchFamily="2" charset="2"/>
              <a:buChar char="§"/>
              <a:defRPr baseline="0">
                <a:solidFill>
                  <a:srgbClr val="245474"/>
                </a:solidFill>
                <a:latin typeface="arial" charset="0"/>
              </a:defRPr>
            </a:lvl1pPr>
            <a:lvl2pPr marL="547688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2pPr>
            <a:lvl3pPr marL="822325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3pPr>
            <a:lvl4pPr marL="1096963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4pPr>
            <a:lvl5pPr marL="1371600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23900" y="560388"/>
            <a:ext cx="6049963" cy="809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Partnership Models</a:t>
            </a:r>
          </a:p>
        </p:txBody>
      </p:sp>
      <p:sp>
        <p:nvSpPr>
          <p:cNvPr id="5" name="Content Placeholder 7"/>
          <p:cNvSpPr>
            <a:spLocks noGrp="1" noChangeArrowheads="1"/>
          </p:cNvSpPr>
          <p:nvPr>
            <p:ph sz="quarter" idx="14"/>
          </p:nvPr>
        </p:nvSpPr>
        <p:spPr bwMode="auto">
          <a:xfrm>
            <a:off x="723900" y="1370013"/>
            <a:ext cx="4313238" cy="4624387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/>
              <a:t>Physicians</a:t>
            </a:r>
          </a:p>
          <a:p>
            <a:r>
              <a:rPr lang="en-US" altLang="en-US" dirty="0"/>
              <a:t>Clinical Co-Management</a:t>
            </a:r>
          </a:p>
          <a:p>
            <a:r>
              <a:rPr lang="en-US" altLang="en-US" dirty="0"/>
              <a:t>Professional Services</a:t>
            </a:r>
          </a:p>
          <a:p>
            <a:r>
              <a:rPr lang="en-US" altLang="en-US" dirty="0"/>
              <a:t>Equity Based Joint Ventures</a:t>
            </a:r>
          </a:p>
          <a:p>
            <a:r>
              <a:rPr lang="en-US" altLang="en-US" dirty="0"/>
              <a:t>Shared Savings</a:t>
            </a:r>
          </a:p>
          <a:p>
            <a:r>
              <a:rPr lang="en-US" altLang="en-US" dirty="0"/>
              <a:t>Bundled Payments</a:t>
            </a:r>
          </a:p>
          <a:p>
            <a:r>
              <a:rPr lang="en-US" altLang="en-US" dirty="0"/>
              <a:t>Employment</a:t>
            </a:r>
          </a:p>
          <a:p>
            <a:r>
              <a:rPr lang="en-US" altLang="en-US" dirty="0"/>
              <a:t>Clinically Integrated Network</a:t>
            </a:r>
          </a:p>
          <a:p>
            <a:r>
              <a:rPr lang="en-US" altLang="en-US" dirty="0"/>
              <a:t>Lease Model  </a:t>
            </a:r>
          </a:p>
          <a:p>
            <a:r>
              <a:rPr lang="en-US" altLang="en-US" dirty="0"/>
              <a:t>Ambulatory</a:t>
            </a:r>
          </a:p>
          <a:p>
            <a:r>
              <a:rPr lang="en-US" altLang="en-US" dirty="0"/>
              <a:t>CVS </a:t>
            </a:r>
            <a:r>
              <a:rPr lang="en-US" altLang="en-US" dirty="0" err="1"/>
              <a:t>MinuteClinics</a:t>
            </a:r>
            <a:endParaRPr lang="en-US" altLang="en-US" dirty="0"/>
          </a:p>
          <a:p>
            <a:r>
              <a:rPr lang="en-US" altLang="en-US" dirty="0"/>
              <a:t>Ambulatory Surgery Centers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2024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6034309" y="1556286"/>
            <a:ext cx="5752071" cy="4913545"/>
          </a:xfrm>
          <a:prstGeom prst="rect">
            <a:avLst/>
          </a:prstGeom>
        </p:spPr>
        <p:txBody>
          <a:bodyPr/>
          <a:lstStyle>
            <a:lvl1pPr marL="273050" indent="-273050">
              <a:buClr>
                <a:srgbClr val="F4A427"/>
              </a:buClr>
              <a:buFont typeface="Wingdings" panose="05000000000000000000" pitchFamily="2" charset="2"/>
              <a:buChar char="§"/>
              <a:defRPr baseline="0">
                <a:solidFill>
                  <a:srgbClr val="245474"/>
                </a:solidFill>
                <a:latin typeface="arial" charset="0"/>
              </a:defRPr>
            </a:lvl1pPr>
            <a:lvl2pPr marL="547688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2pPr>
            <a:lvl3pPr marL="822325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3pPr>
            <a:lvl4pPr marL="1096963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4pPr>
            <a:lvl5pPr marL="1371600" indent="-228600">
              <a:buClr>
                <a:srgbClr val="5686B4"/>
              </a:buClr>
              <a:buFont typeface="Arial" panose="020B0604020202020204" pitchFamily="34" charset="0"/>
              <a:buChar char="•"/>
              <a:defRPr baseline="0">
                <a:solidFill>
                  <a:srgbClr val="245474"/>
                </a:solidFill>
                <a:latin typeface="arial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93896" y="2573989"/>
            <a:ext cx="5176227" cy="2878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93895" y="307975"/>
            <a:ext cx="4803775" cy="809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19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667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197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899867-A80E-2722-FF87-80EB4D257317}"/>
              </a:ext>
            </a:extLst>
          </p:cNvPr>
          <p:cNvSpPr/>
          <p:nvPr userDrawn="1"/>
        </p:nvSpPr>
        <p:spPr>
          <a:xfrm>
            <a:off x="6350" y="1874838"/>
            <a:ext cx="12192000" cy="55562"/>
          </a:xfrm>
          <a:prstGeom prst="rect">
            <a:avLst/>
          </a:prstGeom>
          <a:solidFill>
            <a:srgbClr val="22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BA622A-3291-CEF7-5F7E-F28ABA8D629F}"/>
              </a:ext>
            </a:extLst>
          </p:cNvPr>
          <p:cNvSpPr/>
          <p:nvPr userDrawn="1"/>
        </p:nvSpPr>
        <p:spPr>
          <a:xfrm>
            <a:off x="4763" y="0"/>
            <a:ext cx="12192000" cy="1874838"/>
          </a:xfrm>
          <a:prstGeom prst="rect">
            <a:avLst/>
          </a:prstGeom>
          <a:solidFill>
            <a:srgbClr val="55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FED0A27C-0528-FABD-1E9F-F110492D59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6063" y="6138863"/>
            <a:ext cx="1519237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3309"/>
          </a:xfrm>
        </p:spPr>
        <p:txBody>
          <a:bodyPr>
            <a:normAutofit/>
          </a:bodyPr>
          <a:lstStyle>
            <a:lvl1pPr>
              <a:defRPr sz="2800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39692D-4D21-E220-5542-138080C151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3DED7-D7AA-E197-435A-703B8933DF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724400" y="6356350"/>
            <a:ext cx="2743200" cy="365125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fld id="{507D4D84-9868-4E68-BF4C-9D17C7DBA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596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(Sky) B">
    <p:bg>
      <p:bgPr>
        <a:solidFill>
          <a:srgbClr val="6FA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B00E1596-DD4A-61FB-9DFE-6926C3CDC5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96628" y="3032567"/>
            <a:ext cx="5050822" cy="2320724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62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417" y="158348"/>
            <a:ext cx="4248279" cy="477054"/>
          </a:xfrm>
          <a:prstGeom prst="rect">
            <a:avLst/>
          </a:prstGeom>
        </p:spPr>
        <p:txBody>
          <a:bodyPr wrap="none">
            <a:spAutoFit/>
          </a:bodyPr>
          <a:lstStyle>
            <a:lvl1pPr algn="l">
              <a:defRPr sz="2500" b="0" i="0" baseline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Content Placeholder 7"/>
          <p:cNvSpPr>
            <a:spLocks noGrp="1"/>
          </p:cNvSpPr>
          <p:nvPr>
            <p:ph sz="quarter" idx="1"/>
          </p:nvPr>
        </p:nvSpPr>
        <p:spPr>
          <a:xfrm>
            <a:off x="393896" y="1196069"/>
            <a:ext cx="11331176" cy="5108017"/>
          </a:xfrm>
          <a:prstGeom prst="rect">
            <a:avLst/>
          </a:prstGeom>
        </p:spPr>
        <p:txBody>
          <a:bodyPr/>
          <a:lstStyle>
            <a:lvl1pPr marL="273050" indent="-273050">
              <a:buClr>
                <a:schemeClr val="bg2"/>
              </a:buClr>
              <a:buFont typeface="Wingdings" panose="05000000000000000000" pitchFamily="2" charset="2"/>
              <a:buChar char="§"/>
              <a:defRPr baseline="0">
                <a:solidFill>
                  <a:srgbClr val="000066"/>
                </a:solidFill>
                <a:latin typeface="arial" charset="0"/>
              </a:defRPr>
            </a:lvl1pPr>
            <a:lvl2pPr marL="547688" indent="-228600">
              <a:buClr>
                <a:schemeClr val="tx1"/>
              </a:buClr>
              <a:buFont typeface="Arial" panose="020B0604020202020204" pitchFamily="34" charset="0"/>
              <a:buChar char="•"/>
              <a:defRPr baseline="0">
                <a:solidFill>
                  <a:srgbClr val="000066"/>
                </a:solidFill>
                <a:latin typeface="arial" charset="0"/>
              </a:defRPr>
            </a:lvl2pPr>
            <a:lvl3pPr marL="822325" indent="-228600">
              <a:buClr>
                <a:schemeClr val="tx1"/>
              </a:buClr>
              <a:buFont typeface="Arial" panose="020B0604020202020204" pitchFamily="34" charset="0"/>
              <a:buChar char="•"/>
              <a:defRPr baseline="0">
                <a:solidFill>
                  <a:srgbClr val="000066"/>
                </a:solidFill>
                <a:latin typeface="arial" charset="0"/>
              </a:defRPr>
            </a:lvl3pPr>
            <a:lvl4pPr marL="1096963" indent="-228600">
              <a:buClr>
                <a:schemeClr val="tx1"/>
              </a:buClr>
              <a:buFont typeface="Arial" panose="020B0604020202020204" pitchFamily="34" charset="0"/>
              <a:buChar char="•"/>
              <a:defRPr baseline="0">
                <a:solidFill>
                  <a:srgbClr val="000066"/>
                </a:solidFill>
                <a:latin typeface="arial" charset="0"/>
              </a:defRPr>
            </a:lvl4pPr>
            <a:lvl5pPr marL="1371600" indent="-228600">
              <a:buClr>
                <a:schemeClr val="tx1"/>
              </a:buClr>
              <a:buFont typeface="Arial" panose="020B0604020202020204" pitchFamily="34" charset="0"/>
              <a:buChar char="•"/>
              <a:defRPr baseline="0">
                <a:solidFill>
                  <a:srgbClr val="000066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0728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C69A1C-09D3-7FE1-CF94-ACF617BBF08C}"/>
              </a:ext>
            </a:extLst>
          </p:cNvPr>
          <p:cNvSpPr/>
          <p:nvPr userDrawn="1"/>
        </p:nvSpPr>
        <p:spPr>
          <a:xfrm>
            <a:off x="0" y="0"/>
            <a:ext cx="3640138" cy="6858000"/>
          </a:xfrm>
          <a:prstGeom prst="rect">
            <a:avLst/>
          </a:prstGeom>
          <a:solidFill>
            <a:srgbClr val="5686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49A31937-B2E9-831C-7D9D-9303DE5276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50" y="6340475"/>
            <a:ext cx="1206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E211C5F-DB7C-AD5A-1022-83F67ACAAF48}"/>
              </a:ext>
            </a:extLst>
          </p:cNvPr>
          <p:cNvSpPr/>
          <p:nvPr userDrawn="1"/>
        </p:nvSpPr>
        <p:spPr>
          <a:xfrm>
            <a:off x="-823913" y="2716213"/>
            <a:ext cx="1443038" cy="13604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481685D1-CEB0-0A4F-F6CD-47C206EEA7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92900"/>
            <a:ext cx="3640138" cy="16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90658F4-F8B2-4949-A799-AE83973650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96119" y="0"/>
            <a:ext cx="2838736" cy="6858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Timeline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E3F106F-21BE-7CE9-7EEA-C12D60EB1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A3B92-CF01-461A-B1AF-9C9C6E5BA227}" type="datetimeFigureOut">
              <a:rPr lang="en-US"/>
              <a:pPr>
                <a:defRPr/>
              </a:pPr>
              <a:t>4/24/2023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0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Pr>
        <a:solidFill>
          <a:srgbClr val="2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AFA5B6-997B-BA45-85C9-766926EF69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9634"/>
            <a:ext cx="12192000" cy="68580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74370" y="4657211"/>
            <a:ext cx="5050822" cy="919162"/>
          </a:xfrm>
        </p:spPr>
        <p:txBody>
          <a:bodyPr/>
          <a:lstStyle>
            <a:lvl1pPr marL="0" indent="0" algn="ctr">
              <a:buNone/>
              <a:defRPr sz="2400" baseline="0">
                <a:solidFill>
                  <a:srgbClr val="6FA1C9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Subhead or Presenter Name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993" y="1779409"/>
            <a:ext cx="2324984" cy="73410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74370" y="3209544"/>
            <a:ext cx="5050822" cy="1447668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410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6FA1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rgbClr val="245473"/>
                </a:solidFill>
              </a:defRPr>
            </a:lvl1pPr>
            <a:lvl2pPr>
              <a:defRPr baseline="0">
                <a:solidFill>
                  <a:srgbClr val="245473"/>
                </a:solidFill>
              </a:defRPr>
            </a:lvl2pPr>
            <a:lvl3pPr>
              <a:defRPr baseline="0">
                <a:solidFill>
                  <a:srgbClr val="245473"/>
                </a:solidFill>
              </a:defRPr>
            </a:lvl3pPr>
            <a:lvl4pPr>
              <a:defRPr baseline="0">
                <a:solidFill>
                  <a:srgbClr val="245473"/>
                </a:solidFill>
              </a:defRPr>
            </a:lvl4pPr>
            <a:lvl5pPr>
              <a:defRPr baseline="0">
                <a:solidFill>
                  <a:srgbClr val="2454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A718C2E-2CD1-9544-AE42-64BDF5372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00"/>
            <a:ext cx="12192000" cy="2847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AC3F3B5-96D0-E040-AAB8-BA30AEEEF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5782" y="6139359"/>
            <a:ext cx="1519518" cy="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6FA1C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245473"/>
                </a:solidFill>
              </a:defRPr>
            </a:lvl1pPr>
            <a:lvl2pPr>
              <a:defRPr baseline="0">
                <a:solidFill>
                  <a:srgbClr val="245473"/>
                </a:solidFill>
              </a:defRPr>
            </a:lvl2pPr>
            <a:lvl3pPr>
              <a:defRPr baseline="0">
                <a:solidFill>
                  <a:srgbClr val="245473"/>
                </a:solidFill>
              </a:defRPr>
            </a:lvl3pPr>
            <a:lvl4pPr>
              <a:defRPr baseline="0">
                <a:solidFill>
                  <a:srgbClr val="245473"/>
                </a:solidFill>
              </a:defRPr>
            </a:lvl4pPr>
            <a:lvl5pPr>
              <a:defRPr baseline="0">
                <a:solidFill>
                  <a:srgbClr val="2454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rgbClr val="245473"/>
                </a:solidFill>
              </a:defRPr>
            </a:lvl1pPr>
            <a:lvl2pPr>
              <a:defRPr baseline="0">
                <a:solidFill>
                  <a:srgbClr val="245473"/>
                </a:solidFill>
              </a:defRPr>
            </a:lvl2pPr>
            <a:lvl3pPr>
              <a:defRPr baseline="0">
                <a:solidFill>
                  <a:srgbClr val="245473"/>
                </a:solidFill>
              </a:defRPr>
            </a:lvl3pPr>
            <a:lvl4pPr>
              <a:defRPr baseline="0">
                <a:solidFill>
                  <a:srgbClr val="245473"/>
                </a:solidFill>
              </a:defRPr>
            </a:lvl4pPr>
            <a:lvl5pPr>
              <a:defRPr baseline="0">
                <a:solidFill>
                  <a:srgbClr val="2454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400"/>
            <a:ext cx="12192000" cy="28474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24400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8A718C2E-2CD1-9544-AE42-64BDF537267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AC3F3B5-96D0-E040-AAB8-BA30AEEEF5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05782" y="6139359"/>
            <a:ext cx="1519518" cy="54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97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cean) A">
    <p:bg>
      <p:bgPr>
        <a:solidFill>
          <a:srgbClr val="2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68638"/>
            <a:ext cx="10515600" cy="2320724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1125598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Ocean) B">
    <p:bg>
      <p:bgPr>
        <a:solidFill>
          <a:srgbClr val="245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F26CB43-9C1D-EC40-8A8D-2938576C42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296628" y="3032567"/>
            <a:ext cx="5050822" cy="232072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2132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Sky) A">
    <p:bg>
      <p:bgPr>
        <a:solidFill>
          <a:srgbClr val="6FA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68638"/>
            <a:ext cx="10515600" cy="232072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930632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Sky) B">
    <p:bg>
      <p:bgPr>
        <a:solidFill>
          <a:srgbClr val="6FA1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EA7BB4-F35D-804F-A213-4A88D36E49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96628" y="3032567"/>
            <a:ext cx="5050822" cy="232072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25874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(Sun) A">
    <p:bg>
      <p:bgPr>
        <a:solidFill>
          <a:srgbClr val="FFCD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268638"/>
            <a:ext cx="10515600" cy="2320724"/>
          </a:xfrm>
        </p:spPr>
        <p:txBody>
          <a:bodyPr anchor="ctr">
            <a:normAutofit/>
          </a:bodyPr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6097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9.pn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18C2E-2CD1-9544-AE42-64BDF53726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6FA1C9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rgbClr val="245473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rgbClr val="245473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rgbClr val="245473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245473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rgbClr val="245473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1">
            <a:extLst>
              <a:ext uri="{FF2B5EF4-FFF2-40B4-BE49-F238E27FC236}">
                <a16:creationId xmlns:a16="http://schemas.microsoft.com/office/drawing/2014/main" id="{A5215D25-E5DA-2A8A-F171-298E61C1D6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553825" y="6524625"/>
            <a:ext cx="56832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algn="r"/>
            <a:fld id="{D1B50671-CE09-4B92-A3C5-2F07AE348137}" type="slidenum">
              <a:rPr lang="en-US" altLang="en-US" sz="1200">
                <a:solidFill>
                  <a:srgbClr val="7F7F7F"/>
                </a:solidFill>
                <a:latin typeface="Arial" panose="020B0604020202020204" pitchFamily="34" charset="0"/>
              </a:rPr>
              <a:pPr algn="r"/>
              <a:t>‹#›</a:t>
            </a:fld>
            <a:endParaRPr lang="en-US" altLang="en-US" sz="120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24EEC937-D70C-BDF2-9741-2F8694C3112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682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073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3200" kern="1200">
          <a:solidFill>
            <a:srgbClr val="4C5D6E"/>
          </a:solidFill>
          <a:latin typeface="Calibri" pitchFamily="34" charset="0"/>
          <a:ea typeface="MS PGothic" pitchFamily="34" charset="-128"/>
          <a:cs typeface="ＭＳ Ｐゴシック" charset="0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rgbClr val="4C5D6E"/>
          </a:solidFill>
          <a:latin typeface="Calibri" pitchFamily="34" charset="0"/>
          <a:ea typeface="MS PGothic" pitchFamily="34" charset="-128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ABACB3"/>
        </a:buClr>
        <a:buSzPct val="85000"/>
        <a:buFont typeface="Wingdings 2" panose="05020102010507070707" pitchFamily="18" charset="2"/>
        <a:buChar char=""/>
        <a:defRPr sz="2000" kern="1200">
          <a:solidFill>
            <a:srgbClr val="4C5D6E"/>
          </a:solidFill>
          <a:latin typeface="Calibri" pitchFamily="34" charset="0"/>
          <a:ea typeface="MS PGothic" pitchFamily="34" charset="-128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A8A02"/>
        </a:buClr>
        <a:buSzPct val="80000"/>
        <a:buFont typeface="Wingdings 2" panose="05020102010507070707" pitchFamily="18" charset="2"/>
        <a:buChar char=""/>
        <a:defRPr sz="2000" kern="1200">
          <a:solidFill>
            <a:srgbClr val="4C5D6E"/>
          </a:solidFill>
          <a:latin typeface="Calibri" pitchFamily="34" charset="0"/>
          <a:ea typeface="MS PGothic" pitchFamily="34" charset="-128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A8A02"/>
        </a:buClr>
        <a:buChar char="o"/>
        <a:defRPr sz="2000" kern="1200">
          <a:solidFill>
            <a:srgbClr val="4C5D6E"/>
          </a:solidFill>
          <a:latin typeface="Calibri" pitchFamily="34" charset="0"/>
          <a:ea typeface="MS PGothic" pitchFamily="34" charset="-128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png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.bin"/><Relationship Id="rId4" Type="http://schemas.openxmlformats.org/officeDocument/2006/relationships/hyperlink" Target="https://internalmedia.virtua.org/Vine/PDF/CultureOfWe/CultureOfWeBrochure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DD498-D2EB-469C-7F6E-772A3FE82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IDEA </a:t>
            </a:r>
            <a:r>
              <a:rPr lang="en-US" sz="5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Journey</a:t>
            </a:r>
          </a:p>
        </p:txBody>
      </p:sp>
      <p:sp>
        <p:nvSpPr>
          <p:cNvPr id="2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olourful light bulb with business icons">
            <a:extLst>
              <a:ext uri="{FF2B5EF4-FFF2-40B4-BE49-F238E27FC236}">
                <a16:creationId xmlns:a16="http://schemas.microsoft.com/office/drawing/2014/main" id="{EC838E50-8A16-8502-2E6B-A1209D0E2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7" r="20701" b="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F011B4-E781-3E27-AED7-0761A250F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8A718C2E-2CD1-9544-AE42-64BDF5372678}" type="slidenum">
              <a:rPr lang="en-US" smtClean="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1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4FA084-7E33-DE95-C713-CCDFF4A56095}"/>
              </a:ext>
            </a:extLst>
          </p:cNvPr>
          <p:cNvSpPr txBox="1"/>
          <p:nvPr/>
        </p:nvSpPr>
        <p:spPr>
          <a:xfrm>
            <a:off x="140506" y="5990017"/>
            <a:ext cx="5233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Rhonda Jordan, EVP &amp; Chief Human Resources Officer</a:t>
            </a:r>
          </a:p>
          <a:p>
            <a:r>
              <a:rPr lang="en-US" dirty="0">
                <a:solidFill>
                  <a:schemeClr val="tx2"/>
                </a:solidFill>
              </a:rPr>
              <a:t>Jenny Zanetich, VP Talent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6794FB-2608-9C72-F1AB-45FB9A0DE0E6}"/>
              </a:ext>
            </a:extLst>
          </p:cNvPr>
          <p:cNvSpPr txBox="1"/>
          <p:nvPr/>
        </p:nvSpPr>
        <p:spPr>
          <a:xfrm>
            <a:off x="890338" y="4476988"/>
            <a:ext cx="3492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Inclusion, Diversity &amp; Equity for All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9EFEA84-2548-7A0B-8725-A178809C5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31" y="1871046"/>
            <a:ext cx="3734014" cy="12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34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Impact</a:t>
            </a:r>
            <a:br>
              <a:rPr lang="en-US" sz="3200" b="1" dirty="0"/>
            </a:br>
            <a:r>
              <a:rPr lang="en-US" sz="1800" b="1" dirty="0"/>
              <a:t>Colleague Culture Survey – Diversity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8C2E-2CD1-9544-AE42-64BDF5372678}" type="slidenum">
              <a:rPr lang="en-US" smtClean="0"/>
              <a:pPr/>
              <a:t>10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5379607"/>
              </p:ext>
            </p:extLst>
          </p:nvPr>
        </p:nvGraphicFramePr>
        <p:xfrm>
          <a:off x="923158" y="1694441"/>
          <a:ext cx="7295683" cy="45665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35559">
                  <a:extLst>
                    <a:ext uri="{9D8B030D-6E8A-4147-A177-3AD203B41FA5}">
                      <a16:colId xmlns:a16="http://schemas.microsoft.com/office/drawing/2014/main" val="1783474235"/>
                    </a:ext>
                  </a:extLst>
                </a:gridCol>
                <a:gridCol w="1860124">
                  <a:extLst>
                    <a:ext uri="{9D8B030D-6E8A-4147-A177-3AD203B41FA5}">
                      <a16:colId xmlns:a16="http://schemas.microsoft.com/office/drawing/2014/main" val="881374775"/>
                    </a:ext>
                  </a:extLst>
                </a:gridCol>
              </a:tblGrid>
              <a:tr h="710346">
                <a:tc>
                  <a:txBody>
                    <a:bodyPr/>
                    <a:lstStyle/>
                    <a:p>
                      <a:r>
                        <a:rPr lang="en-US" dirty="0"/>
                        <a:t>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Organizational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Score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082001"/>
                  </a:ext>
                </a:extLst>
              </a:tr>
              <a:tr h="710346">
                <a:tc>
                  <a:txBody>
                    <a:bodyPr/>
                    <a:lstStyle/>
                    <a:p>
                      <a:r>
                        <a:rPr lang="en-US" dirty="0"/>
                        <a:t>This organization values employees from different backgrounds. (ORG)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4.33 (+.07 YOY)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3319386"/>
                  </a:ext>
                </a:extLst>
              </a:tr>
              <a:tr h="710346">
                <a:tc>
                  <a:txBody>
                    <a:bodyPr/>
                    <a:lstStyle/>
                    <a:p>
                      <a:r>
                        <a:rPr lang="en-US" dirty="0"/>
                        <a:t>This</a:t>
                      </a:r>
                      <a:r>
                        <a:rPr lang="en-US" baseline="0" dirty="0"/>
                        <a:t> organization demonstrates a commitment to workforce diversity. (ORG)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4.32 (+.06 YOY)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396748"/>
                  </a:ext>
                </a:extLst>
              </a:tr>
              <a:tr h="101478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All employees have an equal opportunity for</a:t>
                      </a:r>
                      <a:r>
                        <a:rPr lang="en-US" b="1" baseline="0" dirty="0">
                          <a:solidFill>
                            <a:schemeClr val="bg2"/>
                          </a:solidFill>
                        </a:rPr>
                        <a:t> promotion regardless of their background. (ORG)</a:t>
                      </a:r>
                      <a:endParaRPr lang="en-US" b="1" dirty="0">
                        <a:solidFill>
                          <a:schemeClr val="bg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2"/>
                          </a:solidFill>
                        </a:rPr>
                        <a:t>4.19 </a:t>
                      </a:r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(+.11 YOY)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965664"/>
                  </a:ext>
                </a:extLst>
              </a:tr>
              <a:tr h="710346">
                <a:tc>
                  <a:txBody>
                    <a:bodyPr/>
                    <a:lstStyle/>
                    <a:p>
                      <a:r>
                        <a:rPr lang="en-US" dirty="0"/>
                        <a:t>My coworkers value individuals with different backgrounds. (EMP)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4.30 (+.04 YOY)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321044"/>
                  </a:ext>
                </a:extLst>
              </a:tr>
              <a:tr h="710346">
                <a:tc>
                  <a:txBody>
                    <a:bodyPr/>
                    <a:lstStyle/>
                    <a:p>
                      <a:r>
                        <a:rPr lang="en-US" dirty="0"/>
                        <a:t>The person I report to treats all employees equally</a:t>
                      </a:r>
                      <a:r>
                        <a:rPr lang="en-US" baseline="0" dirty="0"/>
                        <a:t> regardless of their background. (MGR)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4.42 (+.04 YOY)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29991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691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ED8E54F9-849C-4865-8C5E-FD967B81D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91AE6B3-1D2D-4C67-A4DB-888635B52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054983"/>
          </a:xfrm>
          <a:custGeom>
            <a:avLst/>
            <a:gdLst>
              <a:gd name="connsiteX0" fmla="*/ 6788003 w 12188952"/>
              <a:gd name="connsiteY0" fmla="*/ 5986774 h 6054983"/>
              <a:gd name="connsiteX1" fmla="*/ 6787005 w 12188952"/>
              <a:gd name="connsiteY1" fmla="*/ 5986852 h 6054983"/>
              <a:gd name="connsiteX2" fmla="*/ 6786779 w 12188952"/>
              <a:gd name="connsiteY2" fmla="*/ 5987386 h 6054983"/>
              <a:gd name="connsiteX3" fmla="*/ 0 w 12188952"/>
              <a:gd name="connsiteY3" fmla="*/ 0 h 6054983"/>
              <a:gd name="connsiteX4" fmla="*/ 12188952 w 12188952"/>
              <a:gd name="connsiteY4" fmla="*/ 0 h 6054983"/>
              <a:gd name="connsiteX5" fmla="*/ 12188952 w 12188952"/>
              <a:gd name="connsiteY5" fmla="*/ 5092539 h 6054983"/>
              <a:gd name="connsiteX6" fmla="*/ 12058081 w 12188952"/>
              <a:gd name="connsiteY6" fmla="*/ 5131579 h 6054983"/>
              <a:gd name="connsiteX7" fmla="*/ 11673881 w 12188952"/>
              <a:gd name="connsiteY7" fmla="*/ 5235154 h 6054983"/>
              <a:gd name="connsiteX8" fmla="*/ 10422749 w 12188952"/>
              <a:gd name="connsiteY8" fmla="*/ 5518693 h 6054983"/>
              <a:gd name="connsiteX9" fmla="*/ 9421666 w 12188952"/>
              <a:gd name="connsiteY9" fmla="*/ 5693855 h 6054983"/>
              <a:gd name="connsiteX10" fmla="*/ 8456304 w 12188952"/>
              <a:gd name="connsiteY10" fmla="*/ 5827556 h 6054983"/>
              <a:gd name="connsiteX11" fmla="*/ 7714041 w 12188952"/>
              <a:gd name="connsiteY11" fmla="*/ 5907503 h 6054983"/>
              <a:gd name="connsiteX12" fmla="*/ 6949978 w 12188952"/>
              <a:gd name="connsiteY12" fmla="*/ 5973283 h 6054983"/>
              <a:gd name="connsiteX13" fmla="*/ 6934569 w 12188952"/>
              <a:gd name="connsiteY13" fmla="*/ 5975354 h 6054983"/>
              <a:gd name="connsiteX14" fmla="*/ 6788750 w 12188952"/>
              <a:gd name="connsiteY14" fmla="*/ 5986715 h 6054983"/>
              <a:gd name="connsiteX15" fmla="*/ 6798241 w 12188952"/>
              <a:gd name="connsiteY15" fmla="*/ 5988535 h 6054983"/>
              <a:gd name="connsiteX16" fmla="*/ 6833723 w 12188952"/>
              <a:gd name="connsiteY16" fmla="*/ 5986828 h 6054983"/>
              <a:gd name="connsiteX17" fmla="*/ 6882282 w 12188952"/>
              <a:gd name="connsiteY17" fmla="*/ 5983850 h 6054983"/>
              <a:gd name="connsiteX18" fmla="*/ 7576876 w 12188952"/>
              <a:gd name="connsiteY18" fmla="*/ 5951323 h 6054983"/>
              <a:gd name="connsiteX19" fmla="*/ 8621689 w 12188952"/>
              <a:gd name="connsiteY19" fmla="*/ 5864426 h 6054983"/>
              <a:gd name="connsiteX20" fmla="*/ 9477600 w 12188952"/>
              <a:gd name="connsiteY20" fmla="*/ 5760520 h 6054983"/>
              <a:gd name="connsiteX21" fmla="*/ 10626651 w 12188952"/>
              <a:gd name="connsiteY21" fmla="*/ 5566363 h 6054983"/>
              <a:gd name="connsiteX22" fmla="*/ 11995498 w 12188952"/>
              <a:gd name="connsiteY22" fmla="*/ 5240369 h 6054983"/>
              <a:gd name="connsiteX23" fmla="*/ 12188952 w 12188952"/>
              <a:gd name="connsiteY23" fmla="*/ 5183370 h 6054983"/>
              <a:gd name="connsiteX24" fmla="*/ 12188952 w 12188952"/>
              <a:gd name="connsiteY24" fmla="*/ 5238107 h 6054983"/>
              <a:gd name="connsiteX25" fmla="*/ 11826300 w 12188952"/>
              <a:gd name="connsiteY25" fmla="*/ 5343406 h 6054983"/>
              <a:gd name="connsiteX26" fmla="*/ 10936448 w 12188952"/>
              <a:gd name="connsiteY26" fmla="*/ 5557921 h 6054983"/>
              <a:gd name="connsiteX27" fmla="*/ 9983034 w 12188952"/>
              <a:gd name="connsiteY27" fmla="*/ 5737926 h 6054983"/>
              <a:gd name="connsiteX28" fmla="*/ 9184585 w 12188952"/>
              <a:gd name="connsiteY28" fmla="*/ 5853873 h 6054983"/>
              <a:gd name="connsiteX29" fmla="*/ 8576053 w 12188952"/>
              <a:gd name="connsiteY29" fmla="*/ 5923392 h 6054983"/>
              <a:gd name="connsiteX30" fmla="*/ 7862392 w 12188952"/>
              <a:gd name="connsiteY30" fmla="*/ 5984843 h 6054983"/>
              <a:gd name="connsiteX31" fmla="*/ 6933768 w 12188952"/>
              <a:gd name="connsiteY31" fmla="*/ 6036237 h 6054983"/>
              <a:gd name="connsiteX32" fmla="*/ 6476130 w 12188952"/>
              <a:gd name="connsiteY32" fmla="*/ 6050140 h 6054983"/>
              <a:gd name="connsiteX33" fmla="*/ 6360703 w 12188952"/>
              <a:gd name="connsiteY33" fmla="*/ 6054983 h 6054983"/>
              <a:gd name="connsiteX34" fmla="*/ 6055614 w 12188952"/>
              <a:gd name="connsiteY34" fmla="*/ 6054983 h 6054983"/>
              <a:gd name="connsiteX35" fmla="*/ 5976289 w 12188952"/>
              <a:gd name="connsiteY35" fmla="*/ 6050389 h 6054983"/>
              <a:gd name="connsiteX36" fmla="*/ 5263770 w 12188952"/>
              <a:gd name="connsiteY36" fmla="*/ 6014140 h 6054983"/>
              <a:gd name="connsiteX37" fmla="*/ 4345190 w 12188952"/>
              <a:gd name="connsiteY37" fmla="*/ 5952070 h 6054983"/>
              <a:gd name="connsiteX38" fmla="*/ 3372201 w 12188952"/>
              <a:gd name="connsiteY38" fmla="*/ 5853501 h 6054983"/>
              <a:gd name="connsiteX39" fmla="*/ 2361582 w 12188952"/>
              <a:gd name="connsiteY39" fmla="*/ 5734574 h 6054983"/>
              <a:gd name="connsiteX40" fmla="*/ 1232869 w 12188952"/>
              <a:gd name="connsiteY40" fmla="*/ 5561398 h 6054983"/>
              <a:gd name="connsiteX41" fmla="*/ 68483 w 12188952"/>
              <a:gd name="connsiteY41" fmla="*/ 5321691 h 6054983"/>
              <a:gd name="connsiteX42" fmla="*/ 0 w 12188952"/>
              <a:gd name="connsiteY42" fmla="*/ 5304336 h 6054983"/>
              <a:gd name="connsiteX43" fmla="*/ 0 w 12188952"/>
              <a:gd name="connsiteY43" fmla="*/ 5247847 h 6054983"/>
              <a:gd name="connsiteX44" fmla="*/ 72423 w 12188952"/>
              <a:gd name="connsiteY44" fmla="*/ 5266624 h 6054983"/>
              <a:gd name="connsiteX45" fmla="*/ 600566 w 12188952"/>
              <a:gd name="connsiteY45" fmla="*/ 5384994 h 6054983"/>
              <a:gd name="connsiteX46" fmla="*/ 1769069 w 12188952"/>
              <a:gd name="connsiteY46" fmla="*/ 5595162 h 6054983"/>
              <a:gd name="connsiteX47" fmla="*/ 2612900 w 12188952"/>
              <a:gd name="connsiteY47" fmla="*/ 5712104 h 6054983"/>
              <a:gd name="connsiteX48" fmla="*/ 2580488 w 12188952"/>
              <a:gd name="connsiteY48" fmla="*/ 5702173 h 6054983"/>
              <a:gd name="connsiteX49" fmla="*/ 1112357 w 12188952"/>
              <a:gd name="connsiteY49" fmla="*/ 5369476 h 6054983"/>
              <a:gd name="connsiteX50" fmla="*/ 420307 w 12188952"/>
              <a:gd name="connsiteY50" fmla="*/ 5170043 h 6054983"/>
              <a:gd name="connsiteX51" fmla="*/ 0 w 12188952"/>
              <a:gd name="connsiteY51" fmla="*/ 5031126 h 6054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88952" h="6054983">
                <a:moveTo>
                  <a:pt x="6788003" y="5986774"/>
                </a:moveTo>
                <a:lnTo>
                  <a:pt x="6787005" y="5986852"/>
                </a:lnTo>
                <a:lnTo>
                  <a:pt x="6786779" y="5987386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5092539"/>
                </a:lnTo>
                <a:lnTo>
                  <a:pt x="12058081" y="5131579"/>
                </a:lnTo>
                <a:cubicBezTo>
                  <a:pt x="11930517" y="5167793"/>
                  <a:pt x="11802439" y="5202322"/>
                  <a:pt x="11673881" y="5235154"/>
                </a:cubicBezTo>
                <a:cubicBezTo>
                  <a:pt x="11259973" y="5342661"/>
                  <a:pt x="10842632" y="5436263"/>
                  <a:pt x="10422749" y="5518693"/>
                </a:cubicBezTo>
                <a:cubicBezTo>
                  <a:pt x="10090287" y="5583904"/>
                  <a:pt x="9756593" y="5642301"/>
                  <a:pt x="9421666" y="5693855"/>
                </a:cubicBezTo>
                <a:cubicBezTo>
                  <a:pt x="9100721" y="5743512"/>
                  <a:pt x="8778938" y="5788079"/>
                  <a:pt x="8456304" y="5827556"/>
                </a:cubicBezTo>
                <a:cubicBezTo>
                  <a:pt x="8209307" y="5857722"/>
                  <a:pt x="7961801" y="5883295"/>
                  <a:pt x="7714041" y="5907503"/>
                </a:cubicBezTo>
                <a:lnTo>
                  <a:pt x="6949978" y="5973283"/>
                </a:lnTo>
                <a:lnTo>
                  <a:pt x="6934569" y="5975354"/>
                </a:lnTo>
                <a:lnTo>
                  <a:pt x="6788750" y="5986715"/>
                </a:lnTo>
                <a:lnTo>
                  <a:pt x="6798241" y="5988535"/>
                </a:lnTo>
                <a:cubicBezTo>
                  <a:pt x="6809920" y="5989001"/>
                  <a:pt x="6822028" y="5986828"/>
                  <a:pt x="6833723" y="5986828"/>
                </a:cubicBezTo>
                <a:cubicBezTo>
                  <a:pt x="6849867" y="5986828"/>
                  <a:pt x="6866012" y="5984221"/>
                  <a:pt x="6882282" y="5983850"/>
                </a:cubicBezTo>
                <a:cubicBezTo>
                  <a:pt x="7114026" y="5978388"/>
                  <a:pt x="7345514" y="5966221"/>
                  <a:pt x="7576876" y="5951323"/>
                </a:cubicBezTo>
                <a:cubicBezTo>
                  <a:pt x="7925570" y="5928855"/>
                  <a:pt x="8274011" y="5900676"/>
                  <a:pt x="8621689" y="5864426"/>
                </a:cubicBezTo>
                <a:cubicBezTo>
                  <a:pt x="8907712" y="5835128"/>
                  <a:pt x="9193011" y="5800493"/>
                  <a:pt x="9477600" y="5760520"/>
                </a:cubicBezTo>
                <a:cubicBezTo>
                  <a:pt x="9862435" y="5706146"/>
                  <a:pt x="10245452" y="5641432"/>
                  <a:pt x="10626651" y="5566363"/>
                </a:cubicBezTo>
                <a:cubicBezTo>
                  <a:pt x="11087341" y="5475243"/>
                  <a:pt x="11544088" y="5367737"/>
                  <a:pt x="11995498" y="5240369"/>
                </a:cubicBezTo>
                <a:lnTo>
                  <a:pt x="12188952" y="5183370"/>
                </a:lnTo>
                <a:lnTo>
                  <a:pt x="12188952" y="5238107"/>
                </a:lnTo>
                <a:lnTo>
                  <a:pt x="11826300" y="5343406"/>
                </a:lnTo>
                <a:cubicBezTo>
                  <a:pt x="11531885" y="5423103"/>
                  <a:pt x="11235310" y="5493989"/>
                  <a:pt x="10936448" y="5557921"/>
                </a:cubicBezTo>
                <a:cubicBezTo>
                  <a:pt x="10620168" y="5625703"/>
                  <a:pt x="10302365" y="5685700"/>
                  <a:pt x="9983034" y="5737926"/>
                </a:cubicBezTo>
                <a:cubicBezTo>
                  <a:pt x="9717606" y="5781375"/>
                  <a:pt x="9451451" y="5820020"/>
                  <a:pt x="9184585" y="5853873"/>
                </a:cubicBezTo>
                <a:cubicBezTo>
                  <a:pt x="8981951" y="5879447"/>
                  <a:pt x="8779319" y="5903530"/>
                  <a:pt x="8576053" y="5923392"/>
                </a:cubicBezTo>
                <a:cubicBezTo>
                  <a:pt x="8338462" y="5946112"/>
                  <a:pt x="8100618" y="5967587"/>
                  <a:pt x="7862392" y="5984843"/>
                </a:cubicBezTo>
                <a:cubicBezTo>
                  <a:pt x="7553105" y="6007187"/>
                  <a:pt x="7243690" y="6025065"/>
                  <a:pt x="6933768" y="6036237"/>
                </a:cubicBezTo>
                <a:cubicBezTo>
                  <a:pt x="6781221" y="6041700"/>
                  <a:pt x="6628676" y="6045548"/>
                  <a:pt x="6476130" y="6050140"/>
                </a:cubicBezTo>
                <a:cubicBezTo>
                  <a:pt x="6437585" y="6048056"/>
                  <a:pt x="6398929" y="6049681"/>
                  <a:pt x="6360703" y="6054983"/>
                </a:cubicBezTo>
                <a:lnTo>
                  <a:pt x="6055614" y="6054983"/>
                </a:lnTo>
                <a:lnTo>
                  <a:pt x="5976289" y="6050389"/>
                </a:lnTo>
                <a:cubicBezTo>
                  <a:pt x="5738826" y="6037976"/>
                  <a:pt x="5501363" y="6024197"/>
                  <a:pt x="5263770" y="6014140"/>
                </a:cubicBezTo>
                <a:cubicBezTo>
                  <a:pt x="4957027" y="6001724"/>
                  <a:pt x="4650663" y="5981244"/>
                  <a:pt x="4345190" y="5952070"/>
                </a:cubicBezTo>
                <a:cubicBezTo>
                  <a:pt x="4020648" y="5921158"/>
                  <a:pt x="3696870" y="5886523"/>
                  <a:pt x="3372201" y="5853501"/>
                </a:cubicBezTo>
                <a:cubicBezTo>
                  <a:pt x="3034653" y="5819239"/>
                  <a:pt x="2697781" y="5779600"/>
                  <a:pt x="2361582" y="5734574"/>
                </a:cubicBezTo>
                <a:cubicBezTo>
                  <a:pt x="1984196" y="5684421"/>
                  <a:pt x="1607962" y="5626695"/>
                  <a:pt x="1232869" y="5561398"/>
                </a:cubicBezTo>
                <a:cubicBezTo>
                  <a:pt x="841970" y="5492685"/>
                  <a:pt x="453644" y="5414197"/>
                  <a:pt x="68483" y="5321691"/>
                </a:cubicBezTo>
                <a:lnTo>
                  <a:pt x="0" y="5304336"/>
                </a:lnTo>
                <a:lnTo>
                  <a:pt x="0" y="5247847"/>
                </a:lnTo>
                <a:lnTo>
                  <a:pt x="72423" y="5266624"/>
                </a:lnTo>
                <a:cubicBezTo>
                  <a:pt x="247899" y="5308802"/>
                  <a:pt x="424058" y="5348062"/>
                  <a:pt x="600566" y="5384994"/>
                </a:cubicBezTo>
                <a:cubicBezTo>
                  <a:pt x="988032" y="5465808"/>
                  <a:pt x="1377788" y="5534706"/>
                  <a:pt x="1769069" y="5595162"/>
                </a:cubicBezTo>
                <a:cubicBezTo>
                  <a:pt x="2051913" y="5638738"/>
                  <a:pt x="2335141" y="5678835"/>
                  <a:pt x="2612900" y="5712104"/>
                </a:cubicBezTo>
                <a:cubicBezTo>
                  <a:pt x="2604892" y="5714711"/>
                  <a:pt x="2593962" y="5704655"/>
                  <a:pt x="2580488" y="5702173"/>
                </a:cubicBezTo>
                <a:cubicBezTo>
                  <a:pt x="2086656" y="5610221"/>
                  <a:pt x="1597284" y="5499328"/>
                  <a:pt x="1112357" y="5369476"/>
                </a:cubicBezTo>
                <a:cubicBezTo>
                  <a:pt x="880233" y="5307405"/>
                  <a:pt x="649550" y="5240927"/>
                  <a:pt x="420307" y="5170043"/>
                </a:cubicBezTo>
                <a:lnTo>
                  <a:pt x="0" y="50311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93A7F0-AC54-BE34-B914-188097DD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929452"/>
            <a:ext cx="9144000" cy="252673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Open for Questions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6D080EC2-42B5-4E04-BBF7-F0BC5CB7C9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35665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69D93E-5CD7-81BE-0072-6FC2A1608A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A718C2E-2CD1-9544-AE42-64BDF5372678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3629BA-42FD-648B-FF12-567A499AF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0450" y="6156890"/>
            <a:ext cx="1634115" cy="56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97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6C28AA5-5429-5D62-CAC2-08AF2389604F}"/>
              </a:ext>
            </a:extLst>
          </p:cNvPr>
          <p:cNvSpPr txBox="1">
            <a:spLocks/>
          </p:cNvSpPr>
          <p:nvPr/>
        </p:nvSpPr>
        <p:spPr>
          <a:xfrm>
            <a:off x="61913" y="4408488"/>
            <a:ext cx="6097587" cy="145415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Mission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A2CA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helps you 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A2CA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be well, get well, and stay well.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5D6E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4203D923-FBD6-133A-77E1-857DB8B8A1AD}"/>
              </a:ext>
            </a:extLst>
          </p:cNvPr>
          <p:cNvSpPr txBox="1">
            <a:spLocks/>
          </p:cNvSpPr>
          <p:nvPr/>
        </p:nvSpPr>
        <p:spPr>
          <a:xfrm>
            <a:off x="6159500" y="1011238"/>
            <a:ext cx="6032500" cy="1403350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Vision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A2CA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The trusted choice for personalized</a:t>
            </a:r>
          </a:p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5000"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6EA2CA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health care and wellness.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C5D6E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15364" name="Picture 17">
            <a:extLst>
              <a:ext uri="{FF2B5EF4-FFF2-40B4-BE49-F238E27FC236}">
                <a16:creationId xmlns:a16="http://schemas.microsoft.com/office/drawing/2014/main" id="{16111D27-FCAE-0528-A4E2-567CEEEA1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" t="3920" r="623" b="11343"/>
          <a:stretch>
            <a:fillRect/>
          </a:stretch>
        </p:blipFill>
        <p:spPr bwMode="auto">
          <a:xfrm>
            <a:off x="61913" y="0"/>
            <a:ext cx="6091237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9">
            <a:extLst>
              <a:ext uri="{FF2B5EF4-FFF2-40B4-BE49-F238E27FC236}">
                <a16:creationId xmlns:a16="http://schemas.microsoft.com/office/drawing/2014/main" id="{EE85F76C-A998-B0B8-6E7D-A5B835C911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5" t="21381" r="4567" b="10460"/>
          <a:stretch>
            <a:fillRect/>
          </a:stretch>
        </p:blipFill>
        <p:spPr bwMode="auto">
          <a:xfrm>
            <a:off x="6153150" y="3473450"/>
            <a:ext cx="603885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39723247-4EE0-C8AA-E32E-6C8CF775075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900" y="76200"/>
            <a:ext cx="11976100" cy="65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altLang="en-US" b="1">
                <a:solidFill>
                  <a:srgbClr val="FED05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This is Virtua Health</a:t>
            </a:r>
          </a:p>
        </p:txBody>
      </p:sp>
      <p:sp>
        <p:nvSpPr>
          <p:cNvPr id="23555" name="TextBox 11">
            <a:extLst>
              <a:ext uri="{FF2B5EF4-FFF2-40B4-BE49-F238E27FC236}">
                <a16:creationId xmlns:a16="http://schemas.microsoft.com/office/drawing/2014/main" id="{D8EC05CF-E86C-BB69-8664-E2F149C09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250" y="2936875"/>
            <a:ext cx="6445250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39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Emergency Medical Service Units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Ambulatory Surgical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22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Outpatient Labs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20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Physical Therapy/Rehab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Cardiac Testing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9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Imaging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Emergency Departments (including 2 satellite EDs)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7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Health &amp; Wellness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8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Urgent Care Centers (offering Telehealth)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6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Dialysis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Behavioral Health Locations, Inpatient and Outpatient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Hospitals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3556" name="TextBox 12">
            <a:extLst>
              <a:ext uri="{FF2B5EF4-FFF2-40B4-BE49-F238E27FC236}">
                <a16:creationId xmlns:a16="http://schemas.microsoft.com/office/drawing/2014/main" id="{A3A2CC3E-3739-2228-9338-4E816C168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0" y="2936875"/>
            <a:ext cx="30194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Outpatient Heart Failure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5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Vein and Vascular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Cardiopulmonary Rehabilitation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Centers for Diabetes, Nutrition, and    </a:t>
            </a:r>
            <a:b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</a:b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  Wellness Support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4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Sleep Centers</a:t>
            </a:r>
            <a:endParaRPr kumimoji="0" lang="en-US" altLang="en-US" sz="12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Wound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Occupational Health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3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Comprehensive Cancer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2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Bariatric Centers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Acute Rehab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Advanced Cardiovascular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4581" name="TextBox 13">
            <a:extLst>
              <a:ext uri="{FF2B5EF4-FFF2-40B4-BE49-F238E27FC236}">
                <a16:creationId xmlns:a16="http://schemas.microsoft.com/office/drawing/2014/main" id="{0D29B9C0-A0AE-54BA-627D-CCA6493CA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5413" y="2936875"/>
            <a:ext cx="5078412" cy="391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College of Medicine &amp; Life Sciences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medical school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nursing and allied health professionals school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school of translational biomedical engineering and sciences </a:t>
            </a:r>
            <a:endParaRPr kumimoji="0" lang="en-US" altLang="en-US" sz="12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Clinically Integrated Network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Dental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Advanced Gastroenterology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Home Care Agency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Long-Term Acute Care Hospital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Midwifery Birth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Proton Therapy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School of Nursing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1 </a:t>
            </a:r>
            <a:r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Transplant Center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5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3558" name="Picture 6">
            <a:extLst>
              <a:ext uri="{FF2B5EF4-FFF2-40B4-BE49-F238E27FC236}">
                <a16:creationId xmlns:a16="http://schemas.microsoft.com/office/drawing/2014/main" id="{51D4D804-E517-BE82-5B29-343F57527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62013"/>
            <a:ext cx="22606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Box 19">
            <a:extLst>
              <a:ext uri="{FF2B5EF4-FFF2-40B4-BE49-F238E27FC236}">
                <a16:creationId xmlns:a16="http://schemas.microsoft.com/office/drawing/2014/main" id="{A8E4A69C-6037-7BF3-C528-AD6B09F559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263" y="1752600"/>
            <a:ext cx="134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15D54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14,000+</a:t>
            </a:r>
          </a:p>
        </p:txBody>
      </p:sp>
      <p:sp>
        <p:nvSpPr>
          <p:cNvPr id="23560" name="TextBox 23">
            <a:extLst>
              <a:ext uri="{FF2B5EF4-FFF2-40B4-BE49-F238E27FC236}">
                <a16:creationId xmlns:a16="http://schemas.microsoft.com/office/drawing/2014/main" id="{8307BA9E-3287-46BF-FABC-0E880555A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671513"/>
            <a:ext cx="23907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Colleagues</a:t>
            </a:r>
          </a:p>
        </p:txBody>
      </p:sp>
      <p:pic>
        <p:nvPicPr>
          <p:cNvPr id="23561" name="Picture 8">
            <a:extLst>
              <a:ext uri="{FF2B5EF4-FFF2-40B4-BE49-F238E27FC236}">
                <a16:creationId xmlns:a16="http://schemas.microsoft.com/office/drawing/2014/main" id="{99B14DD1-1D52-0926-908E-2EBE3D75B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849313"/>
            <a:ext cx="22606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20">
            <a:extLst>
              <a:ext uri="{FF2B5EF4-FFF2-40B4-BE49-F238E27FC236}">
                <a16:creationId xmlns:a16="http://schemas.microsoft.com/office/drawing/2014/main" id="{EB7E98BB-8C43-BF83-7C2F-222CFF1887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4463" y="1752600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15D54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2,900+</a:t>
            </a:r>
          </a:p>
        </p:txBody>
      </p:sp>
      <p:sp>
        <p:nvSpPr>
          <p:cNvPr id="23563" name="TextBox 24">
            <a:extLst>
              <a:ext uri="{FF2B5EF4-FFF2-40B4-BE49-F238E27FC236}">
                <a16:creationId xmlns:a16="http://schemas.microsoft.com/office/drawing/2014/main" id="{A74CDBF6-A7CD-6557-C3EA-75861C2AD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8950" y="671513"/>
            <a:ext cx="319246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    Medical Staff Clinicians</a:t>
            </a:r>
          </a:p>
        </p:txBody>
      </p:sp>
      <p:pic>
        <p:nvPicPr>
          <p:cNvPr id="23564" name="Picture 10">
            <a:extLst>
              <a:ext uri="{FF2B5EF4-FFF2-40B4-BE49-F238E27FC236}">
                <a16:creationId xmlns:a16="http://schemas.microsoft.com/office/drawing/2014/main" id="{65C277B0-1864-9E15-A461-2F3025238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550" y="849313"/>
            <a:ext cx="22606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TextBox 22">
            <a:extLst>
              <a:ext uri="{FF2B5EF4-FFF2-40B4-BE49-F238E27FC236}">
                <a16:creationId xmlns:a16="http://schemas.microsoft.com/office/drawing/2014/main" id="{689A3B39-4071-E8DF-A0B1-996D27DB2D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39338" y="1752600"/>
            <a:ext cx="134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15D54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290+</a:t>
            </a:r>
          </a:p>
        </p:txBody>
      </p:sp>
      <p:sp>
        <p:nvSpPr>
          <p:cNvPr id="23566" name="TextBox 25">
            <a:extLst>
              <a:ext uri="{FF2B5EF4-FFF2-40B4-BE49-F238E27FC236}">
                <a16:creationId xmlns:a16="http://schemas.microsoft.com/office/drawing/2014/main" id="{ACA47A54-432F-9425-44D0-B848793F1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17050" y="314325"/>
            <a:ext cx="2389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Primary &amp; Specialty Care Practices</a:t>
            </a: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pic>
        <p:nvPicPr>
          <p:cNvPr id="23567" name="Picture 9">
            <a:extLst>
              <a:ext uri="{FF2B5EF4-FFF2-40B4-BE49-F238E27FC236}">
                <a16:creationId xmlns:a16="http://schemas.microsoft.com/office/drawing/2014/main" id="{3FB161E0-A602-CAAC-77D1-140A7CD23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938" y="849313"/>
            <a:ext cx="2260600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TextBox 21">
            <a:extLst>
              <a:ext uri="{FF2B5EF4-FFF2-40B4-BE49-F238E27FC236}">
                <a16:creationId xmlns:a16="http://schemas.microsoft.com/office/drawing/2014/main" id="{E5F140E3-4E6B-2A40-9174-15DC797D8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3725" y="1752600"/>
            <a:ext cx="1343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15D54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400+</a:t>
            </a:r>
          </a:p>
        </p:txBody>
      </p:sp>
      <p:sp>
        <p:nvSpPr>
          <p:cNvPr id="23569" name="TextBox 26">
            <a:extLst>
              <a:ext uri="{FF2B5EF4-FFF2-40B4-BE49-F238E27FC236}">
                <a16:creationId xmlns:a16="http://schemas.microsoft.com/office/drawing/2014/main" id="{0E2381FC-7352-7FD8-8FD0-EB5CC4864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671513"/>
            <a:ext cx="23891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MS PGothic" panose="020B0600070205080204" pitchFamily="34" charset="-128"/>
                <a:cs typeface="+mn-cs"/>
              </a:rPr>
              <a:t>Care Locations</a:t>
            </a:r>
          </a:p>
        </p:txBody>
      </p:sp>
      <p:sp>
        <p:nvSpPr>
          <p:cNvPr id="23570" name="TextBox 19">
            <a:extLst>
              <a:ext uri="{FF2B5EF4-FFF2-40B4-BE49-F238E27FC236}">
                <a16:creationId xmlns:a16="http://schemas.microsoft.com/office/drawing/2014/main" id="{CDAF2139-0E80-17B7-FE9E-AA71BAC249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6550025"/>
            <a:ext cx="2074863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erpetua" panose="02020502060401020303" pitchFamily="18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Updated: 04-18-2023</a:t>
            </a:r>
          </a:p>
        </p:txBody>
      </p:sp>
      <p:pic>
        <p:nvPicPr>
          <p:cNvPr id="23571" name="Picture 21">
            <a:extLst>
              <a:ext uri="{FF2B5EF4-FFF2-40B4-BE49-F238E27FC236}">
                <a16:creationId xmlns:a16="http://schemas.microsoft.com/office/drawing/2014/main" id="{9BD428F9-A8F6-4AF1-3141-4A4608BD20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682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4E8375F3-2CEB-9541-B3C3-4B17D5E4173D}"/>
              </a:ext>
            </a:extLst>
          </p:cNvPr>
          <p:cNvSpPr txBox="1">
            <a:spLocks/>
          </p:cNvSpPr>
          <p:nvPr/>
        </p:nvSpPr>
        <p:spPr>
          <a:xfrm>
            <a:off x="723900" y="2270125"/>
            <a:ext cx="6049963" cy="8096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 2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Hospitals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0972B1C-E472-ED21-F2C4-6FDCDF47FFD5}"/>
              </a:ext>
            </a:extLst>
          </p:cNvPr>
          <p:cNvSpPr/>
          <p:nvPr/>
        </p:nvSpPr>
        <p:spPr>
          <a:xfrm>
            <a:off x="6350" y="5138738"/>
            <a:ext cx="12192000" cy="55562"/>
          </a:xfrm>
          <a:prstGeom prst="rect">
            <a:avLst/>
          </a:prstGeom>
          <a:solidFill>
            <a:srgbClr val="225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D1059D1-7463-14DB-5452-8FECEE39D0E4}"/>
              </a:ext>
            </a:extLst>
          </p:cNvPr>
          <p:cNvSpPr/>
          <p:nvPr/>
        </p:nvSpPr>
        <p:spPr>
          <a:xfrm>
            <a:off x="36513" y="0"/>
            <a:ext cx="12192000" cy="5138738"/>
          </a:xfrm>
          <a:prstGeom prst="rect">
            <a:avLst/>
          </a:prstGeom>
          <a:solidFill>
            <a:srgbClr val="5586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1" name="Text Placeholder 1">
            <a:extLst>
              <a:ext uri="{FF2B5EF4-FFF2-40B4-BE49-F238E27FC236}">
                <a16:creationId xmlns:a16="http://schemas.microsoft.com/office/drawing/2014/main" id="{4E8375F3-2CEB-9541-B3C3-4B17D5E4173D}"/>
              </a:ext>
            </a:extLst>
          </p:cNvPr>
          <p:cNvSpPr txBox="1">
            <a:spLocks/>
          </p:cNvSpPr>
          <p:nvPr/>
        </p:nvSpPr>
        <p:spPr>
          <a:xfrm>
            <a:off x="523875" y="2270125"/>
            <a:ext cx="1641475" cy="8096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 2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Hospitals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 2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1492 beds                                                                                                                        </a:t>
            </a:r>
          </a:p>
        </p:txBody>
      </p:sp>
      <p:sp>
        <p:nvSpPr>
          <p:cNvPr id="42" name="Content Placeholder 7">
            <a:extLst>
              <a:ext uri="{FF2B5EF4-FFF2-40B4-BE49-F238E27FC236}">
                <a16:creationId xmlns:a16="http://schemas.microsoft.com/office/drawing/2014/main" id="{B132976E-1FA5-933E-EE3C-19530D23B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5988" y="5676900"/>
            <a:ext cx="5695950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A52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Berlin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A52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9,800+ annual visits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43" name="Content Placeholder 7">
            <a:extLst>
              <a:ext uri="{FF2B5EF4-FFF2-40B4-BE49-F238E27FC236}">
                <a16:creationId xmlns:a16="http://schemas.microsoft.com/office/drawing/2014/main" id="{761ADCAF-6FBC-00F4-3E53-D2C1447C1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830263"/>
            <a:ext cx="188595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Marlton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198 beds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1FB30E3E-BB2F-281D-8619-5395000E01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96"/>
          <a:stretch/>
        </p:blipFill>
        <p:spPr>
          <a:xfrm>
            <a:off x="2345456" y="1983111"/>
            <a:ext cx="2004754" cy="11453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Content Placeholder 7">
            <a:extLst>
              <a:ext uri="{FF2B5EF4-FFF2-40B4-BE49-F238E27FC236}">
                <a16:creationId xmlns:a16="http://schemas.microsoft.com/office/drawing/2014/main" id="{82AB934C-90A1-6C2B-077A-DB34AD2C38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757238"/>
            <a:ext cx="1970087" cy="69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Voorhees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402 beds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11F5C1D-5B6E-4DC9-CE38-6B98D2C00DB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3" t="22729" r="7140" b="7915"/>
          <a:stretch/>
        </p:blipFill>
        <p:spPr>
          <a:xfrm>
            <a:off x="2324945" y="443766"/>
            <a:ext cx="2017276" cy="11503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Content Placeholder 7">
            <a:extLst>
              <a:ext uri="{FF2B5EF4-FFF2-40B4-BE49-F238E27FC236}">
                <a16:creationId xmlns:a16="http://schemas.microsoft.com/office/drawing/2014/main" id="{84E8BB03-626F-1A07-9CDC-B787BEBE2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350" y="2290763"/>
            <a:ext cx="1998663" cy="54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        Mount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Holly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383 beds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" panose="05000000000000000000" pitchFamily="2" charset="2"/>
              <a:buChar char="§"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5835FBB0-3948-FAA2-DF0C-EE080549526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7" t="1399" r="16095" b="10206"/>
          <a:stretch/>
        </p:blipFill>
        <p:spPr>
          <a:xfrm>
            <a:off x="6953328" y="433492"/>
            <a:ext cx="2004270" cy="116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9" name="Content Placeholder 7">
            <a:extLst>
              <a:ext uri="{FF2B5EF4-FFF2-40B4-BE49-F238E27FC236}">
                <a16:creationId xmlns:a16="http://schemas.microsoft.com/office/drawing/2014/main" id="{94EE9FCA-C7A6-B54F-E19B-3D4F941525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4075" y="5676900"/>
            <a:ext cx="3322638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6A52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Camden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A52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33,600+ annual visits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50" name="Text Placeholder 1">
            <a:extLst>
              <a:ext uri="{FF2B5EF4-FFF2-40B4-BE49-F238E27FC236}">
                <a16:creationId xmlns:a16="http://schemas.microsoft.com/office/drawing/2014/main" id="{4E8375F3-2CEB-9541-B3C3-4B17D5E4173D}"/>
              </a:ext>
            </a:extLst>
          </p:cNvPr>
          <p:cNvSpPr txBox="1">
            <a:spLocks/>
          </p:cNvSpPr>
          <p:nvPr/>
        </p:nvSpPr>
        <p:spPr>
          <a:xfrm>
            <a:off x="523875" y="5545138"/>
            <a:ext cx="6049963" cy="809625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 2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586B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Satellite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srgbClr val="192753"/>
              </a:buClr>
              <a:buSzPct val="85000"/>
              <a:buFont typeface="Wingdings 2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586B7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Emergency Departments</a:t>
            </a:r>
          </a:p>
        </p:txBody>
      </p:sp>
      <p:pic>
        <p:nvPicPr>
          <p:cNvPr id="25615" name="Picture 3">
            <a:extLst>
              <a:ext uri="{FF2B5EF4-FFF2-40B4-BE49-F238E27FC236}">
                <a16:creationId xmlns:a16="http://schemas.microsoft.com/office/drawing/2014/main" id="{0F8CE4C0-B53D-5D6C-BE91-B85A39CB5D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68263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Content Placeholder 7">
            <a:extLst>
              <a:ext uri="{FF2B5EF4-FFF2-40B4-BE49-F238E27FC236}">
                <a16:creationId xmlns:a16="http://schemas.microsoft.com/office/drawing/2014/main" id="{DDE88D8A-FCF4-DDF0-D805-A757FFADA9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25" y="2063750"/>
            <a:ext cx="230505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Willingboro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169 beds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1C2C57A5-E50B-8463-D139-47BCD60F86B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04" y="1992256"/>
            <a:ext cx="2010848" cy="1140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" name="Content Placeholder 7">
            <a:extLst>
              <a:ext uri="{FF2B5EF4-FFF2-40B4-BE49-F238E27FC236}">
                <a16:creationId xmlns:a16="http://schemas.microsoft.com/office/drawing/2014/main" id="{DE7E31FC-5886-47A3-31D6-7E36781C64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7238" y="3657600"/>
            <a:ext cx="3152775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Virtua Our Lady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of Lourdes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340 beds</a:t>
            </a:r>
            <a:b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FA46BCDB-3201-AF02-02EB-8D95728C8B7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6"/>
          <a:stretch/>
        </p:blipFill>
        <p:spPr>
          <a:xfrm>
            <a:off x="2296749" y="3468793"/>
            <a:ext cx="2045472" cy="1180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969F07F-6819-7879-8554-EB8D7E9E4511}"/>
              </a:ext>
            </a:extLst>
          </p:cNvPr>
          <p:cNvSpPr/>
          <p:nvPr/>
        </p:nvSpPr>
        <p:spPr>
          <a:xfrm>
            <a:off x="7588250" y="3709988"/>
            <a:ext cx="3295650" cy="1584325"/>
          </a:xfrm>
          <a:prstGeom prst="rect">
            <a:avLst/>
          </a:prstGeom>
          <a:solidFill>
            <a:srgbClr val="F15D55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4847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Content Placeholder 7">
            <a:extLst>
              <a:ext uri="{FF2B5EF4-FFF2-40B4-BE49-F238E27FC236}">
                <a16:creationId xmlns:a16="http://schemas.microsoft.com/office/drawing/2014/main" id="{A7BEBDFB-1400-45A1-6443-BA157C906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900" y="4394200"/>
            <a:ext cx="3302000" cy="80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ts val="575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32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ＭＳ Ｐゴシック" charset="0"/>
              </a:defRPr>
            </a:lvl1pPr>
            <a:lvl2pPr marL="547688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2pPr>
            <a:lvl3pPr marL="822325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BACB3"/>
              </a:buClr>
              <a:buSzPct val="85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3pPr>
            <a:lvl4pPr marL="1096963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SzPct val="80000"/>
              <a:buFont typeface="Wingdings 2" panose="05020102010507070707" pitchFamily="18" charset="2"/>
              <a:buChar char="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4pPr>
            <a:lvl5pPr marL="1371600" indent="-228600" algn="l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A8A02"/>
              </a:buClr>
              <a:buChar char="o"/>
              <a:defRPr sz="2000" kern="1200">
                <a:solidFill>
                  <a:srgbClr val="4C5D6E"/>
                </a:solidFill>
                <a:latin typeface="Calibri" pitchFamily="34" charset="0"/>
                <a:ea typeface="MS PGothic" pitchFamily="34" charset="-128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7 Emergency Rooms represent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ECF5D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296,100+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MS PGothic" pitchFamily="34" charset="-128"/>
              </a:rPr>
              <a:t> visits.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575"/>
              </a:spcBef>
              <a:spcAft>
                <a:spcPct val="0"/>
              </a:spcAft>
              <a:buClr>
                <a:prstClr val="white">
                  <a:lumMod val="65000"/>
                </a:prstClr>
              </a:buClr>
              <a:buSzPct val="85000"/>
              <a:buFont typeface="Wingdings 2" panose="05020102010507070707" pitchFamily="18" charset="2"/>
              <a:buNone/>
              <a:tabLst/>
              <a:defRPr/>
            </a:pP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Arial"/>
                <a:ea typeface="MS PGothic" pitchFamily="34" charset="-128"/>
              </a:rPr>
            </a:b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646464"/>
              </a:solidFill>
              <a:effectLst/>
              <a:uLnTx/>
              <a:uFillTx/>
              <a:latin typeface="Arial"/>
              <a:ea typeface="MS PGothic" pitchFamily="34" charset="-128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81D77D-6505-A42F-9CED-90625F7EE87D}"/>
              </a:ext>
            </a:extLst>
          </p:cNvPr>
          <p:cNvSpPr/>
          <p:nvPr/>
        </p:nvSpPr>
        <p:spPr>
          <a:xfrm>
            <a:off x="9013825" y="3894138"/>
            <a:ext cx="439738" cy="4381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7B45D-0994-6465-854E-A7DD79462436}"/>
              </a:ext>
            </a:extLst>
          </p:cNvPr>
          <p:cNvSpPr txBox="1"/>
          <p:nvPr/>
        </p:nvSpPr>
        <p:spPr>
          <a:xfrm>
            <a:off x="8994775" y="3743325"/>
            <a:ext cx="550863" cy="7064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15D55"/>
                </a:solidFill>
                <a:effectLst/>
                <a:uLnTx/>
                <a:uFillTx/>
                <a:latin typeface="Arial"/>
                <a:ea typeface="MS PGothic" panose="020B0600070205080204" pitchFamily="34" charset="-128"/>
                <a:cs typeface="+mn-cs"/>
              </a:rPr>
              <a:t>+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Culture of WE &amp; Strategic Imperatives</a:t>
            </a:r>
            <a:br>
              <a:rPr lang="en-US" sz="3200" b="1" dirty="0"/>
            </a:br>
            <a:endParaRPr lang="en-US" sz="3200" b="1" dirty="0"/>
          </a:p>
        </p:txBody>
      </p:sp>
      <p:pic>
        <p:nvPicPr>
          <p:cNvPr id="71683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02" y="2483426"/>
            <a:ext cx="5525698" cy="2954763"/>
          </a:xfrm>
          <a:noFill/>
          <a:ln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>
            <a:hlinkClick r:id="rId4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214366"/>
              </p:ext>
            </p:extLst>
          </p:nvPr>
        </p:nvGraphicFramePr>
        <p:xfrm>
          <a:off x="688907" y="2483426"/>
          <a:ext cx="1358495" cy="295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2178000" imgH="3879720" progId="Paint.Picture">
                  <p:embed/>
                </p:oleObj>
              </mc:Choice>
              <mc:Fallback>
                <p:oleObj name="Bitmap Image" r:id="rId5" imgW="2178000" imgH="3879720" progId="Paint.Picture">
                  <p:embed/>
                  <p:pic>
                    <p:nvPicPr>
                      <p:cNvPr id="3" name="Object 2">
                        <a:hlinkClick r:id="" action="ppaction://noaction"/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8907" y="2483426"/>
                        <a:ext cx="1358495" cy="29547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9BF7865-9BF6-B644-6C24-1116760A1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7863" y="2183632"/>
            <a:ext cx="4020120" cy="308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8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56972" y="3118307"/>
            <a:ext cx="1605034" cy="1637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Define what Inclusion, Diversity &amp; Equity means at Virtua with a clear philosophy and approach.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Built Upon 3 Pillars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718C2E-2CD1-9544-AE42-64BDF53726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95974" y="2417988"/>
            <a:ext cx="1236700" cy="299521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Elevate the Value of Inclusion, Diversity &amp; Equity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974240" y="2456481"/>
            <a:ext cx="2662830" cy="2932546"/>
            <a:chOff x="4545788" y="1009293"/>
            <a:chExt cx="6421155" cy="2932546"/>
          </a:xfrm>
        </p:grpSpPr>
        <p:sp>
          <p:nvSpPr>
            <p:cNvPr id="9" name="Rectangle 8"/>
            <p:cNvSpPr/>
            <p:nvPr/>
          </p:nvSpPr>
          <p:spPr>
            <a:xfrm>
              <a:off x="7900654" y="1241841"/>
              <a:ext cx="3066289" cy="2556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Assess and adapt our recruitment &amp; retention practices to support diverse talent.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4545788" y="1009293"/>
              <a:ext cx="3220114" cy="2932546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Create an Equitable Workplace</a:t>
              </a:r>
              <a:endPara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74862" y="2431305"/>
            <a:ext cx="2631928" cy="2957722"/>
            <a:chOff x="9141972" y="2153750"/>
            <a:chExt cx="6525638" cy="2957722"/>
          </a:xfrm>
        </p:grpSpPr>
        <p:sp>
          <p:nvSpPr>
            <p:cNvPr id="11" name="Rectangle 10"/>
            <p:cNvSpPr/>
            <p:nvPr/>
          </p:nvSpPr>
          <p:spPr>
            <a:xfrm>
              <a:off x="12268505" y="2409568"/>
              <a:ext cx="3399105" cy="25560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Foster a culture and environment of belonging through awareness and education.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41972" y="2153750"/>
              <a:ext cx="3066288" cy="2957722"/>
            </a:xfrm>
            <a:prstGeom prst="roundRect">
              <a:avLst/>
            </a:prstGeom>
            <a:solidFill>
              <a:schemeClr val="accent6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Cultivate an Inclusive Culture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Graphic 13" descr="Greek Pillar outline">
            <a:extLst>
              <a:ext uri="{FF2B5EF4-FFF2-40B4-BE49-F238E27FC236}">
                <a16:creationId xmlns:a16="http://schemas.microsoft.com/office/drawing/2014/main" id="{FAB9DD86-FC3A-4C93-02FD-FDC470D893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989" y="1920731"/>
            <a:ext cx="2662813" cy="106949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20EA8D4-189D-0A90-F939-8D43CA800422}"/>
              </a:ext>
            </a:extLst>
          </p:cNvPr>
          <p:cNvSpPr/>
          <p:nvPr/>
        </p:nvSpPr>
        <p:spPr>
          <a:xfrm>
            <a:off x="1250649" y="5225143"/>
            <a:ext cx="1527350" cy="18805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Greek Pillar outline">
            <a:extLst>
              <a:ext uri="{FF2B5EF4-FFF2-40B4-BE49-F238E27FC236}">
                <a16:creationId xmlns:a16="http://schemas.microsoft.com/office/drawing/2014/main" id="{54E5EB5C-CC09-5778-7FD9-0AA98B34C7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38468" y="1920731"/>
            <a:ext cx="2662813" cy="1069496"/>
          </a:xfrm>
          <a:prstGeom prst="rect">
            <a:avLst/>
          </a:prstGeom>
        </p:spPr>
      </p:pic>
      <p:pic>
        <p:nvPicPr>
          <p:cNvPr id="20" name="Graphic 19" descr="Greek Pillar outline">
            <a:extLst>
              <a:ext uri="{FF2B5EF4-FFF2-40B4-BE49-F238E27FC236}">
                <a16:creationId xmlns:a16="http://schemas.microsoft.com/office/drawing/2014/main" id="{EB05325E-56BE-9B62-12A3-EFC1DC78CAD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58512" y="1920731"/>
            <a:ext cx="2662813" cy="10694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0D60CA4-6ABB-397A-D80C-F9D9C7BA0821}"/>
              </a:ext>
            </a:extLst>
          </p:cNvPr>
          <p:cNvSpPr/>
          <p:nvPr/>
        </p:nvSpPr>
        <p:spPr>
          <a:xfrm>
            <a:off x="8878250" y="5243171"/>
            <a:ext cx="1527350" cy="1880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2AB62D-F63A-A2BA-52B0-FE3C34CC2F71}"/>
              </a:ext>
            </a:extLst>
          </p:cNvPr>
          <p:cNvSpPr/>
          <p:nvPr/>
        </p:nvSpPr>
        <p:spPr>
          <a:xfrm>
            <a:off x="5126243" y="5225143"/>
            <a:ext cx="1527350" cy="18805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6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554DEC0-8595-95F6-5D6C-12D03A77A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Milestones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9F016-EBA2-AE57-6D99-BE7CB962E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8186" y="1697561"/>
            <a:ext cx="4719376" cy="1400918"/>
          </a:xfrm>
          <a:ln w="28575">
            <a:solidFill>
              <a:schemeClr val="accent3"/>
            </a:solidFill>
            <a:prstDash val="sysDot"/>
          </a:ln>
        </p:spPr>
        <p:txBody>
          <a:bodyPr>
            <a:noAutofit/>
          </a:bodyPr>
          <a:lstStyle/>
          <a:p>
            <a:r>
              <a:rPr lang="en-US" sz="1400" dirty="0">
                <a:latin typeface="+mn-lt"/>
              </a:rPr>
              <a:t>Establishment of </a:t>
            </a:r>
            <a:r>
              <a:rPr lang="en-US" sz="1400" b="1" dirty="0">
                <a:latin typeface="+mn-lt"/>
              </a:rPr>
              <a:t>IDEA Framework </a:t>
            </a:r>
            <a:r>
              <a:rPr lang="en-US" sz="1400" dirty="0">
                <a:latin typeface="+mn-lt"/>
              </a:rPr>
              <a:t>via Design Committee</a:t>
            </a:r>
          </a:p>
          <a:p>
            <a:r>
              <a:rPr lang="en-US" sz="1400" b="1" dirty="0">
                <a:latin typeface="+mn-lt"/>
              </a:rPr>
              <a:t>IDEA Steering Committee </a:t>
            </a:r>
            <a:r>
              <a:rPr lang="en-US" sz="1400" dirty="0">
                <a:latin typeface="+mn-lt"/>
              </a:rPr>
              <a:t>members selected and first of quarterly meetings conducted</a:t>
            </a:r>
          </a:p>
          <a:p>
            <a:r>
              <a:rPr lang="en-US" sz="1400" dirty="0">
                <a:latin typeface="+mn-lt"/>
              </a:rPr>
              <a:t>Focus on </a:t>
            </a:r>
            <a:r>
              <a:rPr lang="en-US" sz="1400" b="1" dirty="0">
                <a:latin typeface="+mn-lt"/>
              </a:rPr>
              <a:t>engagement question</a:t>
            </a:r>
            <a:r>
              <a:rPr lang="en-US" sz="1400" dirty="0">
                <a:latin typeface="+mn-lt"/>
              </a:rPr>
              <a:t>: “I feel like I belong”</a:t>
            </a:r>
          </a:p>
          <a:p>
            <a:r>
              <a:rPr lang="en-US" sz="1400" dirty="0">
                <a:latin typeface="+mn-lt"/>
              </a:rPr>
              <a:t>Behaviors integrated into </a:t>
            </a:r>
            <a:r>
              <a:rPr lang="en-US" sz="1400" b="1" dirty="0">
                <a:latin typeface="+mn-lt"/>
              </a:rPr>
              <a:t>Annual Performance </a:t>
            </a:r>
          </a:p>
          <a:p>
            <a:endParaRPr lang="en-US" sz="1400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979C-A83E-31F2-8C2C-1042C46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8C2E-2CD1-9544-AE42-64BDF537267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2420DC-1F20-7485-70E4-E97BBD49ED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034" y="1665104"/>
            <a:ext cx="1376624" cy="14009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D92317-351A-C847-153A-A956C176E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34" y="3258394"/>
            <a:ext cx="1273122" cy="1425076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99873C5-44C1-A0A2-5948-7BE353AD272A}"/>
              </a:ext>
            </a:extLst>
          </p:cNvPr>
          <p:cNvSpPr txBox="1">
            <a:spLocks/>
          </p:cNvSpPr>
          <p:nvPr/>
        </p:nvSpPr>
        <p:spPr>
          <a:xfrm>
            <a:off x="1758186" y="3347999"/>
            <a:ext cx="4719377" cy="1642922"/>
          </a:xfrm>
          <a:prstGeom prst="rect">
            <a:avLst/>
          </a:prstGeom>
          <a:ln w="28575">
            <a:solidFill>
              <a:schemeClr val="accent2"/>
            </a:solidFill>
            <a:prstDash val="sysDot"/>
          </a:ln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+mn-lt"/>
              </a:rPr>
              <a:t>Conducted </a:t>
            </a:r>
            <a:r>
              <a:rPr lang="en-US" sz="1400" b="1" i="1" dirty="0">
                <a:latin typeface="+mn-lt"/>
              </a:rPr>
              <a:t>Continuing the Conversation </a:t>
            </a:r>
            <a:r>
              <a:rPr lang="en-US" sz="1400" dirty="0">
                <a:latin typeface="+mn-lt"/>
              </a:rPr>
              <a:t>(Summer 2020)</a:t>
            </a:r>
          </a:p>
          <a:p>
            <a:r>
              <a:rPr lang="en-US" sz="1400" dirty="0">
                <a:latin typeface="+mn-lt"/>
              </a:rPr>
              <a:t>IDE </a:t>
            </a:r>
            <a:r>
              <a:rPr lang="en-US" sz="1400" b="1" dirty="0">
                <a:latin typeface="+mn-lt"/>
              </a:rPr>
              <a:t>Executive and Board education </a:t>
            </a:r>
            <a:r>
              <a:rPr lang="en-US" sz="1400" dirty="0">
                <a:latin typeface="+mn-lt"/>
              </a:rPr>
              <a:t>completed</a:t>
            </a:r>
          </a:p>
          <a:p>
            <a:r>
              <a:rPr lang="en-US" sz="1400" dirty="0">
                <a:latin typeface="+mn-lt"/>
              </a:rPr>
              <a:t>2021 organizational-wide </a:t>
            </a:r>
            <a:r>
              <a:rPr lang="en-US" sz="1400" b="1" i="1" dirty="0">
                <a:latin typeface="+mn-lt"/>
              </a:rPr>
              <a:t>Unconscious Bias </a:t>
            </a:r>
            <a:r>
              <a:rPr lang="en-US" sz="1400" b="1" dirty="0">
                <a:latin typeface="+mn-lt"/>
              </a:rPr>
              <a:t>education</a:t>
            </a:r>
            <a:r>
              <a:rPr lang="en-US" sz="1400" dirty="0">
                <a:latin typeface="+mn-lt"/>
              </a:rPr>
              <a:t> completed (100% leaders; 80% colleagues)</a:t>
            </a:r>
          </a:p>
          <a:p>
            <a:r>
              <a:rPr lang="en-US" sz="1400" b="1" dirty="0">
                <a:latin typeface="+mn-lt"/>
              </a:rPr>
              <a:t>Colleague Communities </a:t>
            </a:r>
            <a:r>
              <a:rPr lang="en-US" sz="1400" dirty="0">
                <a:latin typeface="+mn-lt"/>
              </a:rPr>
              <a:t>process &amp; groups established: </a:t>
            </a:r>
            <a:r>
              <a:rPr lang="en-US" sz="1400" i="1" dirty="0">
                <a:latin typeface="+mn-lt"/>
              </a:rPr>
              <a:t>Women of Virtua, Black African American, OUT @ Virtua</a:t>
            </a:r>
            <a:r>
              <a:rPr lang="en-US" sz="1400" dirty="0">
                <a:latin typeface="+mn-lt"/>
              </a:rPr>
              <a:t>, and </a:t>
            </a:r>
            <a:r>
              <a:rPr lang="en-US" sz="1400" i="1" dirty="0" err="1">
                <a:latin typeface="+mn-lt"/>
              </a:rPr>
              <a:t>VirtuAsia</a:t>
            </a:r>
            <a:endParaRPr lang="en-US" sz="1400" i="1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CD1DCC-80C4-36AE-7A89-01AD81C0F0B3}"/>
              </a:ext>
            </a:extLst>
          </p:cNvPr>
          <p:cNvSpPr txBox="1"/>
          <p:nvPr/>
        </p:nvSpPr>
        <p:spPr>
          <a:xfrm>
            <a:off x="3522198" y="1295772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2020-2021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F478755-4732-9904-16D7-1F5A24D5C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88" y="4955431"/>
            <a:ext cx="1246418" cy="14009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321115D-2AA3-1D0A-D955-414E924B1E9C}"/>
              </a:ext>
            </a:extLst>
          </p:cNvPr>
          <p:cNvSpPr txBox="1">
            <a:spLocks/>
          </p:cNvSpPr>
          <p:nvPr/>
        </p:nvSpPr>
        <p:spPr>
          <a:xfrm>
            <a:off x="1758186" y="5213049"/>
            <a:ext cx="4719376" cy="1026393"/>
          </a:xfrm>
          <a:prstGeom prst="rect">
            <a:avLst/>
          </a:prstGeom>
          <a:ln w="28575"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tx2"/>
                </a:solidFill>
                <a:latin typeface="+mn-lt"/>
              </a:rPr>
              <a:t>Celebration of, and education on,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multi-cultural and ethnic events</a:t>
            </a:r>
          </a:p>
          <a:p>
            <a:r>
              <a:rPr lang="en-US" sz="1400" b="1" dirty="0">
                <a:solidFill>
                  <a:schemeClr val="tx2"/>
                </a:solidFill>
                <a:latin typeface="+mn-lt"/>
              </a:rPr>
              <a:t>Talent Review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process evolves;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Formal Mentoring Program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for </a:t>
            </a:r>
            <a:r>
              <a:rPr lang="en-US" sz="1400" b="1" dirty="0">
                <a:solidFill>
                  <a:schemeClr val="tx2"/>
                </a:solidFill>
                <a:latin typeface="+mn-lt"/>
              </a:rPr>
              <a:t>emerging diverse talent </a:t>
            </a:r>
            <a:r>
              <a:rPr lang="en-US" sz="1400" dirty="0">
                <a:solidFill>
                  <a:schemeClr val="tx2"/>
                </a:solidFill>
                <a:latin typeface="+mn-lt"/>
              </a:rPr>
              <a:t>launched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7E692ED-1A51-4B21-F500-ECA88B4C29FC}"/>
              </a:ext>
            </a:extLst>
          </p:cNvPr>
          <p:cNvSpPr txBox="1"/>
          <p:nvPr/>
        </p:nvSpPr>
        <p:spPr>
          <a:xfrm>
            <a:off x="8637998" y="1335551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2022-2023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9C568BD1-D002-7E1D-99CC-3D4BE2ABF715}"/>
              </a:ext>
            </a:extLst>
          </p:cNvPr>
          <p:cNvSpPr txBox="1">
            <a:spLocks/>
          </p:cNvSpPr>
          <p:nvPr/>
        </p:nvSpPr>
        <p:spPr>
          <a:xfrm>
            <a:off x="6829531" y="1697561"/>
            <a:ext cx="4808287" cy="1400918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3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Launch of </a:t>
            </a:r>
            <a:r>
              <a:rPr lang="en-US" sz="1350" b="1" dirty="0">
                <a:solidFill>
                  <a:schemeClr val="bg1"/>
                </a:solidFill>
                <a:latin typeface="+mn-lt"/>
              </a:rPr>
              <a:t>WE Hours </a:t>
            </a:r>
            <a:endParaRPr lang="en-US" sz="1350" dirty="0">
              <a:solidFill>
                <a:schemeClr val="bg1"/>
              </a:solidFill>
              <a:latin typeface="+mn-lt"/>
            </a:endParaRPr>
          </a:p>
          <a:p>
            <a:r>
              <a:rPr lang="en-US" sz="1350" dirty="0">
                <a:solidFill>
                  <a:schemeClr val="bg1"/>
                </a:solidFill>
                <a:latin typeface="+mn-lt"/>
              </a:rPr>
              <a:t>Annual engagement survey measures </a:t>
            </a:r>
            <a:r>
              <a:rPr lang="en-US" sz="1350" b="1" dirty="0">
                <a:solidFill>
                  <a:schemeClr val="bg1"/>
                </a:solidFill>
                <a:latin typeface="+mn-lt"/>
              </a:rPr>
              <a:t>Diversity Index </a:t>
            </a:r>
            <a:r>
              <a:rPr lang="en-US" sz="1350" dirty="0">
                <a:solidFill>
                  <a:schemeClr val="bg1"/>
                </a:solidFill>
                <a:latin typeface="+mn-lt"/>
              </a:rPr>
              <a:t>demonstrating significant year over year improvement </a:t>
            </a:r>
            <a:endParaRPr lang="en-US" sz="1350" b="1" dirty="0">
              <a:solidFill>
                <a:schemeClr val="bg1"/>
              </a:solidFill>
              <a:latin typeface="+mn-lt"/>
            </a:endParaRPr>
          </a:p>
          <a:p>
            <a:r>
              <a:rPr lang="en-US" sz="1350" b="1" dirty="0">
                <a:solidFill>
                  <a:schemeClr val="bg1"/>
                </a:solidFill>
                <a:latin typeface="+mn-lt"/>
              </a:rPr>
              <a:t>Pronoun selection </a:t>
            </a:r>
            <a:r>
              <a:rPr lang="en-US" sz="1350" dirty="0">
                <a:solidFill>
                  <a:schemeClr val="bg1"/>
                </a:solidFill>
                <a:latin typeface="+mn-lt"/>
              </a:rPr>
              <a:t>available on email and signature templates, select badging and within HRIS system (personal profile)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E1D175F-3F03-7B5D-FAF2-61D42902C47C}"/>
              </a:ext>
            </a:extLst>
          </p:cNvPr>
          <p:cNvSpPr txBox="1">
            <a:spLocks/>
          </p:cNvSpPr>
          <p:nvPr/>
        </p:nvSpPr>
        <p:spPr>
          <a:xfrm>
            <a:off x="6829531" y="3347999"/>
            <a:ext cx="4808287" cy="164292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accent2"/>
            </a:solidFill>
            <a:prstDash val="sysDot"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chemeClr val="bg1"/>
                </a:solidFill>
                <a:latin typeface="+mn-lt"/>
              </a:rPr>
              <a:t>2022 executive and organizational-wide </a:t>
            </a:r>
            <a:r>
              <a:rPr lang="en-US" sz="1400" b="1" i="1" dirty="0">
                <a:solidFill>
                  <a:schemeClr val="bg1"/>
                </a:solidFill>
                <a:latin typeface="+mn-lt"/>
              </a:rPr>
              <a:t>Emotional Intelligence </a:t>
            </a:r>
            <a:r>
              <a:rPr lang="en-US" sz="1400" b="1" dirty="0">
                <a:solidFill>
                  <a:schemeClr val="bg1"/>
                </a:solidFill>
                <a:latin typeface="+mn-lt"/>
              </a:rPr>
              <a:t>education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completed </a:t>
            </a: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IDEA eLearning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“on demand” content and </a:t>
            </a:r>
            <a:r>
              <a:rPr lang="en-US" sz="1400" b="1" i="1" dirty="0">
                <a:solidFill>
                  <a:schemeClr val="bg1"/>
                </a:solidFill>
                <a:latin typeface="+mn-lt"/>
              </a:rPr>
              <a:t>Power of Inclusion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 webcast made available</a:t>
            </a:r>
          </a:p>
          <a:p>
            <a:r>
              <a:rPr lang="en-US" sz="1400" b="1" dirty="0">
                <a:solidFill>
                  <a:schemeClr val="bg1"/>
                </a:solidFill>
                <a:latin typeface="+mn-lt"/>
              </a:rPr>
              <a:t>Colleague Communities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expand to include 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WE Serve </a:t>
            </a:r>
            <a:r>
              <a:rPr lang="en-US" sz="1400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1400" i="1" dirty="0">
                <a:solidFill>
                  <a:schemeClr val="bg1"/>
                </a:solidFill>
                <a:latin typeface="+mn-lt"/>
              </a:rPr>
              <a:t>Gen V</a:t>
            </a:r>
          </a:p>
          <a:p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07048AA-6197-A0E7-5163-FD55F5D69391}"/>
              </a:ext>
            </a:extLst>
          </p:cNvPr>
          <p:cNvSpPr txBox="1">
            <a:spLocks/>
          </p:cNvSpPr>
          <p:nvPr/>
        </p:nvSpPr>
        <p:spPr>
          <a:xfrm>
            <a:off x="6839242" y="5213048"/>
            <a:ext cx="4808287" cy="1026393"/>
          </a:xfrm>
          <a:prstGeom prst="rect">
            <a:avLst/>
          </a:prstGeom>
          <a:ln w="28575">
            <a:solidFill>
              <a:schemeClr val="accent1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300" b="1" i="1" dirty="0">
                <a:latin typeface="+mn-lt"/>
              </a:rPr>
              <a:t>Hiring @ Virtua </a:t>
            </a:r>
            <a:r>
              <a:rPr lang="en-US" sz="1300" dirty="0">
                <a:latin typeface="+mn-lt"/>
              </a:rPr>
              <a:t>education for all hiring managers and panelists; IDEA videos/content on Careers page</a:t>
            </a:r>
          </a:p>
          <a:p>
            <a:pPr>
              <a:spcBef>
                <a:spcPts val="0"/>
              </a:spcBef>
            </a:pPr>
            <a:r>
              <a:rPr lang="en-US" sz="1300" b="1" dirty="0">
                <a:latin typeface="+mn-lt"/>
              </a:rPr>
              <a:t>Global Diversity Awareness Month </a:t>
            </a:r>
            <a:r>
              <a:rPr lang="en-US" sz="1300" dirty="0">
                <a:latin typeface="+mn-lt"/>
              </a:rPr>
              <a:t>celebrated throughout October</a:t>
            </a:r>
          </a:p>
          <a:p>
            <a:pPr>
              <a:spcBef>
                <a:spcPts val="0"/>
              </a:spcBef>
            </a:pPr>
            <a:r>
              <a:rPr lang="en-US" sz="1300" b="1" dirty="0">
                <a:latin typeface="+mn-lt"/>
              </a:rPr>
              <a:t>Formal Mentoring Program </a:t>
            </a:r>
            <a:r>
              <a:rPr lang="en-US" sz="1300" dirty="0">
                <a:latin typeface="+mn-lt"/>
              </a:rPr>
              <a:t>expanded to multi-level cohorts</a:t>
            </a:r>
          </a:p>
        </p:txBody>
      </p:sp>
    </p:spTree>
    <p:extLst>
      <p:ext uri="{BB962C8B-B14F-4D97-AF65-F5344CB8AC3E}">
        <p14:creationId xmlns:p14="http://schemas.microsoft.com/office/powerpoint/2010/main" val="233387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A06CD6-90CA-4C45-856C-6771339E1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0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554DEC0-8595-95F6-5D6C-12D03A77A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507"/>
            <a:ext cx="3494362" cy="4930986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+mn-lt"/>
              </a:rPr>
              <a:t>Case Study: 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b="1" dirty="0">
                <a:solidFill>
                  <a:schemeClr val="tx2"/>
                </a:solidFill>
                <a:latin typeface="+mn-lt"/>
              </a:rPr>
              <a:t>Identify and develop diverse talent 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21601D-2758-4B15-A31C-FDA184C51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CC188FE-8C95-7BFF-1C27-AF2E82EED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9196" y="960064"/>
            <a:ext cx="6927165" cy="2366931"/>
          </a:xfrm>
          <a:ln w="12700">
            <a:solidFill>
              <a:schemeClr val="tx2"/>
            </a:solidFill>
            <a:prstDash val="sys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b="1" dirty="0">
                <a:latin typeface="+mn-lt"/>
              </a:rPr>
              <a:t>Baseline Assessment - 2020</a:t>
            </a:r>
          </a:p>
          <a:p>
            <a:r>
              <a:rPr lang="en-US" sz="1700" b="1" dirty="0">
                <a:latin typeface="+mn-lt"/>
              </a:rPr>
              <a:t>Conducted by BCT Partners </a:t>
            </a:r>
          </a:p>
          <a:p>
            <a:pPr lvl="1"/>
            <a:r>
              <a:rPr lang="en-US" sz="1700" b="1" dirty="0">
                <a:latin typeface="+mn-lt"/>
              </a:rPr>
              <a:t>Females of color </a:t>
            </a:r>
            <a:r>
              <a:rPr lang="en-US" sz="1700" dirty="0">
                <a:latin typeface="+mn-lt"/>
              </a:rPr>
              <a:t>are underrepresented across the board, but most notably in </a:t>
            </a:r>
            <a:r>
              <a:rPr lang="en-US" sz="1700" dirty="0">
                <a:solidFill>
                  <a:schemeClr val="accent1"/>
                </a:solidFill>
                <a:latin typeface="+mn-lt"/>
              </a:rPr>
              <a:t>leadership positions</a:t>
            </a:r>
            <a:r>
              <a:rPr lang="en-US" sz="1700" dirty="0">
                <a:latin typeface="+mn-lt"/>
              </a:rPr>
              <a:t>, more than any other category reviewed. </a:t>
            </a:r>
          </a:p>
          <a:p>
            <a:pPr lvl="1"/>
            <a:r>
              <a:rPr lang="en-US" sz="1700" dirty="0">
                <a:latin typeface="+mn-lt"/>
              </a:rPr>
              <a:t>The representation of racial minority employees in the new hire cohort is 1.5x higher than its current representation, an indication that although </a:t>
            </a:r>
            <a:r>
              <a:rPr lang="en-US" sz="1700" dirty="0">
                <a:solidFill>
                  <a:schemeClr val="accent1"/>
                </a:solidFill>
                <a:latin typeface="+mn-lt"/>
              </a:rPr>
              <a:t>diverse talent is being hired, </a:t>
            </a:r>
            <a:r>
              <a:rPr lang="en-US" sz="1700" b="1" dirty="0">
                <a:solidFill>
                  <a:schemeClr val="accent1"/>
                </a:solidFill>
                <a:latin typeface="+mn-lt"/>
              </a:rPr>
              <a:t>this talent is not being retained</a:t>
            </a:r>
            <a:r>
              <a:rPr lang="en-US" sz="1700" dirty="0">
                <a:latin typeface="+mn-lt"/>
              </a:rPr>
              <a:t>.</a:t>
            </a:r>
          </a:p>
          <a:p>
            <a:r>
              <a:rPr lang="en-US" sz="1700" b="1" dirty="0">
                <a:latin typeface="+mn-lt"/>
              </a:rPr>
              <a:t>Press Ganey annual engagement (re: Sense of Belonging)</a:t>
            </a:r>
          </a:p>
          <a:p>
            <a:pPr lvl="1"/>
            <a:r>
              <a:rPr lang="en-US" sz="1700" b="1" dirty="0">
                <a:latin typeface="+mn-lt"/>
              </a:rPr>
              <a:t>Females</a:t>
            </a:r>
            <a:r>
              <a:rPr lang="en-US" sz="1700" dirty="0">
                <a:latin typeface="+mn-lt"/>
              </a:rPr>
              <a:t>, 78% of population, </a:t>
            </a:r>
            <a:r>
              <a:rPr lang="en-US" sz="1700" dirty="0">
                <a:solidFill>
                  <a:schemeClr val="accent1"/>
                </a:solidFill>
                <a:latin typeface="+mn-lt"/>
              </a:rPr>
              <a:t>scored 9 pts lower than males </a:t>
            </a:r>
          </a:p>
          <a:p>
            <a:pPr lvl="1"/>
            <a:r>
              <a:rPr lang="en-US" sz="1700" b="1" dirty="0">
                <a:latin typeface="+mn-lt"/>
              </a:rPr>
              <a:t>Diverse groups </a:t>
            </a:r>
            <a:r>
              <a:rPr lang="en-US" sz="1700" dirty="0">
                <a:latin typeface="+mn-lt"/>
              </a:rPr>
              <a:t>(except for Asian) </a:t>
            </a:r>
            <a:r>
              <a:rPr lang="en-US" sz="1700" dirty="0">
                <a:solidFill>
                  <a:schemeClr val="accent1"/>
                </a:solidFill>
                <a:latin typeface="+mn-lt"/>
              </a:rPr>
              <a:t>scored lower </a:t>
            </a:r>
            <a:r>
              <a:rPr lang="en-US" sz="1700" dirty="0">
                <a:latin typeface="+mn-lt"/>
              </a:rPr>
              <a:t>than the organizational average</a:t>
            </a:r>
          </a:p>
          <a:p>
            <a:endParaRPr lang="en-US" sz="2400" b="1" dirty="0">
              <a:latin typeface="+mn-lt"/>
            </a:endParaRPr>
          </a:p>
          <a:p>
            <a:pPr marL="0" indent="0">
              <a:buNone/>
            </a:pPr>
            <a:endParaRPr lang="en-US" sz="2000" b="1" dirty="0"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979C-A83E-31F2-8C2C-1042C467C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6" y="6033479"/>
            <a:ext cx="78228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718C2E-2CD1-9544-AE42-64BDF5372678}" type="slidenum">
              <a:rPr lang="en-US" sz="1050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 sz="105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E6FF4274-FCDD-3C45-0609-782B214279D1}"/>
              </a:ext>
            </a:extLst>
          </p:cNvPr>
          <p:cNvSpPr txBox="1">
            <a:spLocks/>
          </p:cNvSpPr>
          <p:nvPr/>
        </p:nvSpPr>
        <p:spPr>
          <a:xfrm>
            <a:off x="4849197" y="3531006"/>
            <a:ext cx="6927165" cy="2366930"/>
          </a:xfrm>
          <a:prstGeom prst="rect">
            <a:avLst/>
          </a:prstGeom>
          <a:ln w="12700">
            <a:solidFill>
              <a:schemeClr val="tx2"/>
            </a:solidFill>
            <a:prstDash val="sysDash"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rgbClr val="245473"/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latin typeface="+mn-lt"/>
              </a:rPr>
              <a:t>Tactics to Attract &amp; Retain</a:t>
            </a:r>
          </a:p>
          <a:p>
            <a:r>
              <a:rPr lang="en-US" sz="1500" dirty="0">
                <a:latin typeface="+mn-lt"/>
              </a:rPr>
              <a:t>Evolve </a:t>
            </a:r>
            <a:r>
              <a:rPr lang="en-US" sz="1500" b="1" dirty="0">
                <a:latin typeface="+mn-lt"/>
              </a:rPr>
              <a:t>Talent Review process </a:t>
            </a:r>
            <a:r>
              <a:rPr lang="en-US" sz="1500" dirty="0">
                <a:latin typeface="+mn-lt"/>
              </a:rPr>
              <a:t>to identify </a:t>
            </a:r>
            <a:r>
              <a:rPr lang="en-US" sz="1500" b="1" dirty="0">
                <a:latin typeface="+mn-lt"/>
              </a:rPr>
              <a:t>emerging diverse talent</a:t>
            </a:r>
          </a:p>
          <a:p>
            <a:r>
              <a:rPr lang="en-US" sz="1500" dirty="0">
                <a:latin typeface="+mn-lt"/>
              </a:rPr>
              <a:t>Provide new, purposeful development opportunities to actively invest in diverse talent</a:t>
            </a:r>
          </a:p>
          <a:p>
            <a:pPr lvl="1"/>
            <a:r>
              <a:rPr lang="en-US" sz="1500" b="1" dirty="0">
                <a:latin typeface="+mn-lt"/>
              </a:rPr>
              <a:t>Formal Mentoring Program </a:t>
            </a:r>
            <a:r>
              <a:rPr lang="en-US" sz="1500" dirty="0">
                <a:latin typeface="+mn-lt"/>
              </a:rPr>
              <a:t>(6-months; assigned pairs; multi-level)</a:t>
            </a:r>
          </a:p>
          <a:p>
            <a:pPr lvl="1"/>
            <a:r>
              <a:rPr lang="en-US" sz="1500" dirty="0">
                <a:latin typeface="+mn-lt"/>
              </a:rPr>
              <a:t>Leverage external program </a:t>
            </a:r>
            <a:r>
              <a:rPr lang="en-US" sz="1500" b="1" i="1" dirty="0">
                <a:latin typeface="+mn-lt"/>
              </a:rPr>
              <a:t>Leadership Institute for Black Women </a:t>
            </a:r>
            <a:r>
              <a:rPr lang="en-US" sz="1500" dirty="0">
                <a:latin typeface="+mn-lt"/>
              </a:rPr>
              <a:t>(6-months, Manager-level)</a:t>
            </a:r>
          </a:p>
          <a:p>
            <a:pPr lvl="1"/>
            <a:r>
              <a:rPr lang="en-US" sz="1500" b="1" dirty="0">
                <a:latin typeface="+mn-lt"/>
              </a:rPr>
              <a:t>Leadership training </a:t>
            </a:r>
            <a:r>
              <a:rPr lang="en-US" sz="1500" dirty="0">
                <a:latin typeface="+mn-lt"/>
              </a:rPr>
              <a:t>(IDE for new/new to role; multi-modality sessions; Colleague Community events)</a:t>
            </a:r>
          </a:p>
          <a:p>
            <a:r>
              <a:rPr lang="en-US" sz="1500" b="1" dirty="0">
                <a:latin typeface="+mn-lt"/>
              </a:rPr>
              <a:t>Structured weekly communications </a:t>
            </a:r>
            <a:r>
              <a:rPr lang="en-US" sz="1500" dirty="0">
                <a:latin typeface="+mn-lt"/>
              </a:rPr>
              <a:t>focused within IDE and aligned with our Guiding Principles</a:t>
            </a:r>
          </a:p>
          <a:p>
            <a:endParaRPr lang="en-US" sz="1800" dirty="0">
              <a:latin typeface="+mn-lt"/>
            </a:endParaRPr>
          </a:p>
          <a:p>
            <a:pPr marL="457200" lvl="1" indent="0">
              <a:buNone/>
            </a:pPr>
            <a:endParaRPr lang="en-US" sz="1400" b="1" i="1" dirty="0">
              <a:latin typeface="+mn-lt"/>
            </a:endParaRPr>
          </a:p>
          <a:p>
            <a:endParaRPr lang="en-US" sz="2400" b="1" dirty="0">
              <a:latin typeface="+mn-lt"/>
            </a:endParaRPr>
          </a:p>
          <a:p>
            <a:pPr marL="0" indent="0">
              <a:buFont typeface="Arial"/>
              <a:buNone/>
            </a:pP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2372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CE9676C-F76A-3985-8393-B1685B97B2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964526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D995C-AA33-E019-74DB-50EA824A2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8C2E-2CD1-9544-AE42-64BDF537267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F4DAA-0E1F-E461-A6B8-DC9E8BA024C9}"/>
              </a:ext>
            </a:extLst>
          </p:cNvPr>
          <p:cNvSpPr txBox="1"/>
          <p:nvPr/>
        </p:nvSpPr>
        <p:spPr>
          <a:xfrm>
            <a:off x="1194955" y="6754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8A75931F-A93F-4E2B-CFA9-C95C1D971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3056772223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1_Office Theme">
  <a:themeElements>
    <a:clrScheme name="Virtua Health">
      <a:dk1>
        <a:srgbClr val="000000"/>
      </a:dk1>
      <a:lt1>
        <a:srgbClr val="FFFFFF"/>
      </a:lt1>
      <a:dk2>
        <a:srgbClr val="245374"/>
      </a:dk2>
      <a:lt2>
        <a:srgbClr val="6EA0C8"/>
      </a:lt2>
      <a:accent1>
        <a:srgbClr val="F05D53"/>
      </a:accent1>
      <a:accent2>
        <a:srgbClr val="F4A327"/>
      </a:accent2>
      <a:accent3>
        <a:srgbClr val="5686B3"/>
      </a:accent3>
      <a:accent4>
        <a:srgbClr val="9DD2F0"/>
      </a:accent4>
      <a:accent5>
        <a:srgbClr val="F48379"/>
      </a:accent5>
      <a:accent6>
        <a:srgbClr val="FFCC5B"/>
      </a:accent6>
      <a:hlink>
        <a:srgbClr val="F05D53"/>
      </a:hlink>
      <a:folHlink>
        <a:srgbClr val="6EA0C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quity">
  <a:themeElements>
    <a:clrScheme name="Virtua Colors">
      <a:dk1>
        <a:srgbClr val="192753"/>
      </a:dk1>
      <a:lt1>
        <a:sysClr val="window" lastClr="FFFFFF"/>
      </a:lt1>
      <a:dk2>
        <a:srgbClr val="262626"/>
      </a:dk2>
      <a:lt2>
        <a:srgbClr val="AA8A02"/>
      </a:lt2>
      <a:accent1>
        <a:srgbClr val="192753"/>
      </a:accent1>
      <a:accent2>
        <a:srgbClr val="AA8A02"/>
      </a:accent2>
      <a:accent3>
        <a:srgbClr val="AA8A02"/>
      </a:accent3>
      <a:accent4>
        <a:srgbClr val="AA8A02"/>
      </a:accent4>
      <a:accent5>
        <a:srgbClr val="AA8A02"/>
      </a:accent5>
      <a:accent6>
        <a:srgbClr val="AA8A02"/>
      </a:accent6>
      <a:hlink>
        <a:srgbClr val="AA8A02"/>
      </a:hlink>
      <a:folHlink>
        <a:srgbClr val="121D3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1087</Words>
  <Application>Microsoft Office PowerPoint</Application>
  <PresentationFormat>Widescreen</PresentationFormat>
  <Paragraphs>170</Paragraphs>
  <Slides>11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Arial</vt:lpstr>
      <vt:lpstr>Arial Black</vt:lpstr>
      <vt:lpstr>Calibri</vt:lpstr>
      <vt:lpstr>Calibri Light</vt:lpstr>
      <vt:lpstr>Helvetica</vt:lpstr>
      <vt:lpstr>Wingdings</vt:lpstr>
      <vt:lpstr>Wingdings 2</vt:lpstr>
      <vt:lpstr>1_Office Theme</vt:lpstr>
      <vt:lpstr>Equity</vt:lpstr>
      <vt:lpstr>Bitmap Image</vt:lpstr>
      <vt:lpstr>IDEA Journey</vt:lpstr>
      <vt:lpstr>PowerPoint Presentation</vt:lpstr>
      <vt:lpstr>This is Virtua Health</vt:lpstr>
      <vt:lpstr>PowerPoint Presentation</vt:lpstr>
      <vt:lpstr>Culture of WE &amp; Strategic Imperatives </vt:lpstr>
      <vt:lpstr>Built Upon 3 Pillars</vt:lpstr>
      <vt:lpstr>Milestones</vt:lpstr>
      <vt:lpstr>Case Study:  Identify and develop diverse talent </vt:lpstr>
      <vt:lpstr>Impact</vt:lpstr>
      <vt:lpstr>Impact Colleague Culture Survey – Diversity Index</vt:lpstr>
      <vt:lpstr>Open for Questions</vt:lpstr>
    </vt:vector>
  </TitlesOfParts>
  <Company>Virtua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Zanetich, Jennifer</dc:creator>
  <cp:lastModifiedBy>Gwendolyn Strain</cp:lastModifiedBy>
  <cp:revision>109</cp:revision>
  <cp:lastPrinted>2023-04-24T19:29:20Z</cp:lastPrinted>
  <dcterms:created xsi:type="dcterms:W3CDTF">2022-03-08T20:45:58Z</dcterms:created>
  <dcterms:modified xsi:type="dcterms:W3CDTF">2023-04-25T01:05:49Z</dcterms:modified>
</cp:coreProperties>
</file>