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256" r:id="rId2"/>
    <p:sldId id="276" r:id="rId3"/>
    <p:sldId id="277" r:id="rId4"/>
    <p:sldId id="278" r:id="rId5"/>
    <p:sldId id="280" r:id="rId6"/>
    <p:sldId id="281" r:id="rId7"/>
    <p:sldId id="282" r:id="rId8"/>
    <p:sldId id="283" r:id="rId9"/>
    <p:sldId id="284" r:id="rId10"/>
    <p:sldId id="274" r:id="rId11"/>
    <p:sldId id="279" r:id="rId12"/>
    <p:sldId id="275" r:id="rId13"/>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3F6704-4A1E-4C97-A2DD-886D37988875}" type="datetimeFigureOut">
              <a:rPr lang="en-US" smtClean="0"/>
              <a:t>4/24/2023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a:t>CLAC 3924701</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FCBF38F-94C1-4309-B542-98AB79AEA886}" type="slidenum">
              <a:rPr lang="en-US" smtClean="0"/>
              <a:t>‹#›</a:t>
            </a:fld>
            <a:endParaRPr lang="en-US"/>
          </a:p>
        </p:txBody>
      </p:sp>
    </p:spTree>
    <p:extLst>
      <p:ext uri="{BB962C8B-B14F-4D97-AF65-F5344CB8AC3E}">
        <p14:creationId xmlns:p14="http://schemas.microsoft.com/office/powerpoint/2010/main" val="199226775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E07FDE-ABA4-442C-B39B-DB203B50C981}" type="datetimeFigureOut">
              <a:rPr lang="en-US" smtClean="0"/>
              <a:t>4/24/2023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t>CLAC 3924701</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8C4254-FAD0-4445-8848-D167B1E09137}" type="slidenum">
              <a:rPr lang="en-US" smtClean="0"/>
              <a:t>‹#›</a:t>
            </a:fld>
            <a:endParaRPr lang="en-US"/>
          </a:p>
        </p:txBody>
      </p:sp>
    </p:spTree>
    <p:extLst>
      <p:ext uri="{BB962C8B-B14F-4D97-AF65-F5344CB8AC3E}">
        <p14:creationId xmlns:p14="http://schemas.microsoft.com/office/powerpoint/2010/main" val="330659576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1</a:t>
            </a:fld>
            <a:endParaRPr lang="en-US"/>
          </a:p>
        </p:txBody>
      </p:sp>
    </p:spTree>
    <p:extLst>
      <p:ext uri="{BB962C8B-B14F-4D97-AF65-F5344CB8AC3E}">
        <p14:creationId xmlns:p14="http://schemas.microsoft.com/office/powerpoint/2010/main" val="16222702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10</a:t>
            </a:fld>
            <a:endParaRPr lang="en-US"/>
          </a:p>
        </p:txBody>
      </p:sp>
    </p:spTree>
    <p:extLst>
      <p:ext uri="{BB962C8B-B14F-4D97-AF65-F5344CB8AC3E}">
        <p14:creationId xmlns:p14="http://schemas.microsoft.com/office/powerpoint/2010/main" val="1821293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11</a:t>
            </a:fld>
            <a:endParaRPr lang="en-US"/>
          </a:p>
        </p:txBody>
      </p:sp>
    </p:spTree>
    <p:extLst>
      <p:ext uri="{BB962C8B-B14F-4D97-AF65-F5344CB8AC3E}">
        <p14:creationId xmlns:p14="http://schemas.microsoft.com/office/powerpoint/2010/main" val="8462772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12</a:t>
            </a:fld>
            <a:endParaRPr lang="en-US"/>
          </a:p>
        </p:txBody>
      </p:sp>
    </p:spTree>
    <p:extLst>
      <p:ext uri="{BB962C8B-B14F-4D97-AF65-F5344CB8AC3E}">
        <p14:creationId xmlns:p14="http://schemas.microsoft.com/office/powerpoint/2010/main" val="215714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2</a:t>
            </a:fld>
            <a:endParaRPr lang="en-US"/>
          </a:p>
        </p:txBody>
      </p:sp>
    </p:spTree>
    <p:extLst>
      <p:ext uri="{BB962C8B-B14F-4D97-AF65-F5344CB8AC3E}">
        <p14:creationId xmlns:p14="http://schemas.microsoft.com/office/powerpoint/2010/main" val="883947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3</a:t>
            </a:fld>
            <a:endParaRPr lang="en-US"/>
          </a:p>
        </p:txBody>
      </p:sp>
    </p:spTree>
    <p:extLst>
      <p:ext uri="{BB962C8B-B14F-4D97-AF65-F5344CB8AC3E}">
        <p14:creationId xmlns:p14="http://schemas.microsoft.com/office/powerpoint/2010/main" val="2938634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4</a:t>
            </a:fld>
            <a:endParaRPr lang="en-US"/>
          </a:p>
        </p:txBody>
      </p:sp>
    </p:spTree>
    <p:extLst>
      <p:ext uri="{BB962C8B-B14F-4D97-AF65-F5344CB8AC3E}">
        <p14:creationId xmlns:p14="http://schemas.microsoft.com/office/powerpoint/2010/main" val="50895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5</a:t>
            </a:fld>
            <a:endParaRPr lang="en-US"/>
          </a:p>
        </p:txBody>
      </p:sp>
    </p:spTree>
    <p:extLst>
      <p:ext uri="{BB962C8B-B14F-4D97-AF65-F5344CB8AC3E}">
        <p14:creationId xmlns:p14="http://schemas.microsoft.com/office/powerpoint/2010/main" val="2139933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6</a:t>
            </a:fld>
            <a:endParaRPr lang="en-US"/>
          </a:p>
        </p:txBody>
      </p:sp>
    </p:spTree>
    <p:extLst>
      <p:ext uri="{BB962C8B-B14F-4D97-AF65-F5344CB8AC3E}">
        <p14:creationId xmlns:p14="http://schemas.microsoft.com/office/powerpoint/2010/main" val="2738847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7</a:t>
            </a:fld>
            <a:endParaRPr lang="en-US"/>
          </a:p>
        </p:txBody>
      </p:sp>
    </p:spTree>
    <p:extLst>
      <p:ext uri="{BB962C8B-B14F-4D97-AF65-F5344CB8AC3E}">
        <p14:creationId xmlns:p14="http://schemas.microsoft.com/office/powerpoint/2010/main" val="1492754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8</a:t>
            </a:fld>
            <a:endParaRPr lang="en-US"/>
          </a:p>
        </p:txBody>
      </p:sp>
    </p:spTree>
    <p:extLst>
      <p:ext uri="{BB962C8B-B14F-4D97-AF65-F5344CB8AC3E}">
        <p14:creationId xmlns:p14="http://schemas.microsoft.com/office/powerpoint/2010/main" val="45636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CLAC 3924701</a:t>
            </a:r>
          </a:p>
        </p:txBody>
      </p:sp>
      <p:sp>
        <p:nvSpPr>
          <p:cNvPr id="5" name="Slide Number Placeholder 4"/>
          <p:cNvSpPr>
            <a:spLocks noGrp="1"/>
          </p:cNvSpPr>
          <p:nvPr>
            <p:ph type="sldNum" sz="quarter" idx="5"/>
          </p:nvPr>
        </p:nvSpPr>
        <p:spPr/>
        <p:txBody>
          <a:bodyPr/>
          <a:lstStyle/>
          <a:p>
            <a:fld id="{4D8C4254-FAD0-4445-8848-D167B1E09137}" type="slidenum">
              <a:rPr lang="en-US" smtClean="0"/>
              <a:t>9</a:t>
            </a:fld>
            <a:endParaRPr lang="en-US"/>
          </a:p>
        </p:txBody>
      </p:sp>
    </p:spTree>
    <p:extLst>
      <p:ext uri="{BB962C8B-B14F-4D97-AF65-F5344CB8AC3E}">
        <p14:creationId xmlns:p14="http://schemas.microsoft.com/office/powerpoint/2010/main" val="2115607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9A6020-275E-46BB-BEB4-FD194DF0CCFD}" type="datetime1">
              <a:rPr lang="en-US" smtClean="0"/>
              <a:t>4/24/2023</a:t>
            </a:fld>
            <a:endParaRPr lang="en-US"/>
          </a:p>
        </p:txBody>
      </p:sp>
      <p:sp>
        <p:nvSpPr>
          <p:cNvPr id="5" name="Footer Placeholder 4"/>
          <p:cNvSpPr>
            <a:spLocks noGrp="1"/>
          </p:cNvSpPr>
          <p:nvPr>
            <p:ph type="ftr" sz="quarter" idx="11"/>
          </p:nvPr>
        </p:nvSpPr>
        <p:spPr/>
        <p:txBody>
          <a:bodyPr/>
          <a:lstStyle/>
          <a:p>
            <a:r>
              <a:rPr lang="en-US"/>
              <a:t>(c) Jill Ojserkis, Esq., Cooper Levenson 2023	</a:t>
            </a:r>
          </a:p>
        </p:txBody>
      </p:sp>
      <p:sp>
        <p:nvSpPr>
          <p:cNvPr id="6" name="Slide Number Placeholder 5"/>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273136914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C2617-E0E0-48CA-8106-09B8CAA0F638}" type="datetime1">
              <a:rPr lang="en-US" smtClean="0"/>
              <a:t>4/24/2023</a:t>
            </a:fld>
            <a:endParaRPr lang="en-US"/>
          </a:p>
        </p:txBody>
      </p:sp>
      <p:sp>
        <p:nvSpPr>
          <p:cNvPr id="5" name="Footer Placeholder 4"/>
          <p:cNvSpPr>
            <a:spLocks noGrp="1"/>
          </p:cNvSpPr>
          <p:nvPr>
            <p:ph type="ftr" sz="quarter" idx="11"/>
          </p:nvPr>
        </p:nvSpPr>
        <p:spPr/>
        <p:txBody>
          <a:bodyPr/>
          <a:lstStyle/>
          <a:p>
            <a:r>
              <a:rPr lang="en-US"/>
              <a:t>(c) Jill Ojserkis, Esq., Cooper Levenson 2023	</a:t>
            </a:r>
          </a:p>
        </p:txBody>
      </p:sp>
      <p:sp>
        <p:nvSpPr>
          <p:cNvPr id="6" name="Slide Number Placeholder 5"/>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29391620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9EE767-AECB-4533-B1C1-8F8F207EBF6E}" type="datetime1">
              <a:rPr lang="en-US" smtClean="0"/>
              <a:t>4/24/2023</a:t>
            </a:fld>
            <a:endParaRPr lang="en-US"/>
          </a:p>
        </p:txBody>
      </p:sp>
      <p:sp>
        <p:nvSpPr>
          <p:cNvPr id="5" name="Footer Placeholder 4"/>
          <p:cNvSpPr>
            <a:spLocks noGrp="1"/>
          </p:cNvSpPr>
          <p:nvPr>
            <p:ph type="ftr" sz="quarter" idx="11"/>
          </p:nvPr>
        </p:nvSpPr>
        <p:spPr/>
        <p:txBody>
          <a:bodyPr/>
          <a:lstStyle/>
          <a:p>
            <a:r>
              <a:rPr lang="en-US"/>
              <a:t>(c) Jill Ojserkis, Esq., Cooper Levenson 2023	</a:t>
            </a:r>
          </a:p>
        </p:txBody>
      </p:sp>
      <p:sp>
        <p:nvSpPr>
          <p:cNvPr id="6" name="Slide Number Placeholder 5"/>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231335573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AFF872-E3CD-41EF-82A9-3B4B82A52D14}" type="datetime1">
              <a:rPr lang="en-US" smtClean="0"/>
              <a:t>4/24/2023</a:t>
            </a:fld>
            <a:endParaRPr lang="en-US"/>
          </a:p>
        </p:txBody>
      </p:sp>
      <p:sp>
        <p:nvSpPr>
          <p:cNvPr id="5" name="Footer Placeholder 4"/>
          <p:cNvSpPr>
            <a:spLocks noGrp="1"/>
          </p:cNvSpPr>
          <p:nvPr>
            <p:ph type="ftr" sz="quarter" idx="11"/>
          </p:nvPr>
        </p:nvSpPr>
        <p:spPr/>
        <p:txBody>
          <a:bodyPr/>
          <a:lstStyle/>
          <a:p>
            <a:r>
              <a:rPr lang="en-US"/>
              <a:t>(c) Jill Ojserkis, Esq., Cooper Levenson 2023	</a:t>
            </a:r>
          </a:p>
        </p:txBody>
      </p:sp>
      <p:sp>
        <p:nvSpPr>
          <p:cNvPr id="6" name="Slide Number Placeholder 5"/>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425178049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0576B2-611A-4066-83DC-F06CCAFC60E1}" type="datetime1">
              <a:rPr lang="en-US" smtClean="0"/>
              <a:t>4/24/2023</a:t>
            </a:fld>
            <a:endParaRPr lang="en-US"/>
          </a:p>
        </p:txBody>
      </p:sp>
      <p:sp>
        <p:nvSpPr>
          <p:cNvPr id="5" name="Footer Placeholder 4"/>
          <p:cNvSpPr>
            <a:spLocks noGrp="1"/>
          </p:cNvSpPr>
          <p:nvPr>
            <p:ph type="ftr" sz="quarter" idx="11"/>
          </p:nvPr>
        </p:nvSpPr>
        <p:spPr/>
        <p:txBody>
          <a:bodyPr/>
          <a:lstStyle/>
          <a:p>
            <a:r>
              <a:rPr lang="en-US"/>
              <a:t>(c) Jill Ojserkis, Esq., Cooper Levenson 2023	</a:t>
            </a:r>
          </a:p>
        </p:txBody>
      </p:sp>
      <p:sp>
        <p:nvSpPr>
          <p:cNvPr id="6" name="Slide Number Placeholder 5"/>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376154998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3DBFAB-6ED6-44A6-B7D2-5DAFF22DCF56}" type="datetime1">
              <a:rPr lang="en-US" smtClean="0"/>
              <a:t>4/24/2023</a:t>
            </a:fld>
            <a:endParaRPr lang="en-US"/>
          </a:p>
        </p:txBody>
      </p:sp>
      <p:sp>
        <p:nvSpPr>
          <p:cNvPr id="6" name="Footer Placeholder 5"/>
          <p:cNvSpPr>
            <a:spLocks noGrp="1"/>
          </p:cNvSpPr>
          <p:nvPr>
            <p:ph type="ftr" sz="quarter" idx="11"/>
          </p:nvPr>
        </p:nvSpPr>
        <p:spPr/>
        <p:txBody>
          <a:bodyPr/>
          <a:lstStyle/>
          <a:p>
            <a:r>
              <a:rPr lang="en-US"/>
              <a:t>(c) Jill Ojserkis, Esq., Cooper Levenson 2023	</a:t>
            </a:r>
          </a:p>
        </p:txBody>
      </p:sp>
      <p:sp>
        <p:nvSpPr>
          <p:cNvPr id="7" name="Slide Number Placeholder 6"/>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184193775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FC1786-9B3F-4CD2-99B1-548609E5CC1C}" type="datetime1">
              <a:rPr lang="en-US" smtClean="0"/>
              <a:t>4/24/2023</a:t>
            </a:fld>
            <a:endParaRPr lang="en-US"/>
          </a:p>
        </p:txBody>
      </p:sp>
      <p:sp>
        <p:nvSpPr>
          <p:cNvPr id="8" name="Footer Placeholder 7"/>
          <p:cNvSpPr>
            <a:spLocks noGrp="1"/>
          </p:cNvSpPr>
          <p:nvPr>
            <p:ph type="ftr" sz="quarter" idx="11"/>
          </p:nvPr>
        </p:nvSpPr>
        <p:spPr/>
        <p:txBody>
          <a:bodyPr/>
          <a:lstStyle/>
          <a:p>
            <a:r>
              <a:rPr lang="en-US"/>
              <a:t>(c) Jill Ojserkis, Esq., Cooper Levenson 2023	</a:t>
            </a:r>
          </a:p>
        </p:txBody>
      </p:sp>
      <p:sp>
        <p:nvSpPr>
          <p:cNvPr id="9" name="Slide Number Placeholder 8"/>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240527968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132938B-89B3-49B8-9167-F976EC5BE56E}" type="datetime1">
              <a:rPr lang="en-US" smtClean="0"/>
              <a:t>4/24/2023</a:t>
            </a:fld>
            <a:endParaRPr lang="en-US"/>
          </a:p>
        </p:txBody>
      </p:sp>
      <p:sp>
        <p:nvSpPr>
          <p:cNvPr id="4" name="Footer Placeholder 3"/>
          <p:cNvSpPr>
            <a:spLocks noGrp="1"/>
          </p:cNvSpPr>
          <p:nvPr>
            <p:ph type="ftr" sz="quarter" idx="11"/>
          </p:nvPr>
        </p:nvSpPr>
        <p:spPr/>
        <p:txBody>
          <a:bodyPr/>
          <a:lstStyle/>
          <a:p>
            <a:r>
              <a:rPr lang="en-US"/>
              <a:t>(c) Jill Ojserkis, Esq., Cooper Levenson 2023	</a:t>
            </a:r>
          </a:p>
        </p:txBody>
      </p:sp>
      <p:sp>
        <p:nvSpPr>
          <p:cNvPr id="5" name="Slide Number Placeholder 4"/>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412371380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2281E-B49B-4DC9-AB7B-6B1C27A1E766}" type="datetime1">
              <a:rPr lang="en-US" smtClean="0"/>
              <a:t>4/24/2023</a:t>
            </a:fld>
            <a:endParaRPr lang="en-US"/>
          </a:p>
        </p:txBody>
      </p:sp>
      <p:sp>
        <p:nvSpPr>
          <p:cNvPr id="3" name="Footer Placeholder 2"/>
          <p:cNvSpPr>
            <a:spLocks noGrp="1"/>
          </p:cNvSpPr>
          <p:nvPr>
            <p:ph type="ftr" sz="quarter" idx="11"/>
          </p:nvPr>
        </p:nvSpPr>
        <p:spPr/>
        <p:txBody>
          <a:bodyPr/>
          <a:lstStyle/>
          <a:p>
            <a:r>
              <a:rPr lang="en-US"/>
              <a:t>(c) Jill Ojserkis, Esq., Cooper Levenson 2023	</a:t>
            </a:r>
          </a:p>
        </p:txBody>
      </p:sp>
      <p:sp>
        <p:nvSpPr>
          <p:cNvPr id="4" name="Slide Number Placeholder 3"/>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385270886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FA3B2D-9C59-458B-BAE9-EFFCA84643F5}" type="datetime1">
              <a:rPr lang="en-US" smtClean="0"/>
              <a:t>4/24/2023</a:t>
            </a:fld>
            <a:endParaRPr lang="en-US"/>
          </a:p>
        </p:txBody>
      </p:sp>
      <p:sp>
        <p:nvSpPr>
          <p:cNvPr id="6" name="Footer Placeholder 5"/>
          <p:cNvSpPr>
            <a:spLocks noGrp="1"/>
          </p:cNvSpPr>
          <p:nvPr>
            <p:ph type="ftr" sz="quarter" idx="11"/>
          </p:nvPr>
        </p:nvSpPr>
        <p:spPr/>
        <p:txBody>
          <a:bodyPr/>
          <a:lstStyle/>
          <a:p>
            <a:r>
              <a:rPr lang="en-US"/>
              <a:t>(c) Jill Ojserkis, Esq., Cooper Levenson 2023	</a:t>
            </a:r>
          </a:p>
        </p:txBody>
      </p:sp>
      <p:sp>
        <p:nvSpPr>
          <p:cNvPr id="7" name="Slide Number Placeholder 6"/>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283797656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EFC954-BA93-4A2F-B5F1-93A63D4F29CE}" type="datetime1">
              <a:rPr lang="en-US" smtClean="0"/>
              <a:t>4/24/2023</a:t>
            </a:fld>
            <a:endParaRPr lang="en-US"/>
          </a:p>
        </p:txBody>
      </p:sp>
      <p:sp>
        <p:nvSpPr>
          <p:cNvPr id="6" name="Footer Placeholder 5"/>
          <p:cNvSpPr>
            <a:spLocks noGrp="1"/>
          </p:cNvSpPr>
          <p:nvPr>
            <p:ph type="ftr" sz="quarter" idx="11"/>
          </p:nvPr>
        </p:nvSpPr>
        <p:spPr/>
        <p:txBody>
          <a:bodyPr/>
          <a:lstStyle/>
          <a:p>
            <a:r>
              <a:rPr lang="en-US"/>
              <a:t>(c) Jill Ojserkis, Esq., Cooper Levenson 2023	</a:t>
            </a:r>
          </a:p>
        </p:txBody>
      </p:sp>
      <p:sp>
        <p:nvSpPr>
          <p:cNvPr id="7" name="Slide Number Placeholder 6"/>
          <p:cNvSpPr>
            <a:spLocks noGrp="1"/>
          </p:cNvSpPr>
          <p:nvPr>
            <p:ph type="sldNum" sz="quarter" idx="12"/>
          </p:nvPr>
        </p:nvSpPr>
        <p:spPr/>
        <p:txBody>
          <a:bodyPr/>
          <a:lstStyle/>
          <a:p>
            <a:fld id="{96A5B6C2-32A8-43E1-A40E-3A2DA6C246F0}" type="slidenum">
              <a:rPr lang="en-US" smtClean="0"/>
              <a:t>‹#›</a:t>
            </a:fld>
            <a:endParaRPr lang="en-US"/>
          </a:p>
        </p:txBody>
      </p:sp>
    </p:spTree>
    <p:extLst>
      <p:ext uri="{BB962C8B-B14F-4D97-AF65-F5344CB8AC3E}">
        <p14:creationId xmlns:p14="http://schemas.microsoft.com/office/powerpoint/2010/main" val="555372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57882A-3C77-4710-A64F-3E0F0E8DB8CA}" type="datetime1">
              <a:rPr lang="en-US" smtClean="0"/>
              <a:t>4/24/2023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 Jill Ojserkis, Esq., Cooper Levenson 2023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A5B6C2-32A8-43E1-A40E-3A2DA6C246F0}" type="slidenum">
              <a:rPr lang="en-US" smtClean="0"/>
              <a:t>‹#›</a:t>
            </a:fld>
            <a:endParaRPr lang="en-US"/>
          </a:p>
        </p:txBody>
      </p:sp>
    </p:spTree>
    <p:extLst>
      <p:ext uri="{BB962C8B-B14F-4D97-AF65-F5344CB8AC3E}">
        <p14:creationId xmlns:p14="http://schemas.microsoft.com/office/powerpoint/2010/main" val="2426838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3118" y="1600200"/>
            <a:ext cx="7772400" cy="2079625"/>
          </a:xfrm>
        </p:spPr>
        <p:txBody>
          <a:bodyPr>
            <a:normAutofit/>
          </a:bodyPr>
          <a:lstStyle/>
          <a:p>
            <a:r>
              <a:rPr lang="en-US" b="1"/>
              <a:t>CMO PANEL</a:t>
            </a:r>
          </a:p>
        </p:txBody>
      </p:sp>
      <p:sp>
        <p:nvSpPr>
          <p:cNvPr id="3" name="Subtitle 2"/>
          <p:cNvSpPr>
            <a:spLocks noGrp="1"/>
          </p:cNvSpPr>
          <p:nvPr>
            <p:ph type="subTitle" idx="1"/>
          </p:nvPr>
        </p:nvSpPr>
        <p:spPr>
          <a:xfrm>
            <a:off x="685799" y="3357282"/>
            <a:ext cx="7933765" cy="1447800"/>
          </a:xfrm>
        </p:spPr>
        <p:txBody>
          <a:bodyPr>
            <a:normAutofit fontScale="92500" lnSpcReduction="10000"/>
          </a:bodyPr>
          <a:lstStyle/>
          <a:p>
            <a:r>
              <a:rPr lang="en-US" sz="2800"/>
              <a:t>29</a:t>
            </a:r>
            <a:r>
              <a:rPr lang="en-US" sz="2800" baseline="30000"/>
              <a:t>TH</a:t>
            </a:r>
            <a:r>
              <a:rPr lang="en-US" sz="2800"/>
              <a:t> ANNUAL EDUCATION CONFERENCE</a:t>
            </a:r>
          </a:p>
          <a:p>
            <a:endParaRPr lang="en-US" sz="1200"/>
          </a:p>
          <a:p>
            <a:r>
              <a:rPr lang="en-US" sz="2600"/>
              <a:t>NEW JERSEY STATE ASSOCIATION OF MEDICAL STAFF SERVICES</a:t>
            </a:r>
          </a:p>
          <a:p>
            <a:r>
              <a:rPr lang="en-US" sz="2600"/>
              <a:t>APRIL 27, 2023</a:t>
            </a:r>
          </a:p>
          <a:p>
            <a:endParaRPr lang="en-US" sz="260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33400"/>
            <a:ext cx="3592683" cy="502920"/>
          </a:xfrm>
          <a:prstGeom prst="rect">
            <a:avLst/>
          </a:prstGeom>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03118" y="4800600"/>
            <a:ext cx="1200150"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ooter Placeholder 6"/>
          <p:cNvSpPr>
            <a:spLocks noGrp="1"/>
          </p:cNvSpPr>
          <p:nvPr>
            <p:ph type="ftr" sz="quarter" idx="11"/>
          </p:nvPr>
        </p:nvSpPr>
        <p:spPr/>
        <p:txBody>
          <a:bodyPr/>
          <a:lstStyle/>
          <a:p>
            <a:r>
              <a:rPr lang="en-US"/>
              <a:t>(c) Cooper Levenson 2023	</a:t>
            </a:r>
          </a:p>
        </p:txBody>
      </p:sp>
      <p:sp>
        <p:nvSpPr>
          <p:cNvPr id="8" name="Slide Number Placeholder 7"/>
          <p:cNvSpPr>
            <a:spLocks noGrp="1"/>
          </p:cNvSpPr>
          <p:nvPr>
            <p:ph type="sldNum" sz="quarter" idx="12"/>
          </p:nvPr>
        </p:nvSpPr>
        <p:spPr/>
        <p:txBody>
          <a:bodyPr/>
          <a:lstStyle/>
          <a:p>
            <a:fld id="{96A5B6C2-32A8-43E1-A40E-3A2DA6C246F0}" type="slidenum">
              <a:rPr lang="en-US" smtClean="0"/>
              <a:t>1</a:t>
            </a:fld>
            <a:endParaRPr lang="en-US"/>
          </a:p>
        </p:txBody>
      </p:sp>
    </p:spTree>
    <p:extLst>
      <p:ext uri="{BB962C8B-B14F-4D97-AF65-F5344CB8AC3E}">
        <p14:creationId xmlns:p14="http://schemas.microsoft.com/office/powerpoint/2010/main" val="181280570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1066800" y="990600"/>
            <a:ext cx="2895600" cy="488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55130" y="3581400"/>
            <a:ext cx="3836420"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en-US"/>
              <a:t>(c) Cooper Levenson 2023	</a:t>
            </a:r>
          </a:p>
        </p:txBody>
      </p:sp>
      <p:sp>
        <p:nvSpPr>
          <p:cNvPr id="4" name="Slide Number Placeholder 3"/>
          <p:cNvSpPr>
            <a:spLocks noGrp="1"/>
          </p:cNvSpPr>
          <p:nvPr>
            <p:ph type="sldNum" sz="quarter" idx="12"/>
          </p:nvPr>
        </p:nvSpPr>
        <p:spPr/>
        <p:txBody>
          <a:bodyPr/>
          <a:lstStyle/>
          <a:p>
            <a:fld id="{96A5B6C2-32A8-43E1-A40E-3A2DA6C246F0}" type="slidenum">
              <a:rPr lang="en-US" smtClean="0"/>
              <a:t>10</a:t>
            </a:fld>
            <a:endParaRPr lang="en-US"/>
          </a:p>
        </p:txBody>
      </p:sp>
      <p:pic>
        <p:nvPicPr>
          <p:cNvPr id="2052" name="Picture 4">
            <a:extLst>
              <a:ext uri="{FF2B5EF4-FFF2-40B4-BE49-F238E27FC236}">
                <a16:creationId xmlns:a16="http://schemas.microsoft.com/office/drawing/2014/main" id="{FB46C1CD-9659-45FC-BD40-A425617B2016}"/>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5519737" y="862706"/>
            <a:ext cx="2709863" cy="1956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66274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CB03FAD-F802-4303-8CBF-BA28C4D51FE5}"/>
              </a:ext>
            </a:extLst>
          </p:cNvPr>
          <p:cNvSpPr>
            <a:spLocks noGrp="1"/>
          </p:cNvSpPr>
          <p:nvPr>
            <p:ph type="ftr" sz="quarter" idx="11"/>
          </p:nvPr>
        </p:nvSpPr>
        <p:spPr/>
        <p:txBody>
          <a:bodyPr/>
          <a:lstStyle/>
          <a:p>
            <a:r>
              <a:rPr lang="en-US"/>
              <a:t>(c) Jill Ojserkis, Esq., Cooper Levenson 2023	</a:t>
            </a:r>
          </a:p>
        </p:txBody>
      </p:sp>
      <p:sp>
        <p:nvSpPr>
          <p:cNvPr id="3" name="Slide Number Placeholder 2">
            <a:extLst>
              <a:ext uri="{FF2B5EF4-FFF2-40B4-BE49-F238E27FC236}">
                <a16:creationId xmlns:a16="http://schemas.microsoft.com/office/drawing/2014/main" id="{F92D4F21-2150-418A-96E1-8AB4E75591EF}"/>
              </a:ext>
            </a:extLst>
          </p:cNvPr>
          <p:cNvSpPr>
            <a:spLocks noGrp="1"/>
          </p:cNvSpPr>
          <p:nvPr>
            <p:ph type="sldNum" sz="quarter" idx="12"/>
          </p:nvPr>
        </p:nvSpPr>
        <p:spPr/>
        <p:txBody>
          <a:bodyPr/>
          <a:lstStyle/>
          <a:p>
            <a:fld id="{96A5B6C2-32A8-43E1-A40E-3A2DA6C246F0}" type="slidenum">
              <a:rPr lang="en-US" smtClean="0"/>
              <a:t>11</a:t>
            </a:fld>
            <a:endParaRPr lang="en-US"/>
          </a:p>
        </p:txBody>
      </p:sp>
      <p:pic>
        <p:nvPicPr>
          <p:cNvPr id="4" name="Picture 3">
            <a:extLst>
              <a:ext uri="{FF2B5EF4-FFF2-40B4-BE49-F238E27FC236}">
                <a16:creationId xmlns:a16="http://schemas.microsoft.com/office/drawing/2014/main" id="{AC2FC4A0-8327-41A2-B0F6-289C634ECF06}"/>
              </a:ext>
            </a:extLst>
          </p:cNvPr>
          <p:cNvPicPr>
            <a:picLocks noChangeAspect="1"/>
          </p:cNvPicPr>
          <p:nvPr/>
        </p:nvPicPr>
        <p:blipFill>
          <a:blip r:embed="rId3"/>
          <a:stretch>
            <a:fillRect/>
          </a:stretch>
        </p:blipFill>
        <p:spPr>
          <a:xfrm>
            <a:off x="914400" y="387431"/>
            <a:ext cx="7010400" cy="5968919"/>
          </a:xfrm>
          <a:prstGeom prst="rect">
            <a:avLst/>
          </a:prstGeom>
        </p:spPr>
      </p:pic>
    </p:spTree>
    <p:extLst>
      <p:ext uri="{BB962C8B-B14F-4D97-AF65-F5344CB8AC3E}">
        <p14:creationId xmlns:p14="http://schemas.microsoft.com/office/powerpoint/2010/main" val="105417838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114300" indent="0" algn="ctr">
              <a:buNone/>
            </a:pPr>
            <a:r>
              <a:rPr lang="en-US" b="1"/>
              <a:t>For further information please contact:</a:t>
            </a:r>
          </a:p>
          <a:p>
            <a:pPr marL="114300" indent="0" algn="ctr">
              <a:buNone/>
            </a:pPr>
            <a:endParaRPr lang="en-US" sz="1100" b="1"/>
          </a:p>
          <a:p>
            <a:pPr marL="114300" indent="0" algn="ctr">
              <a:buNone/>
            </a:pPr>
            <a:r>
              <a:rPr lang="en-US"/>
              <a:t>Jill Ojserkis (609) 572-7514 jojserkis@cooperlevenson.com </a:t>
            </a:r>
          </a:p>
          <a:p>
            <a:pPr marL="114300" indent="0" algn="ctr">
              <a:buNone/>
            </a:pPr>
            <a:r>
              <a:rPr lang="en-US"/>
              <a:t>Brittany Bonetti (609) 572-7380 bbonetti@cooperlevenson.com </a:t>
            </a:r>
          </a:p>
          <a:p>
            <a:pPr marL="114300" indent="0" algn="ctr">
              <a:buNone/>
            </a:pPr>
            <a:r>
              <a:rPr lang="en-US"/>
              <a:t>Cooper Levenson, PA</a:t>
            </a:r>
          </a:p>
          <a:p>
            <a:pPr marL="114300" indent="0" algn="ctr">
              <a:buNone/>
            </a:pPr>
            <a:r>
              <a:rPr lang="en-US"/>
              <a:t>1125 Atlantic Avenue</a:t>
            </a:r>
          </a:p>
          <a:p>
            <a:pPr marL="114300" indent="0" algn="ctr">
              <a:buNone/>
            </a:pPr>
            <a:r>
              <a:rPr lang="en-US"/>
              <a:t> Atlantic City, NJ 08401 </a:t>
            </a:r>
          </a:p>
          <a:p>
            <a:endParaRPr lang="en-US"/>
          </a:p>
        </p:txBody>
      </p:sp>
      <p:sp>
        <p:nvSpPr>
          <p:cNvPr id="4" name="Footer Placeholder 3"/>
          <p:cNvSpPr>
            <a:spLocks noGrp="1"/>
          </p:cNvSpPr>
          <p:nvPr>
            <p:ph type="ftr" sz="quarter" idx="11"/>
          </p:nvPr>
        </p:nvSpPr>
        <p:spPr/>
        <p:txBody>
          <a:bodyPr/>
          <a:lstStyle/>
          <a:p>
            <a:r>
              <a:rPr lang="en-US"/>
              <a:t>(c) Cooper Levenson 2023	</a:t>
            </a:r>
          </a:p>
        </p:txBody>
      </p:sp>
      <p:sp>
        <p:nvSpPr>
          <p:cNvPr id="5" name="Slide Number Placeholder 4"/>
          <p:cNvSpPr>
            <a:spLocks noGrp="1"/>
          </p:cNvSpPr>
          <p:nvPr>
            <p:ph type="sldNum" sz="quarter" idx="12"/>
          </p:nvPr>
        </p:nvSpPr>
        <p:spPr/>
        <p:txBody>
          <a:bodyPr/>
          <a:lstStyle/>
          <a:p>
            <a:fld id="{96A5B6C2-32A8-43E1-A40E-3A2DA6C246F0}" type="slidenum">
              <a:rPr lang="en-US" smtClean="0"/>
              <a:t>12</a:t>
            </a:fld>
            <a:endParaRPr lang="en-US"/>
          </a:p>
        </p:txBody>
      </p:sp>
    </p:spTree>
    <p:extLst>
      <p:ext uri="{BB962C8B-B14F-4D97-AF65-F5344CB8AC3E}">
        <p14:creationId xmlns:p14="http://schemas.microsoft.com/office/powerpoint/2010/main" val="119774410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5FF6FB2-EB0F-44E0-B2F9-DA0C2A5887F6}"/>
              </a:ext>
            </a:extLst>
          </p:cNvPr>
          <p:cNvSpPr>
            <a:spLocks noGrp="1"/>
          </p:cNvSpPr>
          <p:nvPr>
            <p:ph type="ftr" sz="quarter" idx="11"/>
          </p:nvPr>
        </p:nvSpPr>
        <p:spPr/>
        <p:txBody>
          <a:bodyPr/>
          <a:lstStyle/>
          <a:p>
            <a:r>
              <a:rPr lang="en-US"/>
              <a:t>(c) Jill Ojserkis, Esq., Cooper Levenson 2023	</a:t>
            </a:r>
          </a:p>
        </p:txBody>
      </p:sp>
      <p:sp>
        <p:nvSpPr>
          <p:cNvPr id="5" name="Slide Number Placeholder 4">
            <a:extLst>
              <a:ext uri="{FF2B5EF4-FFF2-40B4-BE49-F238E27FC236}">
                <a16:creationId xmlns:a16="http://schemas.microsoft.com/office/drawing/2014/main" id="{291BE4B0-6F99-43DA-8F9E-6C47DA665669}"/>
              </a:ext>
            </a:extLst>
          </p:cNvPr>
          <p:cNvSpPr>
            <a:spLocks noGrp="1"/>
          </p:cNvSpPr>
          <p:nvPr>
            <p:ph type="sldNum" sz="quarter" idx="12"/>
          </p:nvPr>
        </p:nvSpPr>
        <p:spPr/>
        <p:txBody>
          <a:bodyPr/>
          <a:lstStyle/>
          <a:p>
            <a:fld id="{96A5B6C2-32A8-43E1-A40E-3A2DA6C246F0}" type="slidenum">
              <a:rPr lang="en-US" smtClean="0"/>
              <a:t>2</a:t>
            </a:fld>
            <a:endParaRPr lang="en-US"/>
          </a:p>
        </p:txBody>
      </p:sp>
      <p:pic>
        <p:nvPicPr>
          <p:cNvPr id="10" name="Picture 9">
            <a:extLst>
              <a:ext uri="{FF2B5EF4-FFF2-40B4-BE49-F238E27FC236}">
                <a16:creationId xmlns:a16="http://schemas.microsoft.com/office/drawing/2014/main" id="{DD1B931A-47CA-4DF8-B53A-2253D4355FF8}"/>
              </a:ext>
            </a:extLst>
          </p:cNvPr>
          <p:cNvPicPr>
            <a:picLocks noChangeAspect="1"/>
          </p:cNvPicPr>
          <p:nvPr/>
        </p:nvPicPr>
        <p:blipFill>
          <a:blip r:embed="rId3"/>
          <a:stretch>
            <a:fillRect/>
          </a:stretch>
        </p:blipFill>
        <p:spPr>
          <a:xfrm>
            <a:off x="762000" y="609600"/>
            <a:ext cx="7315200" cy="5376231"/>
          </a:xfrm>
          <a:prstGeom prst="rect">
            <a:avLst/>
          </a:prstGeom>
        </p:spPr>
      </p:pic>
    </p:spTree>
    <p:extLst>
      <p:ext uri="{BB962C8B-B14F-4D97-AF65-F5344CB8AC3E}">
        <p14:creationId xmlns:p14="http://schemas.microsoft.com/office/powerpoint/2010/main" val="394113113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67569E7-FAC7-4693-A135-02DCE9D72F23}"/>
              </a:ext>
            </a:extLst>
          </p:cNvPr>
          <p:cNvSpPr>
            <a:spLocks noGrp="1"/>
          </p:cNvSpPr>
          <p:nvPr>
            <p:ph type="ftr" sz="quarter" idx="11"/>
          </p:nvPr>
        </p:nvSpPr>
        <p:spPr/>
        <p:txBody>
          <a:bodyPr/>
          <a:lstStyle/>
          <a:p>
            <a:r>
              <a:rPr lang="en-US"/>
              <a:t>(c) Jill Ojserkis, Esq., Cooper Levenson 2023	</a:t>
            </a:r>
          </a:p>
        </p:txBody>
      </p:sp>
      <p:sp>
        <p:nvSpPr>
          <p:cNvPr id="3" name="Slide Number Placeholder 2">
            <a:extLst>
              <a:ext uri="{FF2B5EF4-FFF2-40B4-BE49-F238E27FC236}">
                <a16:creationId xmlns:a16="http://schemas.microsoft.com/office/drawing/2014/main" id="{C39D15CA-07B2-4722-8202-B7C3259EB271}"/>
              </a:ext>
            </a:extLst>
          </p:cNvPr>
          <p:cNvSpPr>
            <a:spLocks noGrp="1"/>
          </p:cNvSpPr>
          <p:nvPr>
            <p:ph type="sldNum" sz="quarter" idx="12"/>
          </p:nvPr>
        </p:nvSpPr>
        <p:spPr/>
        <p:txBody>
          <a:bodyPr/>
          <a:lstStyle/>
          <a:p>
            <a:fld id="{96A5B6C2-32A8-43E1-A40E-3A2DA6C246F0}" type="slidenum">
              <a:rPr lang="en-US" smtClean="0"/>
              <a:t>3</a:t>
            </a:fld>
            <a:endParaRPr lang="en-US"/>
          </a:p>
        </p:txBody>
      </p:sp>
      <p:pic>
        <p:nvPicPr>
          <p:cNvPr id="4" name="Picture 3">
            <a:extLst>
              <a:ext uri="{FF2B5EF4-FFF2-40B4-BE49-F238E27FC236}">
                <a16:creationId xmlns:a16="http://schemas.microsoft.com/office/drawing/2014/main" id="{853E9CD8-2EB0-4574-938A-DBF58B9CF31E}"/>
              </a:ext>
            </a:extLst>
          </p:cNvPr>
          <p:cNvPicPr>
            <a:picLocks noChangeAspect="1"/>
          </p:cNvPicPr>
          <p:nvPr/>
        </p:nvPicPr>
        <p:blipFill>
          <a:blip r:embed="rId3"/>
          <a:stretch>
            <a:fillRect/>
          </a:stretch>
        </p:blipFill>
        <p:spPr>
          <a:xfrm>
            <a:off x="998696" y="1066800"/>
            <a:ext cx="7154704" cy="4729751"/>
          </a:xfrm>
          <a:prstGeom prst="rect">
            <a:avLst/>
          </a:prstGeom>
        </p:spPr>
      </p:pic>
    </p:spTree>
    <p:extLst>
      <p:ext uri="{BB962C8B-B14F-4D97-AF65-F5344CB8AC3E}">
        <p14:creationId xmlns:p14="http://schemas.microsoft.com/office/powerpoint/2010/main" val="58610246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5D718A5-F3C9-4BDB-8A0F-56CE8E80E481}"/>
              </a:ext>
            </a:extLst>
          </p:cNvPr>
          <p:cNvSpPr>
            <a:spLocks noGrp="1"/>
          </p:cNvSpPr>
          <p:nvPr>
            <p:ph type="ftr" sz="quarter" idx="11"/>
          </p:nvPr>
        </p:nvSpPr>
        <p:spPr/>
        <p:txBody>
          <a:bodyPr/>
          <a:lstStyle/>
          <a:p>
            <a:r>
              <a:rPr lang="en-US"/>
              <a:t>(c) Jill Ojserkis, Esq., Cooper Levenson 2023	</a:t>
            </a:r>
          </a:p>
        </p:txBody>
      </p:sp>
      <p:sp>
        <p:nvSpPr>
          <p:cNvPr id="3" name="Slide Number Placeholder 2">
            <a:extLst>
              <a:ext uri="{FF2B5EF4-FFF2-40B4-BE49-F238E27FC236}">
                <a16:creationId xmlns:a16="http://schemas.microsoft.com/office/drawing/2014/main" id="{F416A2B2-4647-44AB-81ED-E951EC298689}"/>
              </a:ext>
            </a:extLst>
          </p:cNvPr>
          <p:cNvSpPr>
            <a:spLocks noGrp="1"/>
          </p:cNvSpPr>
          <p:nvPr>
            <p:ph type="sldNum" sz="quarter" idx="12"/>
          </p:nvPr>
        </p:nvSpPr>
        <p:spPr/>
        <p:txBody>
          <a:bodyPr/>
          <a:lstStyle/>
          <a:p>
            <a:fld id="{96A5B6C2-32A8-43E1-A40E-3A2DA6C246F0}" type="slidenum">
              <a:rPr lang="en-US" smtClean="0"/>
              <a:t>4</a:t>
            </a:fld>
            <a:endParaRPr lang="en-US"/>
          </a:p>
        </p:txBody>
      </p:sp>
      <p:pic>
        <p:nvPicPr>
          <p:cNvPr id="4" name="Picture 3">
            <a:extLst>
              <a:ext uri="{FF2B5EF4-FFF2-40B4-BE49-F238E27FC236}">
                <a16:creationId xmlns:a16="http://schemas.microsoft.com/office/drawing/2014/main" id="{C6648571-9052-4C53-BC1A-7517963ECCE5}"/>
              </a:ext>
            </a:extLst>
          </p:cNvPr>
          <p:cNvPicPr>
            <a:picLocks noChangeAspect="1"/>
          </p:cNvPicPr>
          <p:nvPr/>
        </p:nvPicPr>
        <p:blipFill>
          <a:blip r:embed="rId3"/>
          <a:stretch>
            <a:fillRect/>
          </a:stretch>
        </p:blipFill>
        <p:spPr>
          <a:xfrm>
            <a:off x="1066800" y="898071"/>
            <a:ext cx="7162800" cy="5061857"/>
          </a:xfrm>
          <a:prstGeom prst="rect">
            <a:avLst/>
          </a:prstGeom>
        </p:spPr>
      </p:pic>
    </p:spTree>
    <p:extLst>
      <p:ext uri="{BB962C8B-B14F-4D97-AF65-F5344CB8AC3E}">
        <p14:creationId xmlns:p14="http://schemas.microsoft.com/office/powerpoint/2010/main" val="31026002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BC66F7-7974-4609-9015-757A2D91FD49}"/>
              </a:ext>
            </a:extLst>
          </p:cNvPr>
          <p:cNvSpPr>
            <a:spLocks noGrp="1"/>
          </p:cNvSpPr>
          <p:nvPr>
            <p:ph type="title"/>
          </p:nvPr>
        </p:nvSpPr>
        <p:spPr/>
        <p:txBody>
          <a:bodyPr/>
          <a:lstStyle/>
          <a:p>
            <a:r>
              <a:rPr lang="en-US"/>
              <a:t>What is a CMO?</a:t>
            </a:r>
          </a:p>
        </p:txBody>
      </p:sp>
      <p:sp>
        <p:nvSpPr>
          <p:cNvPr id="5" name="Content Placeholder 4">
            <a:extLst>
              <a:ext uri="{FF2B5EF4-FFF2-40B4-BE49-F238E27FC236}">
                <a16:creationId xmlns:a16="http://schemas.microsoft.com/office/drawing/2014/main" id="{2DFF793F-F347-4C11-B98C-C04C2AA618E9}"/>
              </a:ext>
            </a:extLst>
          </p:cNvPr>
          <p:cNvSpPr>
            <a:spLocks noGrp="1"/>
          </p:cNvSpPr>
          <p:nvPr>
            <p:ph idx="1"/>
          </p:nvPr>
        </p:nvSpPr>
        <p:spPr>
          <a:xfrm>
            <a:off x="457200" y="1676400"/>
            <a:ext cx="8229600" cy="4525963"/>
          </a:xfrm>
        </p:spPr>
        <p:txBody>
          <a:bodyPr>
            <a:normAutofit fontScale="92500"/>
          </a:bodyPr>
          <a:lstStyle/>
          <a:p>
            <a:pPr marL="0" indent="0">
              <a:buNone/>
            </a:pPr>
            <a:r>
              <a:rPr lang="en-US" sz="2600" dirty="0"/>
              <a:t>At the senior level, the Chief Medical Officer (CMO) is a licensed physician who has shifted practice to oversee clinical operations in the medical setting. Rather than directly care for patients at the bedside, </a:t>
            </a:r>
            <a:r>
              <a:rPr lang="en-US" sz="2600" dirty="0" err="1"/>
              <a:t>CMOs</a:t>
            </a:r>
            <a:r>
              <a:rPr lang="en-US" sz="2600" dirty="0"/>
              <a:t> act as liaisons between doctors and healthcare executives.</a:t>
            </a:r>
          </a:p>
          <a:p>
            <a:pPr marL="0" indent="0">
              <a:buNone/>
            </a:pPr>
            <a:r>
              <a:rPr lang="en-US" sz="2600" dirty="0"/>
              <a:t>It is the Chief Medical Officer's duty to ensure patients receive the highest quality treatment possible by hiring, evaluating, and training new physicians. </a:t>
            </a:r>
            <a:r>
              <a:rPr lang="en-US" sz="2600" dirty="0" err="1"/>
              <a:t>CMOs</a:t>
            </a:r>
            <a:r>
              <a:rPr lang="en-US" sz="2600" dirty="0"/>
              <a:t> work to implement cost-effective, efficient medical interventions in nearly all healthcare facilities. </a:t>
            </a:r>
            <a:r>
              <a:rPr lang="en-US" sz="2600" dirty="0" err="1"/>
              <a:t>CMOs</a:t>
            </a:r>
            <a:r>
              <a:rPr lang="en-US" sz="2600" dirty="0"/>
              <a:t> create and enforce the clinical guidelines that make healthcare delivery run more smoothly.</a:t>
            </a:r>
          </a:p>
          <a:p>
            <a:pPr marL="0" indent="0">
              <a:buNone/>
            </a:pPr>
            <a:r>
              <a:rPr lang="en-US" sz="1400" dirty="0"/>
              <a:t>https://www.bestcolleges.com/healthcare/chief-medical-officer-job/</a:t>
            </a:r>
          </a:p>
          <a:p>
            <a:endParaRPr lang="en-US" dirty="0"/>
          </a:p>
          <a:p>
            <a:pPr marL="0" indent="0">
              <a:buNone/>
            </a:pPr>
            <a:endParaRPr lang="en-US" dirty="0"/>
          </a:p>
        </p:txBody>
      </p:sp>
      <p:sp>
        <p:nvSpPr>
          <p:cNvPr id="2" name="Footer Placeholder 1">
            <a:extLst>
              <a:ext uri="{FF2B5EF4-FFF2-40B4-BE49-F238E27FC236}">
                <a16:creationId xmlns:a16="http://schemas.microsoft.com/office/drawing/2014/main" id="{002A6DAE-CFFE-467B-927C-A72124E4D1DB}"/>
              </a:ext>
            </a:extLst>
          </p:cNvPr>
          <p:cNvSpPr>
            <a:spLocks noGrp="1"/>
          </p:cNvSpPr>
          <p:nvPr>
            <p:ph type="ftr" sz="quarter" idx="11"/>
          </p:nvPr>
        </p:nvSpPr>
        <p:spPr/>
        <p:txBody>
          <a:bodyPr/>
          <a:lstStyle/>
          <a:p>
            <a:r>
              <a:rPr lang="en-US"/>
              <a:t>(c) Jill Ojserkis, Esq., Cooper Levenson 2023	</a:t>
            </a:r>
          </a:p>
        </p:txBody>
      </p:sp>
      <p:sp>
        <p:nvSpPr>
          <p:cNvPr id="3" name="Slide Number Placeholder 2">
            <a:extLst>
              <a:ext uri="{FF2B5EF4-FFF2-40B4-BE49-F238E27FC236}">
                <a16:creationId xmlns:a16="http://schemas.microsoft.com/office/drawing/2014/main" id="{493A6E7E-66C3-4675-850C-12A5B8E13CD1}"/>
              </a:ext>
            </a:extLst>
          </p:cNvPr>
          <p:cNvSpPr>
            <a:spLocks noGrp="1"/>
          </p:cNvSpPr>
          <p:nvPr>
            <p:ph type="sldNum" sz="quarter" idx="12"/>
          </p:nvPr>
        </p:nvSpPr>
        <p:spPr/>
        <p:txBody>
          <a:bodyPr/>
          <a:lstStyle/>
          <a:p>
            <a:fld id="{96A5B6C2-32A8-43E1-A40E-3A2DA6C246F0}" type="slidenum">
              <a:rPr lang="en-US" smtClean="0"/>
              <a:t>5</a:t>
            </a:fld>
            <a:endParaRPr lang="en-US"/>
          </a:p>
        </p:txBody>
      </p:sp>
      <p:pic>
        <p:nvPicPr>
          <p:cNvPr id="2050" name="Picture 2">
            <a:extLst>
              <a:ext uri="{FF2B5EF4-FFF2-40B4-BE49-F238E27FC236}">
                <a16:creationId xmlns:a16="http://schemas.microsoft.com/office/drawing/2014/main" id="{A09A8231-A97F-45DC-A306-D5D88B5F545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0" y="122238"/>
            <a:ext cx="15240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59204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E4319-787E-484A-9673-DEC3DAA2B580}"/>
              </a:ext>
            </a:extLst>
          </p:cNvPr>
          <p:cNvSpPr>
            <a:spLocks noGrp="1"/>
          </p:cNvSpPr>
          <p:nvPr>
            <p:ph type="title"/>
          </p:nvPr>
        </p:nvSpPr>
        <p:spPr/>
        <p:txBody>
          <a:bodyPr/>
          <a:lstStyle/>
          <a:p>
            <a:r>
              <a:rPr lang="en-US"/>
              <a:t>Average Age/Tenure of CMO</a:t>
            </a:r>
          </a:p>
        </p:txBody>
      </p:sp>
      <p:sp>
        <p:nvSpPr>
          <p:cNvPr id="3" name="Content Placeholder 2">
            <a:extLst>
              <a:ext uri="{FF2B5EF4-FFF2-40B4-BE49-F238E27FC236}">
                <a16:creationId xmlns:a16="http://schemas.microsoft.com/office/drawing/2014/main" id="{DFC74C26-FA23-4B6A-929A-FE2AFFAEE5C8}"/>
              </a:ext>
            </a:extLst>
          </p:cNvPr>
          <p:cNvSpPr>
            <a:spLocks noGrp="1"/>
          </p:cNvSpPr>
          <p:nvPr>
            <p:ph idx="1"/>
          </p:nvPr>
        </p:nvSpPr>
        <p:spPr/>
        <p:txBody>
          <a:bodyPr>
            <a:normAutofit fontScale="62500" lnSpcReduction="20000"/>
          </a:bodyPr>
          <a:lstStyle/>
          <a:p>
            <a:pPr marL="0" indent="0">
              <a:buNone/>
            </a:pPr>
            <a:r>
              <a:rPr lang="en-US"/>
              <a:t>CMO – Shortest-Tenured in C-Suite</a:t>
            </a:r>
          </a:p>
          <a:p>
            <a:pPr marL="0" indent="0">
              <a:buNone/>
            </a:pPr>
            <a:r>
              <a:rPr lang="en-US"/>
              <a:t>The average CMO age is 54, which ties for youngest in the C-suite in this analysis and compares with an average age of 52 in the 2016 analysis. CMOs in the industrial sector are the oldest with an average age of 55. The youngest average age of CMOs is 52 in the consumer sector.</a:t>
            </a:r>
          </a:p>
          <a:p>
            <a:pPr marL="0" indent="0">
              <a:buNone/>
            </a:pPr>
            <a:endParaRPr lang="en-US" sz="1500"/>
          </a:p>
          <a:p>
            <a:pPr marL="0" indent="0">
              <a:buNone/>
            </a:pPr>
            <a:r>
              <a:rPr lang="en-US"/>
              <a:t>The average tenure of a CMO is the lowest of all C-suite titles, at an average of 3.5 years, down from the 2016 analysis, where the average tenure was 4.1 years. The longest average CMO tenure is in the industrial sector at 4.0 years, and technology industry CMOs have the shortest tenure at 3.0 years.</a:t>
            </a:r>
          </a:p>
          <a:p>
            <a:pPr marL="0" indent="0">
              <a:buNone/>
            </a:pPr>
            <a:endParaRPr lang="en-US" sz="1300"/>
          </a:p>
          <a:p>
            <a:pPr marL="0" indent="0">
              <a:buNone/>
            </a:pPr>
            <a:r>
              <a:rPr lang="en-US"/>
              <a:t>“Short CMO tenure is a reflection of a lack of understanding of how powerful this role can really be in terms of driving business outcomes,” said Caren Fleit, Korn Ferry leader, Global Marketing Officers Practice. “This often leads to lack of clarity around tangible deliverables and also to hiring a CMO whose skills and experiences may not be aligned with business needs.”</a:t>
            </a:r>
          </a:p>
          <a:p>
            <a:pPr marL="0" indent="0">
              <a:buNone/>
            </a:pPr>
            <a:endParaRPr lang="en-US"/>
          </a:p>
          <a:p>
            <a:pPr marL="0" indent="0">
              <a:buNone/>
            </a:pPr>
            <a:r>
              <a:rPr lang="en-US" sz="1900"/>
              <a:t>https://www.kornferry.com/about-us/press/age-and-tenure-in-the-c-suite</a:t>
            </a:r>
          </a:p>
        </p:txBody>
      </p:sp>
      <p:sp>
        <p:nvSpPr>
          <p:cNvPr id="4" name="Footer Placeholder 3">
            <a:extLst>
              <a:ext uri="{FF2B5EF4-FFF2-40B4-BE49-F238E27FC236}">
                <a16:creationId xmlns:a16="http://schemas.microsoft.com/office/drawing/2014/main" id="{762ACDDD-2808-4216-81B5-22DFD2777ABC}"/>
              </a:ext>
            </a:extLst>
          </p:cNvPr>
          <p:cNvSpPr>
            <a:spLocks noGrp="1"/>
          </p:cNvSpPr>
          <p:nvPr>
            <p:ph type="ftr" sz="quarter" idx="11"/>
          </p:nvPr>
        </p:nvSpPr>
        <p:spPr/>
        <p:txBody>
          <a:bodyPr/>
          <a:lstStyle/>
          <a:p>
            <a:r>
              <a:rPr lang="en-US"/>
              <a:t>(c) Jill Ojserkis, Esq., Cooper Levenson 2023	</a:t>
            </a:r>
          </a:p>
        </p:txBody>
      </p:sp>
      <p:sp>
        <p:nvSpPr>
          <p:cNvPr id="5" name="Slide Number Placeholder 4">
            <a:extLst>
              <a:ext uri="{FF2B5EF4-FFF2-40B4-BE49-F238E27FC236}">
                <a16:creationId xmlns:a16="http://schemas.microsoft.com/office/drawing/2014/main" id="{5CA4FFC7-E779-4770-9A62-C2D3767902C9}"/>
              </a:ext>
            </a:extLst>
          </p:cNvPr>
          <p:cNvSpPr>
            <a:spLocks noGrp="1"/>
          </p:cNvSpPr>
          <p:nvPr>
            <p:ph type="sldNum" sz="quarter" idx="12"/>
          </p:nvPr>
        </p:nvSpPr>
        <p:spPr/>
        <p:txBody>
          <a:bodyPr/>
          <a:lstStyle/>
          <a:p>
            <a:fld id="{96A5B6C2-32A8-43E1-A40E-3A2DA6C246F0}" type="slidenum">
              <a:rPr lang="en-US" smtClean="0"/>
              <a:t>6</a:t>
            </a:fld>
            <a:endParaRPr lang="en-US"/>
          </a:p>
        </p:txBody>
      </p:sp>
    </p:spTree>
    <p:extLst>
      <p:ext uri="{BB962C8B-B14F-4D97-AF65-F5344CB8AC3E}">
        <p14:creationId xmlns:p14="http://schemas.microsoft.com/office/powerpoint/2010/main" val="259971371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98F03AA9-2EEE-4FF2-92D0-DCCC531DADE9}"/>
              </a:ext>
            </a:extLst>
          </p:cNvPr>
          <p:cNvPicPr>
            <a:picLocks noChangeAspect="1" noChangeArrowheads="1"/>
          </p:cNvPicPr>
          <p:nvPr/>
        </p:nvPicPr>
        <p:blipFill>
          <a:blip r:embed="rId3">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t="26207"/>
          <a:stretch>
            <a:fillRect/>
          </a:stretch>
        </p:blipFill>
        <p:spPr bwMode="auto">
          <a:xfrm>
            <a:off x="1219200" y="580973"/>
            <a:ext cx="6705600" cy="494823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EB55C8C-A625-48D1-826C-9DE9CD92E8AC}"/>
              </a:ext>
            </a:extLst>
          </p:cNvPr>
          <p:cNvSpPr>
            <a:spLocks noGrp="1"/>
          </p:cNvSpPr>
          <p:nvPr>
            <p:ph type="title"/>
          </p:nvPr>
        </p:nvSpPr>
        <p:spPr/>
        <p:txBody>
          <a:bodyPr/>
          <a:lstStyle/>
          <a:p>
            <a:r>
              <a:rPr lang="en-US"/>
              <a:t>CMO Demographics</a:t>
            </a:r>
          </a:p>
        </p:txBody>
      </p:sp>
      <p:sp>
        <p:nvSpPr>
          <p:cNvPr id="3" name="Content Placeholder 2">
            <a:extLst>
              <a:ext uri="{FF2B5EF4-FFF2-40B4-BE49-F238E27FC236}">
                <a16:creationId xmlns:a16="http://schemas.microsoft.com/office/drawing/2014/main" id="{5EDB242C-92C7-4AE1-946F-7FD169145ABD}"/>
              </a:ext>
            </a:extLst>
          </p:cNvPr>
          <p:cNvSpPr>
            <a:spLocks noGrp="1"/>
          </p:cNvSpPr>
          <p:nvPr>
            <p:ph idx="1"/>
          </p:nvPr>
        </p:nvSpPr>
        <p:spPr>
          <a:xfrm>
            <a:off x="475486" y="1600200"/>
            <a:ext cx="8211314" cy="4676827"/>
          </a:xfrm>
        </p:spPr>
        <p:txBody>
          <a:bodyPr>
            <a:normAutofit fontScale="62500" lnSpcReduction="20000"/>
          </a:bodyPr>
          <a:lstStyle/>
          <a:p>
            <a:pPr marL="0" indent="0">
              <a:buNone/>
            </a:pPr>
            <a:r>
              <a:rPr lang="en-US" b="1"/>
              <a:t>Research Summary.</a:t>
            </a:r>
            <a:r>
              <a:rPr lang="en-US"/>
              <a:t> Using a database of 30 million profiles, Zippia estimates demographics and statistics for chief medical officers in the United States. Our estimates are verified against BLS, Census, and current job openings data for accuracy. After extensive research and analysis, Zippia's data science team found that:</a:t>
            </a:r>
          </a:p>
          <a:p>
            <a:r>
              <a:rPr lang="en-US"/>
              <a:t>There are over </a:t>
            </a:r>
            <a:r>
              <a:rPr lang="en-US" b="1"/>
              <a:t>12,519</a:t>
            </a:r>
            <a:r>
              <a:rPr lang="en-US"/>
              <a:t> chief medical officers currently employed in the United States.</a:t>
            </a:r>
          </a:p>
          <a:p>
            <a:r>
              <a:rPr lang="en-US"/>
              <a:t>35.5% of all chief medical officers are women, while </a:t>
            </a:r>
            <a:r>
              <a:rPr lang="en-US" b="1"/>
              <a:t>64.5%</a:t>
            </a:r>
            <a:r>
              <a:rPr lang="en-US"/>
              <a:t> are </a:t>
            </a:r>
            <a:r>
              <a:rPr lang="en-US" b="1"/>
              <a:t>men</a:t>
            </a:r>
            <a:r>
              <a:rPr lang="en-US"/>
              <a:t>.</a:t>
            </a:r>
          </a:p>
          <a:p>
            <a:r>
              <a:rPr lang="en-US"/>
              <a:t>The average age of an employed chief medical officer is </a:t>
            </a:r>
            <a:r>
              <a:rPr lang="en-US" b="1"/>
              <a:t>46</a:t>
            </a:r>
            <a:r>
              <a:rPr lang="en-US"/>
              <a:t> years old.</a:t>
            </a:r>
          </a:p>
          <a:p>
            <a:r>
              <a:rPr lang="en-US"/>
              <a:t>The most common ethnicity of chief medical officers is White (60.9%), followed by Hispanic or Latino (14.7%), Black or African American (11.3%) and Asian (8.1%).</a:t>
            </a:r>
          </a:p>
          <a:p>
            <a:r>
              <a:rPr lang="en-US"/>
              <a:t>In 2021, women earned 91% of what men earned.</a:t>
            </a:r>
          </a:p>
          <a:p>
            <a:r>
              <a:rPr lang="en-US"/>
              <a:t>Chief medical officers are 74% more likely to work at private companies in comparison to public companies.</a:t>
            </a:r>
          </a:p>
          <a:p>
            <a:pPr marL="0" indent="0">
              <a:buNone/>
            </a:pPr>
            <a:r>
              <a:rPr lang="en-US" sz="1200"/>
              <a:t>https://www.zippia.con/chief-medical-officer-jobs/demographics/</a:t>
            </a:r>
            <a:endParaRPr lang="en-US" sz="1900"/>
          </a:p>
          <a:p>
            <a:pPr marL="0" indent="0">
              <a:buNone/>
            </a:pPr>
            <a:endParaRPr lang="en-US"/>
          </a:p>
        </p:txBody>
      </p:sp>
      <p:sp>
        <p:nvSpPr>
          <p:cNvPr id="4" name="Footer Placeholder 3">
            <a:extLst>
              <a:ext uri="{FF2B5EF4-FFF2-40B4-BE49-F238E27FC236}">
                <a16:creationId xmlns:a16="http://schemas.microsoft.com/office/drawing/2014/main" id="{E3E6DDAD-C6C1-42AE-8865-FBAE41DC564A}"/>
              </a:ext>
            </a:extLst>
          </p:cNvPr>
          <p:cNvSpPr>
            <a:spLocks noGrp="1"/>
          </p:cNvSpPr>
          <p:nvPr>
            <p:ph type="ftr" sz="quarter" idx="11"/>
          </p:nvPr>
        </p:nvSpPr>
        <p:spPr/>
        <p:txBody>
          <a:bodyPr/>
          <a:lstStyle/>
          <a:p>
            <a:r>
              <a:rPr lang="en-US"/>
              <a:t>(c) Jill Ojserkis, Esq., Cooper Levenson 2023	</a:t>
            </a:r>
          </a:p>
        </p:txBody>
      </p:sp>
      <p:sp>
        <p:nvSpPr>
          <p:cNvPr id="5" name="Slide Number Placeholder 4">
            <a:extLst>
              <a:ext uri="{FF2B5EF4-FFF2-40B4-BE49-F238E27FC236}">
                <a16:creationId xmlns:a16="http://schemas.microsoft.com/office/drawing/2014/main" id="{46BD0D96-9C81-4EBD-860A-9BE01409A257}"/>
              </a:ext>
            </a:extLst>
          </p:cNvPr>
          <p:cNvSpPr>
            <a:spLocks noGrp="1"/>
          </p:cNvSpPr>
          <p:nvPr>
            <p:ph type="sldNum" sz="quarter" idx="12"/>
          </p:nvPr>
        </p:nvSpPr>
        <p:spPr/>
        <p:txBody>
          <a:bodyPr/>
          <a:lstStyle/>
          <a:p>
            <a:fld id="{96A5B6C2-32A8-43E1-A40E-3A2DA6C246F0}" type="slidenum">
              <a:rPr lang="en-US" smtClean="0"/>
              <a:t>7</a:t>
            </a:fld>
            <a:endParaRPr lang="en-US"/>
          </a:p>
        </p:txBody>
      </p:sp>
    </p:spTree>
    <p:extLst>
      <p:ext uri="{BB962C8B-B14F-4D97-AF65-F5344CB8AC3E}">
        <p14:creationId xmlns:p14="http://schemas.microsoft.com/office/powerpoint/2010/main" val="158687816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B56F7-2CE3-44DB-92AD-7FCA63FF7AB4}"/>
              </a:ext>
            </a:extLst>
          </p:cNvPr>
          <p:cNvSpPr>
            <a:spLocks noGrp="1"/>
          </p:cNvSpPr>
          <p:nvPr>
            <p:ph type="title"/>
          </p:nvPr>
        </p:nvSpPr>
        <p:spPr/>
        <p:txBody>
          <a:bodyPr/>
          <a:lstStyle/>
          <a:p>
            <a:r>
              <a:rPr lang="en-US" u="sng"/>
              <a:t>Questions for the Panel</a:t>
            </a:r>
          </a:p>
        </p:txBody>
      </p:sp>
      <p:sp>
        <p:nvSpPr>
          <p:cNvPr id="3" name="Content Placeholder 2">
            <a:extLst>
              <a:ext uri="{FF2B5EF4-FFF2-40B4-BE49-F238E27FC236}">
                <a16:creationId xmlns:a16="http://schemas.microsoft.com/office/drawing/2014/main" id="{7F75E71E-DA3E-467F-AE3F-911DE9B97A31}"/>
              </a:ext>
            </a:extLst>
          </p:cNvPr>
          <p:cNvSpPr>
            <a:spLocks noGrp="1"/>
          </p:cNvSpPr>
          <p:nvPr>
            <p:ph idx="1"/>
          </p:nvPr>
        </p:nvSpPr>
        <p:spPr>
          <a:xfrm>
            <a:off x="457199" y="1431085"/>
            <a:ext cx="8229600" cy="4525963"/>
          </a:xfrm>
        </p:spPr>
        <p:txBody>
          <a:bodyPr>
            <a:normAutofit/>
          </a:bodyPr>
          <a:lstStyle/>
          <a:p>
            <a:r>
              <a:rPr lang="en-US" sz="4000"/>
              <a:t>Discuss your medical specialty and journey to become a CMO.</a:t>
            </a:r>
          </a:p>
          <a:p>
            <a:r>
              <a:rPr lang="en-US" sz="4000"/>
              <a:t>Do you still perform clinical services?</a:t>
            </a:r>
          </a:p>
          <a:p>
            <a:r>
              <a:rPr lang="en-US" sz="4000"/>
              <a:t>Does the Medical Staff Office report to you?</a:t>
            </a:r>
          </a:p>
        </p:txBody>
      </p:sp>
      <p:sp>
        <p:nvSpPr>
          <p:cNvPr id="4" name="Footer Placeholder 3">
            <a:extLst>
              <a:ext uri="{FF2B5EF4-FFF2-40B4-BE49-F238E27FC236}">
                <a16:creationId xmlns:a16="http://schemas.microsoft.com/office/drawing/2014/main" id="{18976F38-EE7D-47AD-8FFE-D081B43C4999}"/>
              </a:ext>
            </a:extLst>
          </p:cNvPr>
          <p:cNvSpPr>
            <a:spLocks noGrp="1"/>
          </p:cNvSpPr>
          <p:nvPr>
            <p:ph type="ftr" sz="quarter" idx="11"/>
          </p:nvPr>
        </p:nvSpPr>
        <p:spPr/>
        <p:txBody>
          <a:bodyPr/>
          <a:lstStyle/>
          <a:p>
            <a:r>
              <a:rPr lang="en-US"/>
              <a:t>(c) Jill Ojserkis, Esq., Cooper Levenson 2023	</a:t>
            </a:r>
          </a:p>
        </p:txBody>
      </p:sp>
      <p:sp>
        <p:nvSpPr>
          <p:cNvPr id="5" name="Slide Number Placeholder 4">
            <a:extLst>
              <a:ext uri="{FF2B5EF4-FFF2-40B4-BE49-F238E27FC236}">
                <a16:creationId xmlns:a16="http://schemas.microsoft.com/office/drawing/2014/main" id="{DC2D6884-27F1-4632-9076-B7C3ADA9E53D}"/>
              </a:ext>
            </a:extLst>
          </p:cNvPr>
          <p:cNvSpPr>
            <a:spLocks noGrp="1"/>
          </p:cNvSpPr>
          <p:nvPr>
            <p:ph type="sldNum" sz="quarter" idx="12"/>
          </p:nvPr>
        </p:nvSpPr>
        <p:spPr/>
        <p:txBody>
          <a:bodyPr/>
          <a:lstStyle/>
          <a:p>
            <a:fld id="{96A5B6C2-32A8-43E1-A40E-3A2DA6C246F0}" type="slidenum">
              <a:rPr lang="en-US" smtClean="0"/>
              <a:t>8</a:t>
            </a:fld>
            <a:endParaRPr lang="en-US"/>
          </a:p>
        </p:txBody>
      </p:sp>
    </p:spTree>
    <p:extLst>
      <p:ext uri="{BB962C8B-B14F-4D97-AF65-F5344CB8AC3E}">
        <p14:creationId xmlns:p14="http://schemas.microsoft.com/office/powerpoint/2010/main" val="231748148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D0F2D-6910-4788-A4B8-35071127CDCA}"/>
              </a:ext>
            </a:extLst>
          </p:cNvPr>
          <p:cNvSpPr>
            <a:spLocks noGrp="1"/>
          </p:cNvSpPr>
          <p:nvPr>
            <p:ph type="title"/>
          </p:nvPr>
        </p:nvSpPr>
        <p:spPr/>
        <p:txBody>
          <a:bodyPr>
            <a:normAutofit fontScale="90000"/>
          </a:bodyPr>
          <a:lstStyle/>
          <a:p>
            <a:r>
              <a:rPr lang="en-US"/>
              <a:t>Intersecting roles of CMO and elected Medical Staff President</a:t>
            </a:r>
          </a:p>
        </p:txBody>
      </p:sp>
      <p:sp>
        <p:nvSpPr>
          <p:cNvPr id="3" name="Content Placeholder 2">
            <a:extLst>
              <a:ext uri="{FF2B5EF4-FFF2-40B4-BE49-F238E27FC236}">
                <a16:creationId xmlns:a16="http://schemas.microsoft.com/office/drawing/2014/main" id="{5C871161-02FA-46E6-B470-246AA314783D}"/>
              </a:ext>
            </a:extLst>
          </p:cNvPr>
          <p:cNvSpPr>
            <a:spLocks noGrp="1"/>
          </p:cNvSpPr>
          <p:nvPr>
            <p:ph idx="1"/>
          </p:nvPr>
        </p:nvSpPr>
        <p:spPr>
          <a:xfrm>
            <a:off x="457200" y="1951879"/>
            <a:ext cx="8229600" cy="4191000"/>
          </a:xfrm>
        </p:spPr>
        <p:txBody>
          <a:bodyPr>
            <a:normAutofit/>
          </a:bodyPr>
          <a:lstStyle/>
          <a:p>
            <a:r>
              <a:rPr lang="en-US" sz="3600"/>
              <a:t>How do these roles differ?</a:t>
            </a:r>
          </a:p>
          <a:p>
            <a:r>
              <a:rPr lang="en-US" sz="3600"/>
              <a:t>Is there overlap between duties?</a:t>
            </a:r>
          </a:p>
          <a:p>
            <a:r>
              <a:rPr lang="en-US" sz="3600"/>
              <a:t>How important is the relationship between the CMO and the Medical Staff leadership?</a:t>
            </a:r>
          </a:p>
          <a:p>
            <a:r>
              <a:rPr lang="en-US" sz="3600"/>
              <a:t>Who is in charge?</a:t>
            </a:r>
          </a:p>
        </p:txBody>
      </p:sp>
      <p:sp>
        <p:nvSpPr>
          <p:cNvPr id="4" name="Footer Placeholder 3">
            <a:extLst>
              <a:ext uri="{FF2B5EF4-FFF2-40B4-BE49-F238E27FC236}">
                <a16:creationId xmlns:a16="http://schemas.microsoft.com/office/drawing/2014/main" id="{A0C82812-4E54-4AC8-9573-FB6E1BB9AA22}"/>
              </a:ext>
            </a:extLst>
          </p:cNvPr>
          <p:cNvSpPr>
            <a:spLocks noGrp="1"/>
          </p:cNvSpPr>
          <p:nvPr>
            <p:ph type="ftr" sz="quarter" idx="11"/>
          </p:nvPr>
        </p:nvSpPr>
        <p:spPr/>
        <p:txBody>
          <a:bodyPr/>
          <a:lstStyle/>
          <a:p>
            <a:r>
              <a:rPr lang="en-US"/>
              <a:t>(c) Jill Ojserkis, Esq., Cooper Levenson 2023	</a:t>
            </a:r>
          </a:p>
        </p:txBody>
      </p:sp>
      <p:sp>
        <p:nvSpPr>
          <p:cNvPr id="5" name="Slide Number Placeholder 4">
            <a:extLst>
              <a:ext uri="{FF2B5EF4-FFF2-40B4-BE49-F238E27FC236}">
                <a16:creationId xmlns:a16="http://schemas.microsoft.com/office/drawing/2014/main" id="{457F5D58-5A57-4FF8-8482-AB47106370C4}"/>
              </a:ext>
            </a:extLst>
          </p:cNvPr>
          <p:cNvSpPr>
            <a:spLocks noGrp="1"/>
          </p:cNvSpPr>
          <p:nvPr>
            <p:ph type="sldNum" sz="quarter" idx="12"/>
          </p:nvPr>
        </p:nvSpPr>
        <p:spPr/>
        <p:txBody>
          <a:bodyPr/>
          <a:lstStyle/>
          <a:p>
            <a:fld id="{96A5B6C2-32A8-43E1-A40E-3A2DA6C246F0}" type="slidenum">
              <a:rPr lang="en-US" smtClean="0"/>
              <a:t>9</a:t>
            </a:fld>
            <a:endParaRPr lang="en-US"/>
          </a:p>
        </p:txBody>
      </p:sp>
    </p:spTree>
    <p:extLst>
      <p:ext uri="{BB962C8B-B14F-4D97-AF65-F5344CB8AC3E}">
        <p14:creationId xmlns:p14="http://schemas.microsoft.com/office/powerpoint/2010/main" val="57649954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21.03.14"/>
  <p:tag name="AS_TITLE" val="Aspose.Slides for .NET 4.0 Client Profile"/>
  <p:tag name="AS_VERSION" val="21.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0</TotalTime>
  <Words>818</Words>
  <Application>Microsoft Office PowerPoint</Application>
  <PresentationFormat>On-screen Show (4:3)</PresentationFormat>
  <Paragraphs>91</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CMO PANEL</vt:lpstr>
      <vt:lpstr>PowerPoint Presentation</vt:lpstr>
      <vt:lpstr>PowerPoint Presentation</vt:lpstr>
      <vt:lpstr>PowerPoint Presentation</vt:lpstr>
      <vt:lpstr>What is a CMO?</vt:lpstr>
      <vt:lpstr>Average Age/Tenure of CMO</vt:lpstr>
      <vt:lpstr>CMO Demographics</vt:lpstr>
      <vt:lpstr>Questions for the Panel</vt:lpstr>
      <vt:lpstr>Intersecting roles of CMO and elected Medical Staff President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1601-01-01T00:00:00Z</cp:lastPrinted>
  <dcterms:created xsi:type="dcterms:W3CDTF">1601-01-01T00:00:00Z</dcterms:created>
  <dcterms:modified xsi:type="dcterms:W3CDTF">2023-04-25T01:03:27Z</dcterms:modified>
</cp:coreProperties>
</file>