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4"/>
    <p:sldMasterId id="2147483661" r:id="rId5"/>
    <p:sldMasterId id="2147483664" r:id="rId6"/>
    <p:sldMasterId id="2147483668" r:id="rId7"/>
    <p:sldMasterId id="2147483670" r:id="rId8"/>
    <p:sldMasterId id="2147483673" r:id="rId9"/>
  </p:sldMasterIdLst>
  <p:notesMasterIdLst>
    <p:notesMasterId r:id="rId39"/>
  </p:notesMasterIdLst>
  <p:sldIdLst>
    <p:sldId id="4647" r:id="rId10"/>
    <p:sldId id="4664" r:id="rId11"/>
    <p:sldId id="265" r:id="rId12"/>
    <p:sldId id="264" r:id="rId13"/>
    <p:sldId id="275" r:id="rId14"/>
    <p:sldId id="4669" r:id="rId15"/>
    <p:sldId id="4693" r:id="rId16"/>
    <p:sldId id="4702" r:id="rId17"/>
    <p:sldId id="4670" r:id="rId18"/>
    <p:sldId id="4694" r:id="rId19"/>
    <p:sldId id="4696" r:id="rId20"/>
    <p:sldId id="4678" r:id="rId21"/>
    <p:sldId id="4697" r:id="rId22"/>
    <p:sldId id="4695" r:id="rId23"/>
    <p:sldId id="4698" r:id="rId24"/>
    <p:sldId id="4686" r:id="rId25"/>
    <p:sldId id="4703" r:id="rId26"/>
    <p:sldId id="4687" r:id="rId27"/>
    <p:sldId id="4699" r:id="rId28"/>
    <p:sldId id="4688" r:id="rId29"/>
    <p:sldId id="4700" r:id="rId30"/>
    <p:sldId id="4689" r:id="rId31"/>
    <p:sldId id="4704" r:id="rId32"/>
    <p:sldId id="4690" r:id="rId33"/>
    <p:sldId id="4691" r:id="rId34"/>
    <p:sldId id="4692" r:id="rId35"/>
    <p:sldId id="276" r:id="rId36"/>
    <p:sldId id="461" r:id="rId37"/>
    <p:sldId id="462" r:id="rId3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orient="horz" pos="792">
          <p15:clr>
            <a:srgbClr val="9AA0A6"/>
          </p15:clr>
        </p15:guide>
        <p15:guide id="4" orient="horz" pos="2976">
          <p15:clr>
            <a:srgbClr val="9AA0A6"/>
          </p15:clr>
        </p15:guide>
        <p15:guide id="5" orient="horz" pos="2721">
          <p15:clr>
            <a:srgbClr val="9AA0A6"/>
          </p15:clr>
        </p15:guide>
        <p15:guide id="6" pos="345">
          <p15:clr>
            <a:srgbClr val="9AA0A6"/>
          </p15:clr>
        </p15:guide>
        <p15:guide id="7" pos="1318">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D8B1"/>
    <a:srgbClr val="E0F9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08F286-8F92-402B-B859-94AFD4FE8DEF}" v="1" dt="2025-04-18T15:48:07.088"/>
    <p1510:client id="{D3C299FD-FEFA-45FB-A83F-35486ECC9742}" v="2" dt="2025-04-18T15:34:59.611"/>
    <p1510:client id="{E2BB3AFE-2805-4627-A8BF-28F730E25A6D}" v="7" dt="2025-04-18T15:48:53.1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658" y="67"/>
      </p:cViewPr>
      <p:guideLst>
        <p:guide orient="horz" pos="1620"/>
        <p:guide pos="2880"/>
        <p:guide orient="horz" pos="792"/>
        <p:guide orient="horz" pos="2976"/>
        <p:guide orient="horz" pos="2721"/>
        <p:guide pos="345"/>
        <p:guide pos="131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 Cameron" userId="S::scameron@hardenberghgroup.com::376e1de9-9593-4594-9915-6ea9ce4d2f72" providerId="AD" clId="Web-{6208F286-8F92-402B-B859-94AFD4FE8DEF}"/>
    <pc:docChg chg="modSld">
      <pc:chgData name="Sara Cameron" userId="S::scameron@hardenberghgroup.com::376e1de9-9593-4594-9915-6ea9ce4d2f72" providerId="AD" clId="Web-{6208F286-8F92-402B-B859-94AFD4FE8DEF}" dt="2025-04-18T15:48:07.088" v="0"/>
      <pc:docMkLst>
        <pc:docMk/>
      </pc:docMkLst>
      <pc:sldChg chg="delSp">
        <pc:chgData name="Sara Cameron" userId="S::scameron@hardenberghgroup.com::376e1de9-9593-4594-9915-6ea9ce4d2f72" providerId="AD" clId="Web-{6208F286-8F92-402B-B859-94AFD4FE8DEF}" dt="2025-04-18T15:48:07.088" v="0"/>
        <pc:sldMkLst>
          <pc:docMk/>
          <pc:sldMk cId="627989046" sldId="462"/>
        </pc:sldMkLst>
        <pc:picChg chg="del">
          <ac:chgData name="Sara Cameron" userId="S::scameron@hardenberghgroup.com::376e1de9-9593-4594-9915-6ea9ce4d2f72" providerId="AD" clId="Web-{6208F286-8F92-402B-B859-94AFD4FE8DEF}" dt="2025-04-18T15:48:07.088" v="0"/>
          <ac:picMkLst>
            <pc:docMk/>
            <pc:sldMk cId="627989046" sldId="462"/>
            <ac:picMk id="4" creationId="{B0D7765B-7031-326B-69B0-A503E7A74DD0}"/>
          </ac:picMkLst>
        </pc:picChg>
      </pc:sldChg>
    </pc:docChg>
  </pc:docChgLst>
  <pc:docChgLst>
    <pc:chgData name="Sara Cameron" userId="376e1de9-9593-4594-9915-6ea9ce4d2f72" providerId="ADAL" clId="{E2BB3AFE-2805-4627-A8BF-28F730E25A6D}"/>
    <pc:docChg chg="modSld">
      <pc:chgData name="Sara Cameron" userId="376e1de9-9593-4594-9915-6ea9ce4d2f72" providerId="ADAL" clId="{E2BB3AFE-2805-4627-A8BF-28F730E25A6D}" dt="2025-04-18T15:48:53.196" v="6" actId="1076"/>
      <pc:docMkLst>
        <pc:docMk/>
      </pc:docMkLst>
      <pc:sldChg chg="addSp modSp mod">
        <pc:chgData name="Sara Cameron" userId="376e1de9-9593-4594-9915-6ea9ce4d2f72" providerId="ADAL" clId="{E2BB3AFE-2805-4627-A8BF-28F730E25A6D}" dt="2025-04-18T15:48:53.196" v="6" actId="1076"/>
        <pc:sldMkLst>
          <pc:docMk/>
          <pc:sldMk cId="627989046" sldId="462"/>
        </pc:sldMkLst>
        <pc:picChg chg="add mod">
          <ac:chgData name="Sara Cameron" userId="376e1de9-9593-4594-9915-6ea9ce4d2f72" providerId="ADAL" clId="{E2BB3AFE-2805-4627-A8BF-28F730E25A6D}" dt="2025-04-18T15:48:53.196" v="6" actId="1076"/>
          <ac:picMkLst>
            <pc:docMk/>
            <pc:sldMk cId="627989046" sldId="462"/>
            <ac:picMk id="7" creationId="{2C31DE01-15FF-3306-275B-AEAED6B1D1F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e06f860c12_4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1e06f860c12_4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a:extLst>
            <a:ext uri="{FF2B5EF4-FFF2-40B4-BE49-F238E27FC236}">
              <a16:creationId xmlns:a16="http://schemas.microsoft.com/office/drawing/2014/main" id="{B4CC95AD-2669-146F-842B-06A7EA8240F9}"/>
            </a:ext>
          </a:extLst>
        </p:cNvPr>
        <p:cNvGrpSpPr/>
        <p:nvPr/>
      </p:nvGrpSpPr>
      <p:grpSpPr>
        <a:xfrm>
          <a:off x="0" y="0"/>
          <a:ext cx="0" cy="0"/>
          <a:chOff x="0" y="0"/>
          <a:chExt cx="0" cy="0"/>
        </a:xfrm>
      </p:grpSpPr>
      <p:sp>
        <p:nvSpPr>
          <p:cNvPr id="125" name="Google Shape;125;g1e06f860c12_4_16:notes">
            <a:extLst>
              <a:ext uri="{FF2B5EF4-FFF2-40B4-BE49-F238E27FC236}">
                <a16:creationId xmlns:a16="http://schemas.microsoft.com/office/drawing/2014/main" id="{A49ADAB5-0741-7F5A-46F4-159BEEB2EEC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1e06f860c12_4_16:notes">
            <a:extLst>
              <a:ext uri="{FF2B5EF4-FFF2-40B4-BE49-F238E27FC236}">
                <a16:creationId xmlns:a16="http://schemas.microsoft.com/office/drawing/2014/main" id="{16852DB1-1C39-5DDF-3EFE-BC79F1699BE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16234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a:extLst>
            <a:ext uri="{FF2B5EF4-FFF2-40B4-BE49-F238E27FC236}">
              <a16:creationId xmlns:a16="http://schemas.microsoft.com/office/drawing/2014/main" id="{4DE9CBC8-53E3-0466-2131-FDF4A309E8AD}"/>
            </a:ext>
          </a:extLst>
        </p:cNvPr>
        <p:cNvGrpSpPr/>
        <p:nvPr/>
      </p:nvGrpSpPr>
      <p:grpSpPr>
        <a:xfrm>
          <a:off x="0" y="0"/>
          <a:ext cx="0" cy="0"/>
          <a:chOff x="0" y="0"/>
          <a:chExt cx="0" cy="0"/>
        </a:xfrm>
      </p:grpSpPr>
      <p:sp>
        <p:nvSpPr>
          <p:cNvPr id="125" name="Google Shape;125;g1e06f860c12_4_16:notes">
            <a:extLst>
              <a:ext uri="{FF2B5EF4-FFF2-40B4-BE49-F238E27FC236}">
                <a16:creationId xmlns:a16="http://schemas.microsoft.com/office/drawing/2014/main" id="{25D11E76-D2A3-6D46-0178-D4B23D83777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1e06f860c12_4_16:notes">
            <a:extLst>
              <a:ext uri="{FF2B5EF4-FFF2-40B4-BE49-F238E27FC236}">
                <a16:creationId xmlns:a16="http://schemas.microsoft.com/office/drawing/2014/main" id="{BE0CF99B-02E1-9DCD-CCC5-C2F057B880D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004499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a:extLst>
            <a:ext uri="{FF2B5EF4-FFF2-40B4-BE49-F238E27FC236}">
              <a16:creationId xmlns:a16="http://schemas.microsoft.com/office/drawing/2014/main" id="{E7737528-EA61-7E46-BD08-8EE64055A1C9}"/>
            </a:ext>
          </a:extLst>
        </p:cNvPr>
        <p:cNvGrpSpPr/>
        <p:nvPr/>
      </p:nvGrpSpPr>
      <p:grpSpPr>
        <a:xfrm>
          <a:off x="0" y="0"/>
          <a:ext cx="0" cy="0"/>
          <a:chOff x="0" y="0"/>
          <a:chExt cx="0" cy="0"/>
        </a:xfrm>
      </p:grpSpPr>
      <p:sp>
        <p:nvSpPr>
          <p:cNvPr id="220" name="Google Shape;220;g1e06f860c12_4_82:notes">
            <a:extLst>
              <a:ext uri="{FF2B5EF4-FFF2-40B4-BE49-F238E27FC236}">
                <a16:creationId xmlns:a16="http://schemas.microsoft.com/office/drawing/2014/main" id="{4D51E72E-C0EE-D727-DB46-139B10969F7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1e06f860c12_4_82:notes">
            <a:extLst>
              <a:ext uri="{FF2B5EF4-FFF2-40B4-BE49-F238E27FC236}">
                <a16:creationId xmlns:a16="http://schemas.microsoft.com/office/drawing/2014/main" id="{65EEE7CE-9D3C-5413-4954-D6A931D564C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365667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a:extLst>
            <a:ext uri="{FF2B5EF4-FFF2-40B4-BE49-F238E27FC236}">
              <a16:creationId xmlns:a16="http://schemas.microsoft.com/office/drawing/2014/main" id="{BDD83A00-8F26-33DA-39CE-BE73A62B2A3E}"/>
            </a:ext>
          </a:extLst>
        </p:cNvPr>
        <p:cNvGrpSpPr/>
        <p:nvPr/>
      </p:nvGrpSpPr>
      <p:grpSpPr>
        <a:xfrm>
          <a:off x="0" y="0"/>
          <a:ext cx="0" cy="0"/>
          <a:chOff x="0" y="0"/>
          <a:chExt cx="0" cy="0"/>
        </a:xfrm>
      </p:grpSpPr>
      <p:sp>
        <p:nvSpPr>
          <p:cNvPr id="220" name="Google Shape;220;g1e06f860c12_4_82:notes">
            <a:extLst>
              <a:ext uri="{FF2B5EF4-FFF2-40B4-BE49-F238E27FC236}">
                <a16:creationId xmlns:a16="http://schemas.microsoft.com/office/drawing/2014/main" id="{16625FBA-4D42-14F8-29B2-A55F9857CE5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1e06f860c12_4_82:notes">
            <a:extLst>
              <a:ext uri="{FF2B5EF4-FFF2-40B4-BE49-F238E27FC236}">
                <a16:creationId xmlns:a16="http://schemas.microsoft.com/office/drawing/2014/main" id="{457564BD-18B9-8A5F-972F-08ECBEC76E8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09322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a:extLst>
            <a:ext uri="{FF2B5EF4-FFF2-40B4-BE49-F238E27FC236}">
              <a16:creationId xmlns:a16="http://schemas.microsoft.com/office/drawing/2014/main" id="{25100447-3EC9-CAD8-854B-6103025F7FEF}"/>
            </a:ext>
          </a:extLst>
        </p:cNvPr>
        <p:cNvGrpSpPr/>
        <p:nvPr/>
      </p:nvGrpSpPr>
      <p:grpSpPr>
        <a:xfrm>
          <a:off x="0" y="0"/>
          <a:ext cx="0" cy="0"/>
          <a:chOff x="0" y="0"/>
          <a:chExt cx="0" cy="0"/>
        </a:xfrm>
      </p:grpSpPr>
      <p:sp>
        <p:nvSpPr>
          <p:cNvPr id="125" name="Google Shape;125;g1e06f860c12_4_16:notes">
            <a:extLst>
              <a:ext uri="{FF2B5EF4-FFF2-40B4-BE49-F238E27FC236}">
                <a16:creationId xmlns:a16="http://schemas.microsoft.com/office/drawing/2014/main" id="{93C46EDF-812B-1DA8-82C2-CECEA982876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1e06f860c12_4_16:notes">
            <a:extLst>
              <a:ext uri="{FF2B5EF4-FFF2-40B4-BE49-F238E27FC236}">
                <a16:creationId xmlns:a16="http://schemas.microsoft.com/office/drawing/2014/main" id="{B8E29181-DF31-D000-02F2-8D2B3D3FB58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161632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a:extLst>
            <a:ext uri="{FF2B5EF4-FFF2-40B4-BE49-F238E27FC236}">
              <a16:creationId xmlns:a16="http://schemas.microsoft.com/office/drawing/2014/main" id="{EE5841EA-6ED8-72DD-E22A-CAA6C6051DDB}"/>
            </a:ext>
          </a:extLst>
        </p:cNvPr>
        <p:cNvGrpSpPr/>
        <p:nvPr/>
      </p:nvGrpSpPr>
      <p:grpSpPr>
        <a:xfrm>
          <a:off x="0" y="0"/>
          <a:ext cx="0" cy="0"/>
          <a:chOff x="0" y="0"/>
          <a:chExt cx="0" cy="0"/>
        </a:xfrm>
      </p:grpSpPr>
      <p:sp>
        <p:nvSpPr>
          <p:cNvPr id="125" name="Google Shape;125;g1e06f860c12_4_16:notes">
            <a:extLst>
              <a:ext uri="{FF2B5EF4-FFF2-40B4-BE49-F238E27FC236}">
                <a16:creationId xmlns:a16="http://schemas.microsoft.com/office/drawing/2014/main" id="{91945BD9-4575-81E2-DBFF-C8D06B8CED5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1e06f860c12_4_16:notes">
            <a:extLst>
              <a:ext uri="{FF2B5EF4-FFF2-40B4-BE49-F238E27FC236}">
                <a16:creationId xmlns:a16="http://schemas.microsoft.com/office/drawing/2014/main" id="{AC6CEECD-38FB-6BB9-2D08-466B0391E75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16393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a:extLst>
            <a:ext uri="{FF2B5EF4-FFF2-40B4-BE49-F238E27FC236}">
              <a16:creationId xmlns:a16="http://schemas.microsoft.com/office/drawing/2014/main" id="{0D6E3780-DDCB-C112-B3F0-F53E5E84838A}"/>
            </a:ext>
          </a:extLst>
        </p:cNvPr>
        <p:cNvGrpSpPr/>
        <p:nvPr/>
      </p:nvGrpSpPr>
      <p:grpSpPr>
        <a:xfrm>
          <a:off x="0" y="0"/>
          <a:ext cx="0" cy="0"/>
          <a:chOff x="0" y="0"/>
          <a:chExt cx="0" cy="0"/>
        </a:xfrm>
      </p:grpSpPr>
      <p:sp>
        <p:nvSpPr>
          <p:cNvPr id="220" name="Google Shape;220;g1e06f860c12_4_82:notes">
            <a:extLst>
              <a:ext uri="{FF2B5EF4-FFF2-40B4-BE49-F238E27FC236}">
                <a16:creationId xmlns:a16="http://schemas.microsoft.com/office/drawing/2014/main" id="{BC964D47-74EC-3196-3F16-218FA7A665C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1e06f860c12_4_82:notes">
            <a:extLst>
              <a:ext uri="{FF2B5EF4-FFF2-40B4-BE49-F238E27FC236}">
                <a16:creationId xmlns:a16="http://schemas.microsoft.com/office/drawing/2014/main" id="{06178351-15FF-6240-BA11-D6AA878553A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08163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a:extLst>
            <a:ext uri="{FF2B5EF4-FFF2-40B4-BE49-F238E27FC236}">
              <a16:creationId xmlns:a16="http://schemas.microsoft.com/office/drawing/2014/main" id="{353AB9B5-124C-4AFC-A630-F5CBD275971A}"/>
            </a:ext>
          </a:extLst>
        </p:cNvPr>
        <p:cNvGrpSpPr/>
        <p:nvPr/>
      </p:nvGrpSpPr>
      <p:grpSpPr>
        <a:xfrm>
          <a:off x="0" y="0"/>
          <a:ext cx="0" cy="0"/>
          <a:chOff x="0" y="0"/>
          <a:chExt cx="0" cy="0"/>
        </a:xfrm>
      </p:grpSpPr>
      <p:sp>
        <p:nvSpPr>
          <p:cNvPr id="125" name="Google Shape;125;g1e06f860c12_4_16:notes">
            <a:extLst>
              <a:ext uri="{FF2B5EF4-FFF2-40B4-BE49-F238E27FC236}">
                <a16:creationId xmlns:a16="http://schemas.microsoft.com/office/drawing/2014/main" id="{79CEDD19-981E-DAFD-D4D6-E0E22DD6283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1e06f860c12_4_16:notes">
            <a:extLst>
              <a:ext uri="{FF2B5EF4-FFF2-40B4-BE49-F238E27FC236}">
                <a16:creationId xmlns:a16="http://schemas.microsoft.com/office/drawing/2014/main" id="{EB0DA8E9-0021-411D-D365-7565C120847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740990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a:extLst>
            <a:ext uri="{FF2B5EF4-FFF2-40B4-BE49-F238E27FC236}">
              <a16:creationId xmlns:a16="http://schemas.microsoft.com/office/drawing/2014/main" id="{42E3A8E1-10C6-8F70-6435-2A483262C9D3}"/>
            </a:ext>
          </a:extLst>
        </p:cNvPr>
        <p:cNvGrpSpPr/>
        <p:nvPr/>
      </p:nvGrpSpPr>
      <p:grpSpPr>
        <a:xfrm>
          <a:off x="0" y="0"/>
          <a:ext cx="0" cy="0"/>
          <a:chOff x="0" y="0"/>
          <a:chExt cx="0" cy="0"/>
        </a:xfrm>
      </p:grpSpPr>
      <p:sp>
        <p:nvSpPr>
          <p:cNvPr id="220" name="Google Shape;220;g1e06f860c12_4_82:notes">
            <a:extLst>
              <a:ext uri="{FF2B5EF4-FFF2-40B4-BE49-F238E27FC236}">
                <a16:creationId xmlns:a16="http://schemas.microsoft.com/office/drawing/2014/main" id="{3ED1E211-DD74-AA82-FC55-12021D4D574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1e06f860c12_4_82:notes">
            <a:extLst>
              <a:ext uri="{FF2B5EF4-FFF2-40B4-BE49-F238E27FC236}">
                <a16:creationId xmlns:a16="http://schemas.microsoft.com/office/drawing/2014/main" id="{E7FCB5F2-C46B-4B24-7AE9-0939BD0A074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44139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1e06f860c12_4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1e06f860c12_4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e06f860c12_4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1e06f860c12_4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1d6d19c9d7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1d6d19c9d7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553333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1e06f860c12_4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1e06f860c12_4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1557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1e06f860c12_4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1e06f860c12_4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a:extLst>
            <a:ext uri="{FF2B5EF4-FFF2-40B4-BE49-F238E27FC236}">
              <a16:creationId xmlns:a16="http://schemas.microsoft.com/office/drawing/2014/main" id="{7197779F-A8C0-2658-476B-76465166152E}"/>
            </a:ext>
          </a:extLst>
        </p:cNvPr>
        <p:cNvGrpSpPr/>
        <p:nvPr/>
      </p:nvGrpSpPr>
      <p:grpSpPr>
        <a:xfrm>
          <a:off x="0" y="0"/>
          <a:ext cx="0" cy="0"/>
          <a:chOff x="0" y="0"/>
          <a:chExt cx="0" cy="0"/>
        </a:xfrm>
      </p:grpSpPr>
      <p:sp>
        <p:nvSpPr>
          <p:cNvPr id="125" name="Google Shape;125;g1e06f860c12_4_16:notes">
            <a:extLst>
              <a:ext uri="{FF2B5EF4-FFF2-40B4-BE49-F238E27FC236}">
                <a16:creationId xmlns:a16="http://schemas.microsoft.com/office/drawing/2014/main" id="{9059AA7C-DCA6-12ED-047B-8B2D2FC858C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1e06f860c12_4_16:notes">
            <a:extLst>
              <a:ext uri="{FF2B5EF4-FFF2-40B4-BE49-F238E27FC236}">
                <a16:creationId xmlns:a16="http://schemas.microsoft.com/office/drawing/2014/main" id="{62CD187E-9C96-AAEC-5D6B-B303555DA0F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7039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a:extLst>
            <a:ext uri="{FF2B5EF4-FFF2-40B4-BE49-F238E27FC236}">
              <a16:creationId xmlns:a16="http://schemas.microsoft.com/office/drawing/2014/main" id="{F8595774-73E5-D31A-45C3-A3FB0DEA955D}"/>
            </a:ext>
          </a:extLst>
        </p:cNvPr>
        <p:cNvGrpSpPr/>
        <p:nvPr/>
      </p:nvGrpSpPr>
      <p:grpSpPr>
        <a:xfrm>
          <a:off x="0" y="0"/>
          <a:ext cx="0" cy="0"/>
          <a:chOff x="0" y="0"/>
          <a:chExt cx="0" cy="0"/>
        </a:xfrm>
      </p:grpSpPr>
      <p:sp>
        <p:nvSpPr>
          <p:cNvPr id="220" name="Google Shape;220;g1e06f860c12_4_82:notes">
            <a:extLst>
              <a:ext uri="{FF2B5EF4-FFF2-40B4-BE49-F238E27FC236}">
                <a16:creationId xmlns:a16="http://schemas.microsoft.com/office/drawing/2014/main" id="{74AA0A70-4A61-C369-783A-2DF3EA36CD0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1e06f860c12_4_82:notes">
            <a:extLst>
              <a:ext uri="{FF2B5EF4-FFF2-40B4-BE49-F238E27FC236}">
                <a16:creationId xmlns:a16="http://schemas.microsoft.com/office/drawing/2014/main" id="{1D5F4F79-5882-F6CF-93B5-BFEFF71A859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66378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a:extLst>
            <a:ext uri="{FF2B5EF4-FFF2-40B4-BE49-F238E27FC236}">
              <a16:creationId xmlns:a16="http://schemas.microsoft.com/office/drawing/2014/main" id="{15A41B5B-1362-BB9C-A76E-628B951D77ED}"/>
            </a:ext>
          </a:extLst>
        </p:cNvPr>
        <p:cNvGrpSpPr/>
        <p:nvPr/>
      </p:nvGrpSpPr>
      <p:grpSpPr>
        <a:xfrm>
          <a:off x="0" y="0"/>
          <a:ext cx="0" cy="0"/>
          <a:chOff x="0" y="0"/>
          <a:chExt cx="0" cy="0"/>
        </a:xfrm>
      </p:grpSpPr>
      <p:sp>
        <p:nvSpPr>
          <p:cNvPr id="220" name="Google Shape;220;g1e06f860c12_4_82:notes">
            <a:extLst>
              <a:ext uri="{FF2B5EF4-FFF2-40B4-BE49-F238E27FC236}">
                <a16:creationId xmlns:a16="http://schemas.microsoft.com/office/drawing/2014/main" id="{382BE187-C40F-394D-66DF-741D1B7B172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1e06f860c12_4_82:notes">
            <a:extLst>
              <a:ext uri="{FF2B5EF4-FFF2-40B4-BE49-F238E27FC236}">
                <a16:creationId xmlns:a16="http://schemas.microsoft.com/office/drawing/2014/main" id="{33B49E79-6003-0C85-80E7-3BD579BBD8B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223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a:extLst>
            <a:ext uri="{FF2B5EF4-FFF2-40B4-BE49-F238E27FC236}">
              <a16:creationId xmlns:a16="http://schemas.microsoft.com/office/drawing/2014/main" id="{8603FDDD-4997-40C2-CF88-4D6C721A49BA}"/>
            </a:ext>
          </a:extLst>
        </p:cNvPr>
        <p:cNvGrpSpPr/>
        <p:nvPr/>
      </p:nvGrpSpPr>
      <p:grpSpPr>
        <a:xfrm>
          <a:off x="0" y="0"/>
          <a:ext cx="0" cy="0"/>
          <a:chOff x="0" y="0"/>
          <a:chExt cx="0" cy="0"/>
        </a:xfrm>
      </p:grpSpPr>
      <p:sp>
        <p:nvSpPr>
          <p:cNvPr id="220" name="Google Shape;220;g1e06f860c12_4_82:notes">
            <a:extLst>
              <a:ext uri="{FF2B5EF4-FFF2-40B4-BE49-F238E27FC236}">
                <a16:creationId xmlns:a16="http://schemas.microsoft.com/office/drawing/2014/main" id="{D295D0FA-DDA4-B0A0-B31F-A10D5CA6768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1e06f860c12_4_82:notes">
            <a:extLst>
              <a:ext uri="{FF2B5EF4-FFF2-40B4-BE49-F238E27FC236}">
                <a16:creationId xmlns:a16="http://schemas.microsoft.com/office/drawing/2014/main" id="{C7A7F298-218A-316F-034D-47B8679AA50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61730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a:extLst>
            <a:ext uri="{FF2B5EF4-FFF2-40B4-BE49-F238E27FC236}">
              <a16:creationId xmlns:a16="http://schemas.microsoft.com/office/drawing/2014/main" id="{E46EC820-6A72-E6C5-16B5-A6F44F384506}"/>
            </a:ext>
          </a:extLst>
        </p:cNvPr>
        <p:cNvGrpSpPr/>
        <p:nvPr/>
      </p:nvGrpSpPr>
      <p:grpSpPr>
        <a:xfrm>
          <a:off x="0" y="0"/>
          <a:ext cx="0" cy="0"/>
          <a:chOff x="0" y="0"/>
          <a:chExt cx="0" cy="0"/>
        </a:xfrm>
      </p:grpSpPr>
      <p:sp>
        <p:nvSpPr>
          <p:cNvPr id="220" name="Google Shape;220;g1e06f860c12_4_82:notes">
            <a:extLst>
              <a:ext uri="{FF2B5EF4-FFF2-40B4-BE49-F238E27FC236}">
                <a16:creationId xmlns:a16="http://schemas.microsoft.com/office/drawing/2014/main" id="{9C0062C4-2ED2-D9BE-0451-FB6717F91D2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1e06f860c12_4_82:notes">
            <a:extLst>
              <a:ext uri="{FF2B5EF4-FFF2-40B4-BE49-F238E27FC236}">
                <a16:creationId xmlns:a16="http://schemas.microsoft.com/office/drawing/2014/main" id="{0E488E97-BF89-BC36-7E57-F9BF38ABA5C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21305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a:extLst>
            <a:ext uri="{FF2B5EF4-FFF2-40B4-BE49-F238E27FC236}">
              <a16:creationId xmlns:a16="http://schemas.microsoft.com/office/drawing/2014/main" id="{22F35148-E37E-CF82-D3B9-F4D7294EBB92}"/>
            </a:ext>
          </a:extLst>
        </p:cNvPr>
        <p:cNvGrpSpPr/>
        <p:nvPr/>
      </p:nvGrpSpPr>
      <p:grpSpPr>
        <a:xfrm>
          <a:off x="0" y="0"/>
          <a:ext cx="0" cy="0"/>
          <a:chOff x="0" y="0"/>
          <a:chExt cx="0" cy="0"/>
        </a:xfrm>
      </p:grpSpPr>
      <p:sp>
        <p:nvSpPr>
          <p:cNvPr id="220" name="Google Shape;220;g1e06f860c12_4_82:notes">
            <a:extLst>
              <a:ext uri="{FF2B5EF4-FFF2-40B4-BE49-F238E27FC236}">
                <a16:creationId xmlns:a16="http://schemas.microsoft.com/office/drawing/2014/main" id="{D145F51F-80C7-9C83-8402-F32309D57CD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1e06f860c12_4_82:notes">
            <a:extLst>
              <a:ext uri="{FF2B5EF4-FFF2-40B4-BE49-F238E27FC236}">
                <a16:creationId xmlns:a16="http://schemas.microsoft.com/office/drawing/2014/main" id="{FE77C4E4-DF76-D1A4-DC49-F2060BD8574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4254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lide Image" type="blank">
  <p:cSld name="BLANK">
    <p:spTree>
      <p:nvGrpSpPr>
        <p:cNvPr id="1" name="Shape 51"/>
        <p:cNvGrpSpPr/>
        <p:nvPr/>
      </p:nvGrpSpPr>
      <p:grpSpPr>
        <a:xfrm>
          <a:off x="0" y="0"/>
          <a:ext cx="0" cy="0"/>
          <a:chOff x="0" y="0"/>
          <a:chExt cx="0" cy="0"/>
        </a:xfrm>
      </p:grpSpPr>
      <p:sp>
        <p:nvSpPr>
          <p:cNvPr id="52" name="Google Shape;52;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53" name="Google Shape;53;p13"/>
          <p:cNvSpPr>
            <a:spLocks noGrp="1"/>
          </p:cNvSpPr>
          <p:nvPr>
            <p:ph type="pic" idx="2"/>
          </p:nvPr>
        </p:nvSpPr>
        <p:spPr>
          <a:xfrm>
            <a:off x="6468450" y="0"/>
            <a:ext cx="2675700" cy="5143500"/>
          </a:xfrm>
          <a:prstGeom prst="rect">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4C150-E8E2-DB7A-D200-D9F7DF9C638E}"/>
              </a:ext>
            </a:extLst>
          </p:cNvPr>
          <p:cNvSpPr>
            <a:spLocks noGrp="1"/>
          </p:cNvSpPr>
          <p:nvPr>
            <p:ph type="ctrTitle"/>
          </p:nvPr>
        </p:nvSpPr>
        <p:spPr>
          <a:xfrm>
            <a:off x="1143000" y="841772"/>
            <a:ext cx="6858000" cy="1790700"/>
          </a:xfrm>
          <a:prstGeom prst="rect">
            <a:avLst/>
          </a:prstGeo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7F2CE2C7-1A53-E1FA-45EA-28FB7627E16C}"/>
              </a:ext>
            </a:extLst>
          </p:cNvPr>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4" name="Picture 3" descr="A close-up of a black background&#10;&#10;Description automatically generated">
            <a:extLst>
              <a:ext uri="{FF2B5EF4-FFF2-40B4-BE49-F238E27FC236}">
                <a16:creationId xmlns:a16="http://schemas.microsoft.com/office/drawing/2014/main" id="{17CB70C9-5B3B-6B95-6832-B8228D5C25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07024" y="3575330"/>
            <a:ext cx="4369822" cy="1028193"/>
          </a:xfrm>
          <a:prstGeom prst="rect">
            <a:avLst/>
          </a:prstGeom>
        </p:spPr>
      </p:pic>
    </p:spTree>
    <p:extLst>
      <p:ext uri="{BB962C8B-B14F-4D97-AF65-F5344CB8AC3E}">
        <p14:creationId xmlns:p14="http://schemas.microsoft.com/office/powerpoint/2010/main" val="3734578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E944C-B4D0-D33F-78EC-E084A44098F0}"/>
              </a:ext>
            </a:extLst>
          </p:cNvPr>
          <p:cNvSpPr>
            <a:spLocks noGrp="1"/>
          </p:cNvSpPr>
          <p:nvPr>
            <p:ph type="title"/>
          </p:nvPr>
        </p:nvSpPr>
        <p:spPr>
          <a:xfrm>
            <a:off x="2743200" y="273844"/>
            <a:ext cx="5772150" cy="994172"/>
          </a:xfrm>
        </p:spPr>
        <p:txBody>
          <a:bodyPr>
            <a:normAutofit/>
          </a:bodyPr>
          <a:lstStyle>
            <a:lvl1pPr>
              <a:defRPr lang="en-US" sz="3000" b="1" kern="1200" dirty="0">
                <a:solidFill>
                  <a:srgbClr val="63B1BC"/>
                </a:solidFill>
                <a:effectLst>
                  <a:outerShdw blurRad="38100" dist="38100" dir="2700000" algn="tl">
                    <a:srgbClr val="000000">
                      <a:alpha val="43137"/>
                    </a:srgbClr>
                  </a:outerShdw>
                </a:effectLst>
                <a:latin typeface="+mj-lt"/>
                <a:ea typeface="+mj-ea"/>
                <a:cs typeface="+mj-cs"/>
              </a:defRPr>
            </a:lvl1pPr>
          </a:lstStyle>
          <a:p>
            <a:r>
              <a:rPr lang="en-US"/>
              <a:t>Click to edit Master title style</a:t>
            </a:r>
          </a:p>
        </p:txBody>
      </p:sp>
    </p:spTree>
    <p:extLst>
      <p:ext uri="{BB962C8B-B14F-4D97-AF65-F5344CB8AC3E}">
        <p14:creationId xmlns:p14="http://schemas.microsoft.com/office/powerpoint/2010/main" val="2541016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lide Image" type="blank">
  <p:cSld name="Slide Image">
    <p:spTree>
      <p:nvGrpSpPr>
        <p:cNvPr id="1" name="Shape 51"/>
        <p:cNvGrpSpPr/>
        <p:nvPr/>
      </p:nvGrpSpPr>
      <p:grpSpPr>
        <a:xfrm>
          <a:off x="0" y="0"/>
          <a:ext cx="0" cy="0"/>
          <a:chOff x="0" y="0"/>
          <a:chExt cx="0" cy="0"/>
        </a:xfrm>
      </p:grpSpPr>
      <p:sp>
        <p:nvSpPr>
          <p:cNvPr id="52" name="Google Shape;52;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53" name="Google Shape;53;p13"/>
          <p:cNvSpPr>
            <a:spLocks noGrp="1"/>
          </p:cNvSpPr>
          <p:nvPr>
            <p:ph type="pic" idx="2"/>
          </p:nvPr>
        </p:nvSpPr>
        <p:spPr>
          <a:xfrm>
            <a:off x="6468450" y="0"/>
            <a:ext cx="2675700" cy="5143500"/>
          </a:xfrm>
          <a:prstGeom prst="rect">
            <a:avLst/>
          </a:prstGeom>
          <a:noFill/>
          <a:ln>
            <a:noFill/>
          </a:ln>
        </p:spPr>
      </p:sp>
    </p:spTree>
    <p:extLst>
      <p:ext uri="{BB962C8B-B14F-4D97-AF65-F5344CB8AC3E}">
        <p14:creationId xmlns:p14="http://schemas.microsoft.com/office/powerpoint/2010/main" val="5675578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Slide Image" userDrawn="1">
  <p:cSld name="Slide Image">
    <p:spTree>
      <p:nvGrpSpPr>
        <p:cNvPr id="1" name="Shape 51"/>
        <p:cNvGrpSpPr/>
        <p:nvPr/>
      </p:nvGrpSpPr>
      <p:grpSpPr>
        <a:xfrm>
          <a:off x="0" y="0"/>
          <a:ext cx="0" cy="0"/>
          <a:chOff x="0" y="0"/>
          <a:chExt cx="0" cy="0"/>
        </a:xfrm>
      </p:grpSpPr>
      <p:sp>
        <p:nvSpPr>
          <p:cNvPr id="52" name="Google Shape;52;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pic>
        <p:nvPicPr>
          <p:cNvPr id="2" name="Picture 1" descr="A blue text on a black background&#10;&#10;Description automatically generated">
            <a:extLst>
              <a:ext uri="{FF2B5EF4-FFF2-40B4-BE49-F238E27FC236}">
                <a16:creationId xmlns:a16="http://schemas.microsoft.com/office/drawing/2014/main" id="{67E5E007-06E8-4CA4-3560-B567AE413E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1707" y="4620950"/>
            <a:ext cx="1785668" cy="420157"/>
          </a:xfrm>
          <a:prstGeom prst="rect">
            <a:avLst/>
          </a:prstGeom>
        </p:spPr>
      </p:pic>
    </p:spTree>
    <p:extLst>
      <p:ext uri="{BB962C8B-B14F-4D97-AF65-F5344CB8AC3E}">
        <p14:creationId xmlns:p14="http://schemas.microsoft.com/office/powerpoint/2010/main" val="9886419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335B7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71747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Slide Image" userDrawn="1">
  <p:cSld name="Slide Image">
    <p:spTree>
      <p:nvGrpSpPr>
        <p:cNvPr id="1" name="Shape 51"/>
        <p:cNvGrpSpPr/>
        <p:nvPr/>
      </p:nvGrpSpPr>
      <p:grpSpPr>
        <a:xfrm>
          <a:off x="0" y="0"/>
          <a:ext cx="0" cy="0"/>
          <a:chOff x="0" y="0"/>
          <a:chExt cx="0" cy="0"/>
        </a:xfrm>
      </p:grpSpPr>
      <p:sp>
        <p:nvSpPr>
          <p:cNvPr id="52" name="Google Shape;52;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pic>
        <p:nvPicPr>
          <p:cNvPr id="2" name="Picture 1" descr="A blue text on a black background&#10;&#10;Description automatically generated">
            <a:extLst>
              <a:ext uri="{FF2B5EF4-FFF2-40B4-BE49-F238E27FC236}">
                <a16:creationId xmlns:a16="http://schemas.microsoft.com/office/drawing/2014/main" id="{67E5E007-06E8-4CA4-3560-B567AE413E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1707" y="4620950"/>
            <a:ext cx="1785668" cy="420157"/>
          </a:xfrm>
          <a:prstGeom prst="rect">
            <a:avLst/>
          </a:prstGeom>
        </p:spPr>
      </p:pic>
    </p:spTree>
    <p:extLst>
      <p:ext uri="{BB962C8B-B14F-4D97-AF65-F5344CB8AC3E}">
        <p14:creationId xmlns:p14="http://schemas.microsoft.com/office/powerpoint/2010/main" val="11951905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5BF6FB-80CC-CA49-290E-C21BBD0C96BE}"/>
              </a:ext>
            </a:extLst>
          </p:cNvPr>
          <p:cNvSpPr>
            <a:spLocks noGrp="1"/>
          </p:cNvSpPr>
          <p:nvPr>
            <p:ph type="sldNum" sz="quarter" idx="10"/>
          </p:nvPr>
        </p:nvSpPr>
        <p:spPr/>
        <p:txBody>
          <a:bodyPr/>
          <a:lstStyle/>
          <a:p>
            <a:fld id="{172F9230-4259-4317-A04B-40961D208B0C}" type="slidenum">
              <a:rPr lang="en-US" smtClean="0"/>
              <a:t>‹#›</a:t>
            </a:fld>
            <a:endParaRPr lang="en-US"/>
          </a:p>
        </p:txBody>
      </p:sp>
      <p:sp>
        <p:nvSpPr>
          <p:cNvPr id="4" name="Rectangle 3">
            <a:extLst>
              <a:ext uri="{FF2B5EF4-FFF2-40B4-BE49-F238E27FC236}">
                <a16:creationId xmlns:a16="http://schemas.microsoft.com/office/drawing/2014/main" id="{4DB0D1A3-A326-BF64-4CD4-45D35D62B0EB}"/>
              </a:ext>
            </a:extLst>
          </p:cNvPr>
          <p:cNvSpPr/>
          <p:nvPr userDrawn="1"/>
        </p:nvSpPr>
        <p:spPr>
          <a:xfrm>
            <a:off x="0" y="0"/>
            <a:ext cx="2743200" cy="5143500"/>
          </a:xfrm>
          <a:prstGeom prst="rect">
            <a:avLst/>
          </a:prstGeom>
          <a:solidFill>
            <a:srgbClr val="5E8AB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2" name="Picture 1" descr="A blue text on a black background&#10;&#10;Description automatically generated">
            <a:extLst>
              <a:ext uri="{FF2B5EF4-FFF2-40B4-BE49-F238E27FC236}">
                <a16:creationId xmlns:a16="http://schemas.microsoft.com/office/drawing/2014/main" id="{9314E73F-E8A7-33F8-1797-793C9B5FBF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1707" y="4620950"/>
            <a:ext cx="1785668" cy="420157"/>
          </a:xfrm>
          <a:prstGeom prst="rect">
            <a:avLst/>
          </a:prstGeom>
        </p:spPr>
      </p:pic>
    </p:spTree>
    <p:extLst>
      <p:ext uri="{BB962C8B-B14F-4D97-AF65-F5344CB8AC3E}">
        <p14:creationId xmlns:p14="http://schemas.microsoft.com/office/powerpoint/2010/main" val="1952826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roduct Image Slide">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41" name="Google Shape;41;p9"/>
          <p:cNvSpPr>
            <a:spLocks noGrp="1"/>
          </p:cNvSpPr>
          <p:nvPr>
            <p:ph type="pic" idx="3"/>
          </p:nvPr>
        </p:nvSpPr>
        <p:spPr>
          <a:xfrm>
            <a:off x="6305400" y="-125"/>
            <a:ext cx="2838600" cy="5143500"/>
          </a:xfrm>
          <a:prstGeom prst="rect">
            <a:avLst/>
          </a:prstGeom>
          <a:no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42"/>
        <p:cNvGrpSpPr/>
        <p:nvPr/>
      </p:nvGrpSpPr>
      <p:grpSpPr>
        <a:xfrm>
          <a:off x="0" y="0"/>
          <a:ext cx="0" cy="0"/>
          <a:chOff x="0" y="0"/>
          <a:chExt cx="0" cy="0"/>
        </a:xfrm>
      </p:grpSpPr>
      <p:sp>
        <p:nvSpPr>
          <p:cNvPr id="43" name="Google Shape;43;p1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4"/>
        <p:cNvGrpSpPr/>
        <p:nvPr/>
      </p:nvGrpSpPr>
      <p:grpSpPr>
        <a:xfrm>
          <a:off x="0" y="0"/>
          <a:ext cx="0" cy="0"/>
          <a:chOff x="0" y="0"/>
          <a:chExt cx="0" cy="0"/>
        </a:xfrm>
      </p:grpSpPr>
      <p:sp>
        <p:nvSpPr>
          <p:cNvPr id="45" name="Google Shape;45;p11"/>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6" name="Google Shape;46;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7"/>
        <p:cNvGrpSpPr/>
        <p:nvPr/>
      </p:nvGrpSpPr>
      <p:grpSpPr>
        <a:xfrm>
          <a:off x="0" y="0"/>
          <a:ext cx="0" cy="0"/>
          <a:chOff x="0" y="0"/>
          <a:chExt cx="0" cy="0"/>
        </a:xfrm>
      </p:grpSpPr>
      <p:sp>
        <p:nvSpPr>
          <p:cNvPr id="48" name="Google Shape;48;p12"/>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9" name="Google Shape;49;p12"/>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0" name="Google Shape;50;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15.xml"/><Relationship Id="rId4"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5.xml"/><Relationship Id="rId1" Type="http://schemas.openxmlformats.org/officeDocument/2006/relationships/slideLayout" Target="../slideLayouts/slideLayout16.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6.xml"/><Relationship Id="rId1" Type="http://schemas.openxmlformats.org/officeDocument/2006/relationships/slideLayout" Target="../slideLayouts/slideLayout17.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Google Shape;162;p26">
            <a:extLst>
              <a:ext uri="{FF2B5EF4-FFF2-40B4-BE49-F238E27FC236}">
                <a16:creationId xmlns:a16="http://schemas.microsoft.com/office/drawing/2014/main" id="{B0B8730F-D3DE-1310-F4A1-35FF2E3DC29F}"/>
              </a:ext>
            </a:extLst>
          </p:cNvPr>
          <p:cNvPicPr preferRelativeResize="0"/>
          <p:nvPr userDrawn="1"/>
        </p:nvPicPr>
        <p:blipFill rotWithShape="1">
          <a:blip r:embed="rId5">
            <a:alphaModFix/>
          </a:blip>
          <a:srcRect/>
          <a:stretch/>
        </p:blipFill>
        <p:spPr>
          <a:xfrm>
            <a:off x="0" y="0"/>
            <a:ext cx="9144000" cy="5143500"/>
          </a:xfrm>
          <a:prstGeom prst="rect">
            <a:avLst/>
          </a:prstGeom>
          <a:noFill/>
          <a:ln>
            <a:noFill/>
          </a:ln>
        </p:spPr>
      </p:pic>
    </p:spTree>
    <p:extLst>
      <p:ext uri="{BB962C8B-B14F-4D97-AF65-F5344CB8AC3E}">
        <p14:creationId xmlns:p14="http://schemas.microsoft.com/office/powerpoint/2010/main" val="379985895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7" r:id="rId3"/>
  </p:sldLayoutIdLst>
  <p:hf sldNum="0" hdr="0" ftr="0" dt="0"/>
  <p:txStyles>
    <p:titleStyle>
      <a:lvl1pPr algn="l" defTabSz="685800" rtl="0" eaLnBrk="1" latinLnBrk="0" hangingPunct="1">
        <a:lnSpc>
          <a:spcPct val="90000"/>
        </a:lnSpc>
        <a:spcBef>
          <a:spcPct val="0"/>
        </a:spcBef>
        <a:buNone/>
        <a:defRPr sz="3000" b="1" kern="1200">
          <a:solidFill>
            <a:schemeClr val="bg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AB4EC3-64CB-ED8F-5183-08CEBF90384E}"/>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2FBD5E3-D06E-1CFD-2531-E7A9F9DE3391}"/>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465B755-681F-552B-2814-F11EFAFE5346}"/>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82000"/>
                  </a:schemeClr>
                </a:solidFill>
              </a:defRPr>
            </a:lvl1pPr>
          </a:lstStyle>
          <a:p>
            <a:fld id="{5C02C7FC-6CEF-4F0C-8CFD-1599005D7130}" type="slidenum">
              <a:rPr lang="en-US" smtClean="0"/>
              <a:t>‹#›</a:t>
            </a:fld>
            <a:endParaRPr lang="en-US"/>
          </a:p>
        </p:txBody>
      </p:sp>
      <p:pic>
        <p:nvPicPr>
          <p:cNvPr id="5" name="Picture 4" descr="A blue text on a black background&#10;&#10;Description automatically generated">
            <a:extLst>
              <a:ext uri="{FF2B5EF4-FFF2-40B4-BE49-F238E27FC236}">
                <a16:creationId xmlns:a16="http://schemas.microsoft.com/office/drawing/2014/main" id="{98F897A8-12E3-77B1-1818-E88E90EAE0D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91707" y="4620950"/>
            <a:ext cx="1785668" cy="420157"/>
          </a:xfrm>
          <a:prstGeom prst="rect">
            <a:avLst/>
          </a:prstGeom>
        </p:spPr>
      </p:pic>
    </p:spTree>
    <p:extLst>
      <p:ext uri="{BB962C8B-B14F-4D97-AF65-F5344CB8AC3E}">
        <p14:creationId xmlns:p14="http://schemas.microsoft.com/office/powerpoint/2010/main" val="3048621869"/>
      </p:ext>
    </p:extLst>
  </p:cSld>
  <p:clrMap bg1="lt1" tx1="dk1" bg2="lt2" tx2="dk2" accent1="accent1" accent2="accent2" accent3="accent3" accent4="accent4" accent5="accent5" accent6="accent6" hlink="hlink" folHlink="folHlink"/>
  <p:sldLayoutIdLst>
    <p:sldLayoutId id="2147483665" r:id="rId1"/>
  </p:sldLayoutIdLst>
  <p:hf sldNum="0" hdr="0" ftr="0" dt="0"/>
  <p:txStyles>
    <p:title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2"/>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029560-40F4-D5CA-F37B-6D85E56397FD}"/>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C1004BC-C884-0BF8-1284-FF88E30AC8B7}"/>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E35EE0-BD12-C170-2027-3C5035F7E1C8}"/>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C9C0C4CA-B927-850F-8538-9C8C62195D23}"/>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46575B2-7F04-4BBF-9E7F-0D377F211F19}"/>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D1EE230-860F-4120-B5E4-11B4EB3BA0D3}" type="slidenum">
              <a:rPr lang="en-US" smtClean="0"/>
              <a:t>‹#›</a:t>
            </a:fld>
            <a:endParaRPr lang="en-US"/>
          </a:p>
        </p:txBody>
      </p:sp>
      <p:pic>
        <p:nvPicPr>
          <p:cNvPr id="7" name="Google Shape;232;p34">
            <a:extLst>
              <a:ext uri="{FF2B5EF4-FFF2-40B4-BE49-F238E27FC236}">
                <a16:creationId xmlns:a16="http://schemas.microsoft.com/office/drawing/2014/main" id="{E9045BA6-EBFE-7247-D099-2345B7D89598}"/>
              </a:ext>
            </a:extLst>
          </p:cNvPr>
          <p:cNvPicPr preferRelativeResize="0"/>
          <p:nvPr userDrawn="1"/>
        </p:nvPicPr>
        <p:blipFill>
          <a:blip r:embed="rId3">
            <a:alphaModFix/>
          </a:blip>
          <a:stretch>
            <a:fillRect/>
          </a:stretch>
        </p:blipFill>
        <p:spPr>
          <a:xfrm>
            <a:off x="28575" y="0"/>
            <a:ext cx="9144000" cy="5143500"/>
          </a:xfrm>
          <a:prstGeom prst="rect">
            <a:avLst/>
          </a:prstGeom>
          <a:noFill/>
          <a:ln>
            <a:noFill/>
          </a:ln>
        </p:spPr>
      </p:pic>
      <p:sp>
        <p:nvSpPr>
          <p:cNvPr id="10" name="Rectangle 9">
            <a:extLst>
              <a:ext uri="{FF2B5EF4-FFF2-40B4-BE49-F238E27FC236}">
                <a16:creationId xmlns:a16="http://schemas.microsoft.com/office/drawing/2014/main" id="{2A75E0CD-AE74-D827-104D-F450E5EF15AD}"/>
              </a:ext>
            </a:extLst>
          </p:cNvPr>
          <p:cNvSpPr/>
          <p:nvPr userDrawn="1"/>
        </p:nvSpPr>
        <p:spPr>
          <a:xfrm>
            <a:off x="0" y="0"/>
            <a:ext cx="2743200" cy="5143500"/>
          </a:xfrm>
          <a:prstGeom prst="rect">
            <a:avLst/>
          </a:prstGeom>
          <a:solidFill>
            <a:srgbClr val="DB86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15" name="Google Shape;102;p19">
            <a:extLst>
              <a:ext uri="{FF2B5EF4-FFF2-40B4-BE49-F238E27FC236}">
                <a16:creationId xmlns:a16="http://schemas.microsoft.com/office/drawing/2014/main" id="{F36A3213-800C-0CDF-10E9-3E9D725B779E}"/>
              </a:ext>
            </a:extLst>
          </p:cNvPr>
          <p:cNvPicPr preferRelativeResize="0"/>
          <p:nvPr userDrawn="1"/>
        </p:nvPicPr>
        <p:blipFill>
          <a:blip r:embed="rId4">
            <a:alphaModFix/>
          </a:blip>
          <a:stretch>
            <a:fillRect/>
          </a:stretch>
        </p:blipFill>
        <p:spPr>
          <a:xfrm>
            <a:off x="470265" y="4602595"/>
            <a:ext cx="1422366" cy="185932"/>
          </a:xfrm>
          <a:prstGeom prst="rect">
            <a:avLst/>
          </a:prstGeom>
          <a:noFill/>
          <a:ln>
            <a:noFill/>
          </a:ln>
        </p:spPr>
      </p:pic>
    </p:spTree>
    <p:extLst>
      <p:ext uri="{BB962C8B-B14F-4D97-AF65-F5344CB8AC3E}">
        <p14:creationId xmlns:p14="http://schemas.microsoft.com/office/powerpoint/2010/main" val="509305980"/>
      </p:ext>
    </p:extLst>
  </p:cSld>
  <p:clrMap bg1="lt1" tx1="dk1" bg2="lt2" tx2="dk2" accent1="accent1" accent2="accent2" accent3="accent3" accent4="accent4" accent5="accent5" accent6="accent6" hlink="hlink" folHlink="folHlink"/>
  <p:sldLayoutIdLst>
    <p:sldLayoutId id="2147483669" r:id="rId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AB4EC3-64CB-ED8F-5183-08CEBF90384E}"/>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2FBD5E3-D06E-1CFD-2531-E7A9F9DE3391}"/>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465B755-681F-552B-2814-F11EFAFE5346}"/>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82000"/>
                  </a:schemeClr>
                </a:solidFill>
              </a:defRPr>
            </a:lvl1pPr>
          </a:lstStyle>
          <a:p>
            <a:fld id="{5C02C7FC-6CEF-4F0C-8CFD-1599005D7130}" type="slidenum">
              <a:rPr lang="en-US" smtClean="0"/>
              <a:t>‹#›</a:t>
            </a:fld>
            <a:endParaRPr lang="en-US"/>
          </a:p>
        </p:txBody>
      </p:sp>
      <p:pic>
        <p:nvPicPr>
          <p:cNvPr id="5" name="Picture 4" descr="A blue text on a black background&#10;&#10;Description automatically generated">
            <a:extLst>
              <a:ext uri="{FF2B5EF4-FFF2-40B4-BE49-F238E27FC236}">
                <a16:creationId xmlns:a16="http://schemas.microsoft.com/office/drawing/2014/main" id="{98F897A8-12E3-77B1-1818-E88E90EAE0D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91707" y="4620950"/>
            <a:ext cx="1785668" cy="420157"/>
          </a:xfrm>
          <a:prstGeom prst="rect">
            <a:avLst/>
          </a:prstGeom>
        </p:spPr>
      </p:pic>
    </p:spTree>
    <p:extLst>
      <p:ext uri="{BB962C8B-B14F-4D97-AF65-F5344CB8AC3E}">
        <p14:creationId xmlns:p14="http://schemas.microsoft.com/office/powerpoint/2010/main" val="690557127"/>
      </p:ext>
    </p:extLst>
  </p:cSld>
  <p:clrMap bg1="lt1" tx1="dk1" bg2="lt2" tx2="dk2" accent1="accent1" accent2="accent2" accent3="accent3" accent4="accent4" accent5="accent5" accent6="accent6" hlink="hlink" folHlink="folHlink"/>
  <p:sldLayoutIdLst>
    <p:sldLayoutId id="2147483671" r:id="rId1"/>
  </p:sldLayoutIdLst>
  <p:hf sldNum="0" hdr="0" ftr="0" dt="0"/>
  <p:txStyles>
    <p:title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2"/>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8F12D7-1648-9D3D-E4AD-EC956213BA13}"/>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985F69B-9B76-9B4B-578F-76FB85F044D8}"/>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63A43A38-BB80-10C6-4D89-767C3A2879F7}"/>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82000"/>
                  </a:schemeClr>
                </a:solidFill>
              </a:defRPr>
            </a:lvl1pPr>
          </a:lstStyle>
          <a:p>
            <a:fld id="{172F9230-4259-4317-A04B-40961D208B0C}" type="slidenum">
              <a:rPr lang="en-US" smtClean="0"/>
              <a:t>‹#›</a:t>
            </a:fld>
            <a:endParaRPr lang="en-US"/>
          </a:p>
        </p:txBody>
      </p:sp>
      <p:pic>
        <p:nvPicPr>
          <p:cNvPr id="4" name="Picture 3" descr="A blue text on a black background&#10;&#10;Description automatically generated">
            <a:extLst>
              <a:ext uri="{FF2B5EF4-FFF2-40B4-BE49-F238E27FC236}">
                <a16:creationId xmlns:a16="http://schemas.microsoft.com/office/drawing/2014/main" id="{B4C6961A-0F43-47C7-2ADB-518040AA0FA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1707" y="4620950"/>
            <a:ext cx="1785668" cy="420157"/>
          </a:xfrm>
          <a:prstGeom prst="rect">
            <a:avLst/>
          </a:prstGeom>
        </p:spPr>
      </p:pic>
    </p:spTree>
    <p:extLst>
      <p:ext uri="{BB962C8B-B14F-4D97-AF65-F5344CB8AC3E}">
        <p14:creationId xmlns:p14="http://schemas.microsoft.com/office/powerpoint/2010/main" val="4066029015"/>
      </p:ext>
    </p:extLst>
  </p:cSld>
  <p:clrMap bg1="lt1" tx1="dk1" bg2="lt2" tx2="dk2" accent1="accent1" accent2="accent2" accent3="accent3" accent4="accent4" accent5="accent5" accent6="accent6" hlink="hlink" folHlink="folHlink"/>
  <p:sldLayoutIdLst>
    <p:sldLayoutId id="2147483674" r:id="rId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18.jpe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18.jpe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19.jpe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19.jpe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23.jpe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24.jpe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25.jpe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0.xml"/><Relationship Id="rId5" Type="http://schemas.openxmlformats.org/officeDocument/2006/relationships/image" Target="../media/image26.jpe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hyperlink" Target="mailto:Sbeckwith@HardenberghGroup.com" TargetMode="External"/><Relationship Id="rId5" Type="http://schemas.openxmlformats.org/officeDocument/2006/relationships/image" Target="../media/image30.sv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image" Target="../media/image11.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image" Target="../media/image13.jpe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openxmlformats.org/officeDocument/2006/relationships/image" Target="../media/image14.jpe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openxmlformats.org/officeDocument/2006/relationships/image" Target="../media/image15.jpe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image" Target="../media/image15.jpe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8C056-930C-2E80-806D-E3C93DA3E6DF}"/>
              </a:ext>
            </a:extLst>
          </p:cNvPr>
          <p:cNvSpPr>
            <a:spLocks noGrp="1"/>
          </p:cNvSpPr>
          <p:nvPr>
            <p:ph type="ctrTitle"/>
          </p:nvPr>
        </p:nvSpPr>
        <p:spPr>
          <a:xfrm>
            <a:off x="1133856" y="1730670"/>
            <a:ext cx="6876288" cy="1093613"/>
          </a:xfrm>
        </p:spPr>
        <p:txBody>
          <a:bodyPr/>
          <a:lstStyle/>
          <a:p>
            <a:r>
              <a:rPr lang="en-US" sz="3200" b="1" i="0">
                <a:effectLst/>
                <a:latin typeface="Inter"/>
              </a:rPr>
              <a:t>Interoperability and Data Sharing </a:t>
            </a:r>
            <a:br>
              <a:rPr lang="en-US" sz="3200" b="1" i="0">
                <a:effectLst/>
                <a:latin typeface="Inter"/>
              </a:rPr>
            </a:br>
            <a:r>
              <a:rPr lang="en-US" sz="2800" b="1" i="0">
                <a:effectLst/>
                <a:latin typeface="Inter"/>
              </a:rPr>
              <a:t>in Credentialing, Privileging, and Peer Review</a:t>
            </a:r>
            <a:endParaRPr lang="en-US" sz="5400">
              <a:latin typeface="Times" panose="02020603050405020304" pitchFamily="18" charset="0"/>
              <a:cs typeface="Times" panose="02020603050405020304" pitchFamily="18" charset="0"/>
            </a:endParaRPr>
          </a:p>
        </p:txBody>
      </p:sp>
      <p:pic>
        <p:nvPicPr>
          <p:cNvPr id="13" name="Picture 12" descr="A black and white logo&#10;&#10;Description automatically generated">
            <a:extLst>
              <a:ext uri="{FF2B5EF4-FFF2-40B4-BE49-F238E27FC236}">
                <a16:creationId xmlns:a16="http://schemas.microsoft.com/office/drawing/2014/main" id="{4BDC37CB-38F3-90D2-7974-8526D3A373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0104" y="20813"/>
            <a:ext cx="5934628" cy="1400087"/>
          </a:xfrm>
          <a:prstGeom prst="rect">
            <a:avLst/>
          </a:prstGeom>
        </p:spPr>
      </p:pic>
    </p:spTree>
    <p:extLst>
      <p:ext uri="{BB962C8B-B14F-4D97-AF65-F5344CB8AC3E}">
        <p14:creationId xmlns:p14="http://schemas.microsoft.com/office/powerpoint/2010/main" val="334642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000BB3-F3D4-E1FB-49E9-28FDE688730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ADDB896-ADEF-D214-6413-0602BFD17339}"/>
              </a:ext>
            </a:extLst>
          </p:cNvPr>
          <p:cNvSpPr txBox="1"/>
          <p:nvPr/>
        </p:nvSpPr>
        <p:spPr>
          <a:xfrm>
            <a:off x="221994" y="341606"/>
            <a:ext cx="2127762" cy="2077492"/>
          </a:xfrm>
          <a:prstGeom prst="rect">
            <a:avLst/>
          </a:prstGeom>
          <a:noFill/>
        </p:spPr>
        <p:txBody>
          <a:bodyPr wrap="square" rtlCol="0">
            <a:spAutoFit/>
          </a:bodyPr>
          <a:lstStyle/>
          <a:p>
            <a:pPr algn="ctr" defTabSz="685800">
              <a:buClrTx/>
            </a:pPr>
            <a:r>
              <a:rPr lang="en-US" sz="4050" b="1" kern="1200">
                <a:solidFill>
                  <a:srgbClr val="FFFFFF"/>
                </a:solidFill>
                <a:latin typeface="Calibri" panose="020F0502020204030204"/>
                <a:ea typeface="+mn-ea"/>
                <a:cs typeface="+mn-cs"/>
              </a:rPr>
              <a:t>CASE STUDY</a:t>
            </a:r>
          </a:p>
          <a:p>
            <a:pPr algn="ctr" defTabSz="685800">
              <a:buClrTx/>
            </a:pPr>
            <a:endParaRPr lang="en-US" sz="2400" b="1" kern="1200">
              <a:solidFill>
                <a:srgbClr val="FFFFFF"/>
              </a:solidFill>
              <a:latin typeface="Calibri" panose="020F0502020204030204"/>
              <a:ea typeface="+mn-ea"/>
              <a:cs typeface="+mn-cs"/>
            </a:endParaRPr>
          </a:p>
          <a:p>
            <a:pPr algn="ctr" defTabSz="685800">
              <a:buClrTx/>
            </a:pPr>
            <a:r>
              <a:rPr lang="en-US" sz="2400" b="1" kern="1200">
                <a:solidFill>
                  <a:srgbClr val="FFFFFF"/>
                </a:solidFill>
                <a:latin typeface="Calibri" panose="020F0502020204030204"/>
                <a:ea typeface="+mn-ea"/>
                <a:cs typeface="+mn-cs"/>
              </a:rPr>
              <a:t>Credentialing</a:t>
            </a:r>
            <a:endParaRPr lang="en-US" sz="2400" b="1" kern="1200">
              <a:solidFill>
                <a:srgbClr val="63B1BC"/>
              </a:solidFill>
              <a:latin typeface="Calibri" panose="020F0502020204030204"/>
              <a:ea typeface="+mn-ea"/>
              <a:cs typeface="+mn-cs"/>
            </a:endParaRPr>
          </a:p>
        </p:txBody>
      </p:sp>
      <p:sp>
        <p:nvSpPr>
          <p:cNvPr id="4" name="TextBox 3">
            <a:extLst>
              <a:ext uri="{FF2B5EF4-FFF2-40B4-BE49-F238E27FC236}">
                <a16:creationId xmlns:a16="http://schemas.microsoft.com/office/drawing/2014/main" id="{D8128803-BEE9-F74A-3D87-623E9616441F}"/>
              </a:ext>
            </a:extLst>
          </p:cNvPr>
          <p:cNvSpPr txBox="1"/>
          <p:nvPr/>
        </p:nvSpPr>
        <p:spPr>
          <a:xfrm>
            <a:off x="2851485" y="394231"/>
            <a:ext cx="2933299" cy="4355038"/>
          </a:xfrm>
          <a:prstGeom prst="rect">
            <a:avLst/>
          </a:prstGeom>
          <a:noFill/>
        </p:spPr>
        <p:txBody>
          <a:bodyPr wrap="square">
            <a:spAutoFit/>
          </a:bodyPr>
          <a:lstStyle/>
          <a:p>
            <a:pPr algn="ctr">
              <a:spcAft>
                <a:spcPts val="600"/>
              </a:spcAft>
            </a:pPr>
            <a:r>
              <a:rPr lang="en-US" sz="2000" b="1" i="0">
                <a:solidFill>
                  <a:srgbClr val="000000"/>
                </a:solidFill>
                <a:effectLst/>
                <a:latin typeface="Inter"/>
              </a:rPr>
              <a:t>Background</a:t>
            </a:r>
            <a:endParaRPr lang="en-US" sz="2000">
              <a:latin typeface="Inter"/>
            </a:endParaRPr>
          </a:p>
          <a:p>
            <a:r>
              <a:rPr lang="en-US" sz="1800" b="0" i="0">
                <a:solidFill>
                  <a:srgbClr val="000000"/>
                </a:solidFill>
                <a:effectLst/>
                <a:latin typeface="Inter"/>
              </a:rPr>
              <a:t>Health System is a multi-facility healthcare organization that struggles with delays in the credentialing process due to fragmented data systems across its different facilities. Each facility maintained its own databases for provider credentials, which led to duplicative efforts, inconsistencies, and extended onboarding times for new hires.</a:t>
            </a:r>
            <a:endParaRPr lang="en-US" sz="1800"/>
          </a:p>
        </p:txBody>
      </p:sp>
      <p:sp>
        <p:nvSpPr>
          <p:cNvPr id="6" name="TextBox 5">
            <a:extLst>
              <a:ext uri="{FF2B5EF4-FFF2-40B4-BE49-F238E27FC236}">
                <a16:creationId xmlns:a16="http://schemas.microsoft.com/office/drawing/2014/main" id="{920C8A49-00E9-E8F6-D4AE-D4FF156E5024}"/>
              </a:ext>
            </a:extLst>
          </p:cNvPr>
          <p:cNvSpPr txBox="1"/>
          <p:nvPr/>
        </p:nvSpPr>
        <p:spPr>
          <a:xfrm>
            <a:off x="5854566" y="394231"/>
            <a:ext cx="3289434" cy="3801041"/>
          </a:xfrm>
          <a:prstGeom prst="rect">
            <a:avLst/>
          </a:prstGeom>
          <a:noFill/>
        </p:spPr>
        <p:txBody>
          <a:bodyPr wrap="square">
            <a:spAutoFit/>
          </a:bodyPr>
          <a:lstStyle/>
          <a:p>
            <a:pPr algn="ctr">
              <a:spcAft>
                <a:spcPts val="600"/>
              </a:spcAft>
            </a:pPr>
            <a:r>
              <a:rPr lang="en-US" sz="2000" b="1" i="0">
                <a:solidFill>
                  <a:srgbClr val="000000"/>
                </a:solidFill>
                <a:effectLst/>
                <a:latin typeface="Inter"/>
              </a:rPr>
              <a:t>Implementation</a:t>
            </a:r>
            <a:endParaRPr lang="en-US" sz="2000">
              <a:latin typeface="Inter"/>
            </a:endParaRPr>
          </a:p>
          <a:p>
            <a:r>
              <a:rPr lang="en-US" sz="1800" b="0" i="0">
                <a:solidFill>
                  <a:srgbClr val="000000"/>
                </a:solidFill>
                <a:effectLst/>
                <a:latin typeface="Inter"/>
              </a:rPr>
              <a:t>To address these challenges, Health System A implemented an interoperable electronic credentialing platform that allowed for seamless data sharing across its facilities. By establishing standardized data entry fields and integrating with existing EHR systems, the organization ensured that all facilities could access real-time credentialing information.</a:t>
            </a:r>
            <a:endParaRPr lang="en-US" sz="1800"/>
          </a:p>
        </p:txBody>
      </p:sp>
    </p:spTree>
    <p:extLst>
      <p:ext uri="{BB962C8B-B14F-4D97-AF65-F5344CB8AC3E}">
        <p14:creationId xmlns:p14="http://schemas.microsoft.com/office/powerpoint/2010/main" val="257256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DCDBBA-D951-A3E2-6B98-FA8F0676DA3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E4C2CAC-A334-20E5-5339-28748ACD5381}"/>
              </a:ext>
            </a:extLst>
          </p:cNvPr>
          <p:cNvSpPr txBox="1"/>
          <p:nvPr/>
        </p:nvSpPr>
        <p:spPr>
          <a:xfrm>
            <a:off x="221994" y="341606"/>
            <a:ext cx="2127762" cy="2077492"/>
          </a:xfrm>
          <a:prstGeom prst="rect">
            <a:avLst/>
          </a:prstGeom>
          <a:noFill/>
        </p:spPr>
        <p:txBody>
          <a:bodyPr wrap="square" rtlCol="0">
            <a:spAutoFit/>
          </a:bodyPr>
          <a:lstStyle/>
          <a:p>
            <a:pPr algn="ctr" defTabSz="685800">
              <a:buClrTx/>
            </a:pPr>
            <a:r>
              <a:rPr lang="en-US" sz="4050" b="1" kern="1200">
                <a:solidFill>
                  <a:srgbClr val="FFFFFF"/>
                </a:solidFill>
                <a:latin typeface="Calibri" panose="020F0502020204030204"/>
                <a:ea typeface="+mn-ea"/>
                <a:cs typeface="+mn-cs"/>
              </a:rPr>
              <a:t>CASE STUDY</a:t>
            </a:r>
          </a:p>
          <a:p>
            <a:pPr algn="ctr" defTabSz="685800">
              <a:buClrTx/>
            </a:pPr>
            <a:endParaRPr lang="en-US" sz="2400" b="1" kern="1200">
              <a:solidFill>
                <a:srgbClr val="FFFFFF"/>
              </a:solidFill>
              <a:latin typeface="Calibri" panose="020F0502020204030204"/>
              <a:ea typeface="+mn-ea"/>
              <a:cs typeface="+mn-cs"/>
            </a:endParaRPr>
          </a:p>
          <a:p>
            <a:pPr algn="ctr" defTabSz="685800">
              <a:buClrTx/>
            </a:pPr>
            <a:r>
              <a:rPr lang="en-US" sz="2400" b="1" kern="1200">
                <a:solidFill>
                  <a:srgbClr val="FFFFFF"/>
                </a:solidFill>
                <a:latin typeface="Calibri" panose="020F0502020204030204"/>
                <a:ea typeface="+mn-ea"/>
                <a:cs typeface="+mn-cs"/>
              </a:rPr>
              <a:t>Credentialing</a:t>
            </a:r>
            <a:endParaRPr lang="en-US" sz="2400" b="1" kern="1200">
              <a:solidFill>
                <a:srgbClr val="63B1BC"/>
              </a:solidFill>
              <a:latin typeface="Calibri" panose="020F0502020204030204"/>
              <a:ea typeface="+mn-ea"/>
              <a:cs typeface="+mn-cs"/>
            </a:endParaRPr>
          </a:p>
        </p:txBody>
      </p:sp>
      <p:sp>
        <p:nvSpPr>
          <p:cNvPr id="5" name="TextBox 4">
            <a:extLst>
              <a:ext uri="{FF2B5EF4-FFF2-40B4-BE49-F238E27FC236}">
                <a16:creationId xmlns:a16="http://schemas.microsoft.com/office/drawing/2014/main" id="{4923AC4F-D4C5-5930-7A3A-E07BD84F8DE6}"/>
              </a:ext>
            </a:extLst>
          </p:cNvPr>
          <p:cNvSpPr txBox="1"/>
          <p:nvPr/>
        </p:nvSpPr>
        <p:spPr>
          <a:xfrm>
            <a:off x="3137223" y="1970222"/>
            <a:ext cx="5784783" cy="2862322"/>
          </a:xfrm>
          <a:prstGeom prst="rect">
            <a:avLst/>
          </a:prstGeom>
          <a:noFill/>
        </p:spPr>
        <p:txBody>
          <a:bodyPr wrap="square">
            <a:spAutoFit/>
          </a:bodyPr>
          <a:lstStyle/>
          <a:p>
            <a:r>
              <a:rPr lang="en-US" sz="2000" b="0" i="0">
                <a:solidFill>
                  <a:srgbClr val="000000"/>
                </a:solidFill>
                <a:effectLst/>
                <a:latin typeface="Inter"/>
              </a:rPr>
              <a:t>As a result of these changes, the Health System significantly reduced the average time to credential providers from 120 days to 45 days. The streamlined process improved the accuracy of credentialing information, decreased administrative burdens, and increased physician satisfaction. Moreover, the organization ensured compliance with legal requirements for sharing credentials under state and federal regulations, thereby minimizing liability risks.</a:t>
            </a:r>
          </a:p>
        </p:txBody>
      </p:sp>
      <p:pic>
        <p:nvPicPr>
          <p:cNvPr id="2050" name="Picture 2" descr="Why Leaders Should Focus on Outcomes Instead of Solutions - Government  Executive">
            <a:extLst>
              <a:ext uri="{FF2B5EF4-FFF2-40B4-BE49-F238E27FC236}">
                <a16:creationId xmlns:a16="http://schemas.microsoft.com/office/drawing/2014/main" id="{A4A4FE12-5A0A-B65A-CFBB-959310C82E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1838" y="0"/>
            <a:ext cx="3003696" cy="1742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6157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65000"/>
          </a:stretch>
        </a:blipFill>
        <a:effectLst/>
      </p:bgPr>
    </p:bg>
    <p:spTree>
      <p:nvGrpSpPr>
        <p:cNvPr id="1" name="">
          <a:extLst>
            <a:ext uri="{FF2B5EF4-FFF2-40B4-BE49-F238E27FC236}">
              <a16:creationId xmlns:a16="http://schemas.microsoft.com/office/drawing/2014/main" id="{51D06387-17C7-AD6A-7C5D-D3B88249647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35C35F7-99B1-EBB3-B89C-2C8E26C072C7}"/>
              </a:ext>
            </a:extLst>
          </p:cNvPr>
          <p:cNvSpPr txBox="1"/>
          <p:nvPr/>
        </p:nvSpPr>
        <p:spPr>
          <a:xfrm>
            <a:off x="0" y="0"/>
            <a:ext cx="2906829" cy="5143500"/>
          </a:xfrm>
          <a:prstGeom prst="rect">
            <a:avLst/>
          </a:prstGeom>
          <a:solidFill>
            <a:srgbClr val="34D8B1"/>
          </a:solidFill>
        </p:spPr>
        <p:txBody>
          <a:bodyPr wrap="square" rtlCol="0">
            <a:spAutoFit/>
          </a:bodyPr>
          <a:lstStyle/>
          <a:p>
            <a:endParaRPr lang="en-US"/>
          </a:p>
        </p:txBody>
      </p:sp>
      <p:sp>
        <p:nvSpPr>
          <p:cNvPr id="5" name="TextBox 4">
            <a:extLst>
              <a:ext uri="{FF2B5EF4-FFF2-40B4-BE49-F238E27FC236}">
                <a16:creationId xmlns:a16="http://schemas.microsoft.com/office/drawing/2014/main" id="{1C1089E3-0DB2-0C35-F161-3ACA624C44E4}"/>
              </a:ext>
            </a:extLst>
          </p:cNvPr>
          <p:cNvSpPr txBox="1"/>
          <p:nvPr/>
        </p:nvSpPr>
        <p:spPr>
          <a:xfrm>
            <a:off x="430730" y="462129"/>
            <a:ext cx="2045368" cy="3046988"/>
          </a:xfrm>
          <a:prstGeom prst="rect">
            <a:avLst/>
          </a:prstGeom>
          <a:noFill/>
        </p:spPr>
        <p:txBody>
          <a:bodyPr wrap="square">
            <a:spAutoFit/>
          </a:bodyPr>
          <a:lstStyle/>
          <a:p>
            <a:pPr algn="ctr" defTabSz="685800">
              <a:buClrTx/>
            </a:pPr>
            <a:r>
              <a:rPr lang="en-US" sz="4800" b="1" kern="1200">
                <a:solidFill>
                  <a:srgbClr val="FFFFFF"/>
                </a:solidFill>
                <a:latin typeface="Aptos" panose="02110004020202020204"/>
                <a:ea typeface="+mn-ea"/>
                <a:cs typeface="+mn-cs"/>
              </a:rPr>
              <a:t>CASE </a:t>
            </a:r>
          </a:p>
          <a:p>
            <a:pPr algn="ctr" defTabSz="685800">
              <a:buClrTx/>
            </a:pPr>
            <a:r>
              <a:rPr lang="en-US" sz="4800" b="1" kern="1200">
                <a:solidFill>
                  <a:srgbClr val="FFFFFF"/>
                </a:solidFill>
                <a:latin typeface="Aptos" panose="02110004020202020204"/>
                <a:ea typeface="+mn-ea"/>
                <a:cs typeface="+mn-cs"/>
              </a:rPr>
              <a:t>STUDY</a:t>
            </a:r>
            <a:br>
              <a:rPr lang="en-US" sz="4800" b="1" kern="1200">
                <a:solidFill>
                  <a:srgbClr val="FFFFFF"/>
                </a:solidFill>
                <a:latin typeface="Aptos" panose="02110004020202020204"/>
                <a:ea typeface="+mn-ea"/>
                <a:cs typeface="+mn-cs"/>
              </a:rPr>
            </a:br>
            <a:endParaRPr lang="en-US" sz="1100" b="1" kern="1200">
              <a:solidFill>
                <a:srgbClr val="FFFFFF"/>
              </a:solidFill>
              <a:latin typeface="Aptos" panose="02110004020202020204"/>
              <a:ea typeface="+mn-ea"/>
              <a:cs typeface="+mn-cs"/>
            </a:endParaRPr>
          </a:p>
          <a:p>
            <a:pPr algn="ctr" defTabSz="685800">
              <a:buClrTx/>
            </a:pPr>
            <a:r>
              <a:rPr lang="en-US" sz="3200" b="1" kern="1200">
                <a:solidFill>
                  <a:srgbClr val="FFFFFF"/>
                </a:solidFill>
                <a:latin typeface="Calibri" panose="020F0502020204030204"/>
                <a:ea typeface="+mn-ea"/>
                <a:cs typeface="+mn-cs"/>
              </a:rPr>
              <a:t>Privileging</a:t>
            </a:r>
            <a:endParaRPr lang="en-US" sz="4800" b="1" kern="1200">
              <a:solidFill>
                <a:srgbClr val="63B1BC"/>
              </a:solidFill>
              <a:latin typeface="Calibri" panose="020F0502020204030204"/>
              <a:ea typeface="+mn-ea"/>
              <a:cs typeface="+mn-cs"/>
            </a:endParaRPr>
          </a:p>
          <a:p>
            <a:pPr algn="ctr" defTabSz="685800">
              <a:buClrTx/>
            </a:pPr>
            <a:endParaRPr lang="en-US" sz="4800" b="1" kern="1200">
              <a:solidFill>
                <a:srgbClr val="63B1BC"/>
              </a:solidFill>
              <a:latin typeface="Aptos" panose="02110004020202020204"/>
              <a:ea typeface="+mn-ea"/>
              <a:cs typeface="+mn-cs"/>
            </a:endParaRPr>
          </a:p>
        </p:txBody>
      </p:sp>
      <p:sp>
        <p:nvSpPr>
          <p:cNvPr id="8" name="TextBox 7">
            <a:extLst>
              <a:ext uri="{FF2B5EF4-FFF2-40B4-BE49-F238E27FC236}">
                <a16:creationId xmlns:a16="http://schemas.microsoft.com/office/drawing/2014/main" id="{646AEEBC-5506-6DA2-6A25-899927A693D1}"/>
              </a:ext>
            </a:extLst>
          </p:cNvPr>
          <p:cNvSpPr txBox="1"/>
          <p:nvPr/>
        </p:nvSpPr>
        <p:spPr>
          <a:xfrm>
            <a:off x="2906828" y="215907"/>
            <a:ext cx="2998271" cy="4662815"/>
          </a:xfrm>
          <a:prstGeom prst="rect">
            <a:avLst/>
          </a:prstGeom>
          <a:noFill/>
        </p:spPr>
        <p:txBody>
          <a:bodyPr wrap="square">
            <a:spAutoFit/>
          </a:bodyPr>
          <a:lstStyle/>
          <a:p>
            <a:pPr algn="ctr"/>
            <a:r>
              <a:rPr lang="en-US" sz="2000" b="1" i="0">
                <a:solidFill>
                  <a:srgbClr val="000000"/>
                </a:solidFill>
                <a:effectLst/>
                <a:latin typeface="Inter"/>
              </a:rPr>
              <a:t>Background</a:t>
            </a:r>
          </a:p>
          <a:p>
            <a:pPr algn="ctr"/>
            <a:endParaRPr lang="en-US" sz="600" b="1" i="0">
              <a:solidFill>
                <a:srgbClr val="000000"/>
              </a:solidFill>
              <a:effectLst/>
              <a:latin typeface="Inter"/>
            </a:endParaRPr>
          </a:p>
          <a:p>
            <a:r>
              <a:rPr lang="en-US" sz="1800" b="0" i="0">
                <a:solidFill>
                  <a:srgbClr val="000000"/>
                </a:solidFill>
                <a:effectLst/>
                <a:latin typeface="Inter"/>
              </a:rPr>
              <a:t>Community Hospital B faced challenges in updating and managing privilege lists for physicians and allied health professionals due to inconsistent communication and data sharing between departments. This led to outdated privileging information, which not only hindered quality patient care but also posed legal risks associated with granting privileges based on inaccurate data.</a:t>
            </a:r>
            <a:endParaRPr lang="en-US" sz="1800"/>
          </a:p>
        </p:txBody>
      </p:sp>
      <p:sp>
        <p:nvSpPr>
          <p:cNvPr id="10" name="TextBox 9">
            <a:extLst>
              <a:ext uri="{FF2B5EF4-FFF2-40B4-BE49-F238E27FC236}">
                <a16:creationId xmlns:a16="http://schemas.microsoft.com/office/drawing/2014/main" id="{EFFF24EE-FAC1-ECFD-C608-C654EB898697}"/>
              </a:ext>
            </a:extLst>
          </p:cNvPr>
          <p:cNvSpPr txBox="1"/>
          <p:nvPr/>
        </p:nvSpPr>
        <p:spPr>
          <a:xfrm>
            <a:off x="6184232" y="215907"/>
            <a:ext cx="2776888" cy="3877985"/>
          </a:xfrm>
          <a:prstGeom prst="rect">
            <a:avLst/>
          </a:prstGeom>
          <a:noFill/>
        </p:spPr>
        <p:txBody>
          <a:bodyPr wrap="square">
            <a:spAutoFit/>
          </a:bodyPr>
          <a:lstStyle/>
          <a:p>
            <a:pPr algn="ctr"/>
            <a:r>
              <a:rPr lang="en-US" sz="2000" b="1" i="0">
                <a:solidFill>
                  <a:srgbClr val="000000"/>
                </a:solidFill>
                <a:effectLst/>
                <a:latin typeface="Inter"/>
              </a:rPr>
              <a:t>Implementation</a:t>
            </a:r>
          </a:p>
          <a:p>
            <a:endParaRPr lang="en-US" sz="600">
              <a:latin typeface="Inter"/>
            </a:endParaRPr>
          </a:p>
          <a:p>
            <a:r>
              <a:rPr lang="en-US" sz="1800" b="0" i="0">
                <a:solidFill>
                  <a:srgbClr val="000000"/>
                </a:solidFill>
                <a:effectLst/>
                <a:latin typeface="Inter"/>
              </a:rPr>
              <a:t>The hospital adopted an interoperable platform that connected its credentialing and clinical governance systems. This integration allowed real-time updates to privilege lists, enabling automatic notifications to relevant stakeholders whenever a provider's skills, training, or certifications changed.</a:t>
            </a:r>
            <a:endParaRPr lang="en-US" sz="1800"/>
          </a:p>
        </p:txBody>
      </p:sp>
    </p:spTree>
    <p:extLst>
      <p:ext uri="{BB962C8B-B14F-4D97-AF65-F5344CB8AC3E}">
        <p14:creationId xmlns:p14="http://schemas.microsoft.com/office/powerpoint/2010/main" val="6520506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65000"/>
          </a:stretch>
        </a:blipFill>
        <a:effectLst/>
      </p:bgPr>
    </p:bg>
    <p:spTree>
      <p:nvGrpSpPr>
        <p:cNvPr id="1" name="">
          <a:extLst>
            <a:ext uri="{FF2B5EF4-FFF2-40B4-BE49-F238E27FC236}">
              <a16:creationId xmlns:a16="http://schemas.microsoft.com/office/drawing/2014/main" id="{1D95D1FE-D24A-D978-34BB-F9C511F41D2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BCC68C2-A61B-59E3-FDE5-AB3EBB0CD02C}"/>
              </a:ext>
            </a:extLst>
          </p:cNvPr>
          <p:cNvSpPr txBox="1"/>
          <p:nvPr/>
        </p:nvSpPr>
        <p:spPr>
          <a:xfrm>
            <a:off x="0" y="0"/>
            <a:ext cx="2906829" cy="5143500"/>
          </a:xfrm>
          <a:prstGeom prst="rect">
            <a:avLst/>
          </a:prstGeom>
          <a:solidFill>
            <a:srgbClr val="34D8B1"/>
          </a:solidFill>
        </p:spPr>
        <p:txBody>
          <a:bodyPr wrap="square" rtlCol="0">
            <a:spAutoFit/>
          </a:bodyPr>
          <a:lstStyle/>
          <a:p>
            <a:endParaRPr lang="en-US"/>
          </a:p>
        </p:txBody>
      </p:sp>
      <p:sp>
        <p:nvSpPr>
          <p:cNvPr id="5" name="TextBox 4">
            <a:extLst>
              <a:ext uri="{FF2B5EF4-FFF2-40B4-BE49-F238E27FC236}">
                <a16:creationId xmlns:a16="http://schemas.microsoft.com/office/drawing/2014/main" id="{A0480596-2779-11B5-3DB3-AC6B13EEC5E0}"/>
              </a:ext>
            </a:extLst>
          </p:cNvPr>
          <p:cNvSpPr txBox="1"/>
          <p:nvPr/>
        </p:nvSpPr>
        <p:spPr>
          <a:xfrm>
            <a:off x="430730" y="462129"/>
            <a:ext cx="2045368" cy="1569660"/>
          </a:xfrm>
          <a:prstGeom prst="rect">
            <a:avLst/>
          </a:prstGeom>
          <a:noFill/>
        </p:spPr>
        <p:txBody>
          <a:bodyPr wrap="square">
            <a:spAutoFit/>
          </a:bodyPr>
          <a:lstStyle/>
          <a:p>
            <a:pPr algn="ctr" defTabSz="685800">
              <a:buClrTx/>
            </a:pPr>
            <a:r>
              <a:rPr lang="en-US" sz="4800" b="1" kern="1200">
                <a:solidFill>
                  <a:srgbClr val="FFFFFF"/>
                </a:solidFill>
                <a:latin typeface="Aptos" panose="02110004020202020204"/>
                <a:ea typeface="+mn-ea"/>
                <a:cs typeface="+mn-cs"/>
              </a:rPr>
              <a:t>CASE </a:t>
            </a:r>
          </a:p>
          <a:p>
            <a:pPr algn="ctr" defTabSz="685800">
              <a:buClrTx/>
            </a:pPr>
            <a:r>
              <a:rPr lang="en-US" sz="4800" b="1" kern="1200">
                <a:solidFill>
                  <a:srgbClr val="FFFFFF"/>
                </a:solidFill>
                <a:latin typeface="Aptos" panose="02110004020202020204"/>
                <a:ea typeface="+mn-ea"/>
                <a:cs typeface="+mn-cs"/>
              </a:rPr>
              <a:t>STUDY</a:t>
            </a:r>
            <a:endParaRPr lang="en-US" sz="4800" b="1" kern="1200">
              <a:solidFill>
                <a:srgbClr val="63B1BC"/>
              </a:solidFill>
              <a:latin typeface="Aptos" panose="02110004020202020204"/>
              <a:ea typeface="+mn-ea"/>
              <a:cs typeface="+mn-cs"/>
            </a:endParaRPr>
          </a:p>
        </p:txBody>
      </p:sp>
      <p:pic>
        <p:nvPicPr>
          <p:cNvPr id="3" name="Picture 2" descr="Why Leaders Should Focus on Outcomes Instead of Solutions - Government  Executive">
            <a:extLst>
              <a:ext uri="{FF2B5EF4-FFF2-40B4-BE49-F238E27FC236}">
                <a16:creationId xmlns:a16="http://schemas.microsoft.com/office/drawing/2014/main" id="{00FC53C3-B9FF-DE88-D612-7937486826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6828" y="0"/>
            <a:ext cx="3022334" cy="174211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89C392E-94D1-B40E-9CCC-7815DD88BED3}"/>
              </a:ext>
            </a:extLst>
          </p:cNvPr>
          <p:cNvSpPr txBox="1"/>
          <p:nvPr/>
        </p:nvSpPr>
        <p:spPr>
          <a:xfrm>
            <a:off x="3094521" y="1912261"/>
            <a:ext cx="5828097" cy="2862322"/>
          </a:xfrm>
          <a:prstGeom prst="rect">
            <a:avLst/>
          </a:prstGeom>
          <a:noFill/>
        </p:spPr>
        <p:txBody>
          <a:bodyPr wrap="square">
            <a:spAutoFit/>
          </a:bodyPr>
          <a:lstStyle/>
          <a:p>
            <a:r>
              <a:rPr lang="en-US" sz="2000" b="0" i="0">
                <a:solidFill>
                  <a:srgbClr val="000000"/>
                </a:solidFill>
                <a:effectLst/>
                <a:latin typeface="Inter"/>
              </a:rPr>
              <a:t>With the new interoperable system in place, Community Hospital B improved the accuracy and currency of its privileging data. The time taken to process privilege requests decreased by 50%, and the hospital maintained compliance with accreditation and regulatory standards. By ensuring that privileges were consistently updated, the hospital minimized the risk of legal liabilities arising from granting privileges based on outdated credentials.</a:t>
            </a:r>
            <a:endParaRPr lang="en-US" sz="2000"/>
          </a:p>
        </p:txBody>
      </p:sp>
    </p:spTree>
    <p:extLst>
      <p:ext uri="{BB962C8B-B14F-4D97-AF65-F5344CB8AC3E}">
        <p14:creationId xmlns:p14="http://schemas.microsoft.com/office/powerpoint/2010/main" val="30779031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DD52F8-06B4-4D9B-DC7A-ECB9C56E78D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7C8AA68-D43E-B7F7-D46A-C6F43E2FF418}"/>
              </a:ext>
            </a:extLst>
          </p:cNvPr>
          <p:cNvSpPr txBox="1"/>
          <p:nvPr/>
        </p:nvSpPr>
        <p:spPr>
          <a:xfrm>
            <a:off x="221994" y="341606"/>
            <a:ext cx="2127762" cy="1338828"/>
          </a:xfrm>
          <a:prstGeom prst="rect">
            <a:avLst/>
          </a:prstGeom>
          <a:noFill/>
        </p:spPr>
        <p:txBody>
          <a:bodyPr wrap="square" rtlCol="0">
            <a:spAutoFit/>
          </a:bodyPr>
          <a:lstStyle/>
          <a:p>
            <a:pPr algn="ctr" defTabSz="685800">
              <a:buClrTx/>
            </a:pPr>
            <a:r>
              <a:rPr lang="en-US" sz="4050" b="1" kern="1200">
                <a:solidFill>
                  <a:srgbClr val="FFFFFF"/>
                </a:solidFill>
                <a:latin typeface="Aptos" panose="02110004020202020204"/>
                <a:ea typeface="+mn-ea"/>
                <a:cs typeface="+mn-cs"/>
              </a:rPr>
              <a:t>CASE STUDY</a:t>
            </a:r>
            <a:endParaRPr lang="en-US" sz="4050" b="1" kern="1200">
              <a:solidFill>
                <a:srgbClr val="63B1BC"/>
              </a:solidFill>
              <a:latin typeface="Aptos" panose="02110004020202020204"/>
              <a:ea typeface="+mn-ea"/>
              <a:cs typeface="+mn-cs"/>
            </a:endParaRPr>
          </a:p>
        </p:txBody>
      </p:sp>
      <p:sp>
        <p:nvSpPr>
          <p:cNvPr id="5" name="TextBox 4">
            <a:extLst>
              <a:ext uri="{FF2B5EF4-FFF2-40B4-BE49-F238E27FC236}">
                <a16:creationId xmlns:a16="http://schemas.microsoft.com/office/drawing/2014/main" id="{BBC139DD-95B4-8F18-D63E-356A08E8A427}"/>
              </a:ext>
            </a:extLst>
          </p:cNvPr>
          <p:cNvSpPr txBox="1"/>
          <p:nvPr/>
        </p:nvSpPr>
        <p:spPr>
          <a:xfrm>
            <a:off x="2844264" y="234464"/>
            <a:ext cx="3065648" cy="4632037"/>
          </a:xfrm>
          <a:prstGeom prst="rect">
            <a:avLst/>
          </a:prstGeom>
          <a:noFill/>
        </p:spPr>
        <p:txBody>
          <a:bodyPr wrap="square">
            <a:spAutoFit/>
          </a:bodyPr>
          <a:lstStyle/>
          <a:p>
            <a:pPr algn="ctr">
              <a:spcAft>
                <a:spcPts val="600"/>
              </a:spcAft>
            </a:pPr>
            <a:r>
              <a:rPr lang="en-US" sz="2000" b="1" i="0">
                <a:solidFill>
                  <a:srgbClr val="000000"/>
                </a:solidFill>
                <a:effectLst/>
                <a:latin typeface="Inter"/>
              </a:rPr>
              <a:t>Background</a:t>
            </a:r>
            <a:endParaRPr lang="en-US" sz="2000">
              <a:latin typeface="Inter"/>
            </a:endParaRPr>
          </a:p>
          <a:p>
            <a:r>
              <a:rPr lang="en-US" sz="1800" b="0" i="0">
                <a:solidFill>
                  <a:srgbClr val="000000"/>
                </a:solidFill>
                <a:effectLst/>
                <a:latin typeface="Inter"/>
              </a:rPr>
              <a:t>Regional Medical Center C had a segmented approach to peer review, with different departments using varied systems to document and assess clinician performance. This lack of a unified data-sharing solution resulted in delays in peer review processes and made it difficult to provide a comprehensive assessment of provider performance, thus increasing risks associated with legal challenges.</a:t>
            </a:r>
            <a:endParaRPr lang="en-US" sz="1800"/>
          </a:p>
        </p:txBody>
      </p:sp>
      <p:sp>
        <p:nvSpPr>
          <p:cNvPr id="9" name="TextBox 8">
            <a:extLst>
              <a:ext uri="{FF2B5EF4-FFF2-40B4-BE49-F238E27FC236}">
                <a16:creationId xmlns:a16="http://schemas.microsoft.com/office/drawing/2014/main" id="{01761872-55A2-7EC8-E2E2-D8F105945A64}"/>
              </a:ext>
            </a:extLst>
          </p:cNvPr>
          <p:cNvSpPr txBox="1"/>
          <p:nvPr/>
        </p:nvSpPr>
        <p:spPr>
          <a:xfrm>
            <a:off x="6164981" y="234464"/>
            <a:ext cx="2979019" cy="4078039"/>
          </a:xfrm>
          <a:prstGeom prst="rect">
            <a:avLst/>
          </a:prstGeom>
          <a:noFill/>
        </p:spPr>
        <p:txBody>
          <a:bodyPr wrap="square">
            <a:spAutoFit/>
          </a:bodyPr>
          <a:lstStyle/>
          <a:p>
            <a:pPr>
              <a:spcAft>
                <a:spcPts val="600"/>
              </a:spcAft>
            </a:pPr>
            <a:r>
              <a:rPr lang="en-US" sz="2000" b="1" i="0">
                <a:solidFill>
                  <a:srgbClr val="000000"/>
                </a:solidFill>
                <a:effectLst/>
                <a:latin typeface="Inter"/>
              </a:rPr>
              <a:t>Implementation</a:t>
            </a:r>
            <a:endParaRPr lang="en-US">
              <a:latin typeface="Inter"/>
            </a:endParaRPr>
          </a:p>
          <a:p>
            <a:r>
              <a:rPr lang="en-US" sz="1800" b="0" i="0">
                <a:solidFill>
                  <a:srgbClr val="000000"/>
                </a:solidFill>
                <a:effectLst/>
                <a:latin typeface="Inter"/>
              </a:rPr>
              <a:t>The medical center integrated its peer review processes into a centralized electronic platform that allowed for interoperability across departments. This platform included functionalities for secure data sharing, enabling clinicians to access peer review outcomes and performance evaluations across the organization to be used in credentialing.</a:t>
            </a:r>
            <a:endParaRPr lang="en-US" sz="1800"/>
          </a:p>
        </p:txBody>
      </p:sp>
    </p:spTree>
    <p:extLst>
      <p:ext uri="{BB962C8B-B14F-4D97-AF65-F5344CB8AC3E}">
        <p14:creationId xmlns:p14="http://schemas.microsoft.com/office/powerpoint/2010/main" val="771741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A63F0F-59FC-E987-1D11-9E6ED46A5AD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886B1B8-0057-9D4B-7D29-25F5E0C6E5F4}"/>
              </a:ext>
            </a:extLst>
          </p:cNvPr>
          <p:cNvSpPr txBox="1"/>
          <p:nvPr/>
        </p:nvSpPr>
        <p:spPr>
          <a:xfrm>
            <a:off x="221994" y="341606"/>
            <a:ext cx="2127762" cy="1338828"/>
          </a:xfrm>
          <a:prstGeom prst="rect">
            <a:avLst/>
          </a:prstGeom>
          <a:noFill/>
        </p:spPr>
        <p:txBody>
          <a:bodyPr wrap="square" rtlCol="0">
            <a:spAutoFit/>
          </a:bodyPr>
          <a:lstStyle/>
          <a:p>
            <a:pPr algn="ctr" defTabSz="685800">
              <a:buClrTx/>
            </a:pPr>
            <a:r>
              <a:rPr lang="en-US" sz="4050" b="1" kern="1200">
                <a:solidFill>
                  <a:srgbClr val="FFFFFF"/>
                </a:solidFill>
                <a:latin typeface="Aptos" panose="02110004020202020204"/>
                <a:ea typeface="+mn-ea"/>
                <a:cs typeface="+mn-cs"/>
              </a:rPr>
              <a:t>CASE STUDY</a:t>
            </a:r>
            <a:endParaRPr lang="en-US" sz="4050" b="1" kern="1200">
              <a:solidFill>
                <a:srgbClr val="63B1BC"/>
              </a:solidFill>
              <a:latin typeface="Aptos" panose="02110004020202020204"/>
              <a:ea typeface="+mn-ea"/>
              <a:cs typeface="+mn-cs"/>
            </a:endParaRPr>
          </a:p>
        </p:txBody>
      </p:sp>
      <p:pic>
        <p:nvPicPr>
          <p:cNvPr id="2" name="Picture 2" descr="Why Leaders Should Focus on Outcomes Instead of Solutions - Government  Executive">
            <a:extLst>
              <a:ext uri="{FF2B5EF4-FFF2-40B4-BE49-F238E27FC236}">
                <a16:creationId xmlns:a16="http://schemas.microsoft.com/office/drawing/2014/main" id="{4F8636E4-602B-1700-E75C-92BC0AC4BE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1837" y="0"/>
            <a:ext cx="3186575" cy="174211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7A9E101-2769-B70E-A91C-22615844794D}"/>
              </a:ext>
            </a:extLst>
          </p:cNvPr>
          <p:cNvSpPr txBox="1"/>
          <p:nvPr/>
        </p:nvSpPr>
        <p:spPr>
          <a:xfrm>
            <a:off x="2829520" y="1970222"/>
            <a:ext cx="6237784" cy="2862322"/>
          </a:xfrm>
          <a:prstGeom prst="rect">
            <a:avLst/>
          </a:prstGeom>
          <a:noFill/>
        </p:spPr>
        <p:txBody>
          <a:bodyPr wrap="square">
            <a:spAutoFit/>
          </a:bodyPr>
          <a:lstStyle/>
          <a:p>
            <a:r>
              <a:rPr lang="en-US" sz="2000" b="0" i="0">
                <a:solidFill>
                  <a:srgbClr val="000000"/>
                </a:solidFill>
                <a:effectLst/>
                <a:latin typeface="Inter"/>
              </a:rPr>
              <a:t>As a result of this enhanced interoperability, Regional Medical Center C improved the timeliness of its peer reviews, reducing the review cycle from months to weeks. The centralized system also ensured compliance with legal requirements for data sharing and documentation. Clear and consistent peer review data contributed to improved clinician performance and accountability, ultimately enhancing the quality of patient care while mitigating legal risks associated with inadequate peer evaluations.</a:t>
            </a:r>
            <a:endParaRPr lang="en-US" sz="2000"/>
          </a:p>
        </p:txBody>
      </p:sp>
    </p:spTree>
    <p:extLst>
      <p:ext uri="{BB962C8B-B14F-4D97-AF65-F5344CB8AC3E}">
        <p14:creationId xmlns:p14="http://schemas.microsoft.com/office/powerpoint/2010/main" val="37788236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2">
          <a:extLst>
            <a:ext uri="{FF2B5EF4-FFF2-40B4-BE49-F238E27FC236}">
              <a16:creationId xmlns:a16="http://schemas.microsoft.com/office/drawing/2014/main" id="{235B4DCE-88A6-E893-9701-CD3B92D74911}"/>
            </a:ext>
          </a:extLst>
        </p:cNvPr>
        <p:cNvGrpSpPr/>
        <p:nvPr/>
      </p:nvGrpSpPr>
      <p:grpSpPr>
        <a:xfrm>
          <a:off x="0" y="0"/>
          <a:ext cx="0" cy="0"/>
          <a:chOff x="0" y="0"/>
          <a:chExt cx="0" cy="0"/>
        </a:xfrm>
      </p:grpSpPr>
      <p:pic>
        <p:nvPicPr>
          <p:cNvPr id="223" name="Google Shape;223;p33">
            <a:extLst>
              <a:ext uri="{FF2B5EF4-FFF2-40B4-BE49-F238E27FC236}">
                <a16:creationId xmlns:a16="http://schemas.microsoft.com/office/drawing/2014/main" id="{9EA5BDB1-0ECC-7251-B590-24B23A23DA8F}"/>
              </a:ext>
            </a:extLst>
          </p:cNvPr>
          <p:cNvPicPr preferRelativeResize="0"/>
          <p:nvPr/>
        </p:nvPicPr>
        <p:blipFill rotWithShape="1">
          <a:blip r:embed="rId3">
            <a:alphaModFix/>
          </a:blip>
          <a:srcRect/>
          <a:stretch/>
        </p:blipFill>
        <p:spPr>
          <a:xfrm>
            <a:off x="0" y="0"/>
            <a:ext cx="9143990" cy="5143500"/>
          </a:xfrm>
          <a:prstGeom prst="rect">
            <a:avLst/>
          </a:prstGeom>
          <a:noFill/>
          <a:ln>
            <a:noFill/>
          </a:ln>
        </p:spPr>
      </p:pic>
      <p:pic>
        <p:nvPicPr>
          <p:cNvPr id="225" name="Google Shape;225;p33">
            <a:extLst>
              <a:ext uri="{FF2B5EF4-FFF2-40B4-BE49-F238E27FC236}">
                <a16:creationId xmlns:a16="http://schemas.microsoft.com/office/drawing/2014/main" id="{8A7C3E72-5495-9067-5F13-CC7365D5B400}"/>
              </a:ext>
            </a:extLst>
          </p:cNvPr>
          <p:cNvPicPr preferRelativeResize="0"/>
          <p:nvPr/>
        </p:nvPicPr>
        <p:blipFill>
          <a:blip r:embed="rId4">
            <a:alphaModFix/>
          </a:blip>
          <a:stretch>
            <a:fillRect/>
          </a:stretch>
        </p:blipFill>
        <p:spPr>
          <a:xfrm>
            <a:off x="547675" y="4533900"/>
            <a:ext cx="1544000" cy="190500"/>
          </a:xfrm>
          <a:prstGeom prst="rect">
            <a:avLst/>
          </a:prstGeom>
          <a:noFill/>
          <a:ln>
            <a:noFill/>
          </a:ln>
        </p:spPr>
      </p:pic>
      <p:sp>
        <p:nvSpPr>
          <p:cNvPr id="3" name="TextBox 2">
            <a:extLst>
              <a:ext uri="{FF2B5EF4-FFF2-40B4-BE49-F238E27FC236}">
                <a16:creationId xmlns:a16="http://schemas.microsoft.com/office/drawing/2014/main" id="{6E08863D-3679-6686-5C7B-C81D9CE491B6}"/>
              </a:ext>
            </a:extLst>
          </p:cNvPr>
          <p:cNvSpPr txBox="1"/>
          <p:nvPr/>
        </p:nvSpPr>
        <p:spPr>
          <a:xfrm>
            <a:off x="156411" y="591412"/>
            <a:ext cx="2565133" cy="1569660"/>
          </a:xfrm>
          <a:prstGeom prst="rect">
            <a:avLst/>
          </a:prstGeom>
          <a:noFill/>
        </p:spPr>
        <p:txBody>
          <a:bodyPr wrap="square">
            <a:spAutoFit/>
          </a:bodyPr>
          <a:lstStyle/>
          <a:p>
            <a:pPr algn="ctr"/>
            <a:r>
              <a:rPr lang="en-US" sz="2400" b="1" i="0">
                <a:solidFill>
                  <a:schemeClr val="bg1"/>
                </a:solidFill>
                <a:effectLst/>
                <a:latin typeface="Inter"/>
              </a:rPr>
              <a:t>Regulatory and Compliance Considerations in Data Sharing</a:t>
            </a:r>
          </a:p>
        </p:txBody>
      </p:sp>
      <p:sp>
        <p:nvSpPr>
          <p:cNvPr id="4" name="TextBox 3">
            <a:extLst>
              <a:ext uri="{FF2B5EF4-FFF2-40B4-BE49-F238E27FC236}">
                <a16:creationId xmlns:a16="http://schemas.microsoft.com/office/drawing/2014/main" id="{D10C253F-59B9-B20B-2183-7B782428171A}"/>
              </a:ext>
            </a:extLst>
          </p:cNvPr>
          <p:cNvSpPr txBox="1"/>
          <p:nvPr/>
        </p:nvSpPr>
        <p:spPr>
          <a:xfrm>
            <a:off x="3169127" y="591412"/>
            <a:ext cx="5974873" cy="4278094"/>
          </a:xfrm>
          <a:prstGeom prst="rect">
            <a:avLst/>
          </a:prstGeom>
          <a:noFill/>
        </p:spPr>
        <p:txBody>
          <a:bodyPr wrap="square">
            <a:spAutoFit/>
          </a:bodyPr>
          <a:lstStyle/>
          <a:p>
            <a:pPr algn="l"/>
            <a:r>
              <a:rPr lang="en-US" sz="1600" b="1" i="0">
                <a:solidFill>
                  <a:srgbClr val="000000"/>
                </a:solidFill>
                <a:effectLst/>
                <a:latin typeface="Inter"/>
              </a:rPr>
              <a:t>Adherence to HIPAA Regulations</a:t>
            </a:r>
            <a:r>
              <a:rPr lang="en-US" sz="1600" b="0" i="0">
                <a:solidFill>
                  <a:srgbClr val="000000"/>
                </a:solidFill>
                <a:effectLst/>
                <a:latin typeface="Inter"/>
              </a:rPr>
              <a:t>:</a:t>
            </a:r>
          </a:p>
          <a:p>
            <a:pPr algn="l"/>
            <a:r>
              <a:rPr lang="en-US" sz="1600" b="0" i="0">
                <a:solidFill>
                  <a:srgbClr val="000000"/>
                </a:solidFill>
                <a:effectLst/>
                <a:latin typeface="Inter"/>
              </a:rPr>
              <a:t>Ensure compliance with the Health Insurance Portability and Accountability Act (HIPAA) by protecting patient privacy and securing confidential health information during data sharing and interoperability processes.</a:t>
            </a:r>
          </a:p>
          <a:p>
            <a:pPr algn="l"/>
            <a:endParaRPr lang="en-US" sz="1600" b="1" i="0">
              <a:solidFill>
                <a:srgbClr val="000000"/>
              </a:solidFill>
              <a:effectLst/>
              <a:latin typeface="Inter"/>
            </a:endParaRPr>
          </a:p>
          <a:p>
            <a:pPr algn="l"/>
            <a:r>
              <a:rPr lang="en-US" sz="1600" b="1" i="0">
                <a:solidFill>
                  <a:srgbClr val="000000"/>
                </a:solidFill>
                <a:effectLst/>
                <a:latin typeface="Inter"/>
              </a:rPr>
              <a:t>Establishing Standardized Data Sharing Agreements</a:t>
            </a:r>
            <a:r>
              <a:rPr lang="en-US" sz="1600" b="0" i="0">
                <a:solidFill>
                  <a:srgbClr val="000000"/>
                </a:solidFill>
                <a:effectLst/>
                <a:latin typeface="Inter"/>
              </a:rPr>
              <a:t>:</a:t>
            </a:r>
          </a:p>
          <a:p>
            <a:pPr algn="l"/>
            <a:r>
              <a:rPr lang="en-US" sz="1600" b="0" i="0">
                <a:solidFill>
                  <a:srgbClr val="000000"/>
                </a:solidFill>
                <a:effectLst/>
                <a:latin typeface="Inter"/>
              </a:rPr>
              <a:t>Implement clear data-sharing agreements that outline the responsibilities and expectations of all parties involved, including confidentiality protections, data usage limits, and mechanisms for resolving disputes.</a:t>
            </a:r>
          </a:p>
          <a:p>
            <a:pPr algn="l"/>
            <a:endParaRPr lang="en-US" sz="1600" b="1" i="0">
              <a:solidFill>
                <a:srgbClr val="000000"/>
              </a:solidFill>
              <a:effectLst/>
              <a:latin typeface="Inter"/>
            </a:endParaRPr>
          </a:p>
          <a:p>
            <a:pPr algn="l"/>
            <a:r>
              <a:rPr lang="en-US" sz="1600" b="1" i="0">
                <a:solidFill>
                  <a:srgbClr val="000000"/>
                </a:solidFill>
                <a:effectLst/>
                <a:latin typeface="Inter"/>
              </a:rPr>
              <a:t>Utilizing Secure Data Systems</a:t>
            </a:r>
            <a:r>
              <a:rPr lang="en-US" sz="1600" b="0" i="0">
                <a:solidFill>
                  <a:srgbClr val="000000"/>
                </a:solidFill>
                <a:effectLst/>
                <a:latin typeface="Inter"/>
              </a:rPr>
              <a:t>:</a:t>
            </a:r>
          </a:p>
          <a:p>
            <a:pPr algn="l"/>
            <a:r>
              <a:rPr lang="en-US" sz="1600" b="0" i="0">
                <a:solidFill>
                  <a:srgbClr val="000000"/>
                </a:solidFill>
                <a:effectLst/>
                <a:latin typeface="Inter"/>
              </a:rPr>
              <a:t>Invest in secure electronic health record (EHR) systems and interoperability platforms that include encryption and access controls, safeguarding credentialing, privileging, and peer review data against unauthorized access or breaches.</a:t>
            </a:r>
          </a:p>
        </p:txBody>
      </p:sp>
      <p:pic>
        <p:nvPicPr>
          <p:cNvPr id="8194" name="Picture 2" descr="Regulatory Compliance in the Cloud: What you Need to Know | Tripwire">
            <a:extLst>
              <a:ext uri="{FF2B5EF4-FFF2-40B4-BE49-F238E27FC236}">
                <a16:creationId xmlns:a16="http://schemas.microsoft.com/office/drawing/2014/main" id="{C470FCB4-091E-CFF2-3D58-50C257B9A6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411" y="2594309"/>
            <a:ext cx="3012706" cy="1506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59653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2">
          <a:extLst>
            <a:ext uri="{FF2B5EF4-FFF2-40B4-BE49-F238E27FC236}">
              <a16:creationId xmlns:a16="http://schemas.microsoft.com/office/drawing/2014/main" id="{0790F938-3DD2-3563-03D6-2F17B6B3E199}"/>
            </a:ext>
          </a:extLst>
        </p:cNvPr>
        <p:cNvGrpSpPr/>
        <p:nvPr/>
      </p:nvGrpSpPr>
      <p:grpSpPr>
        <a:xfrm>
          <a:off x="0" y="0"/>
          <a:ext cx="0" cy="0"/>
          <a:chOff x="0" y="0"/>
          <a:chExt cx="0" cy="0"/>
        </a:xfrm>
      </p:grpSpPr>
      <p:pic>
        <p:nvPicPr>
          <p:cNvPr id="223" name="Google Shape;223;p33">
            <a:extLst>
              <a:ext uri="{FF2B5EF4-FFF2-40B4-BE49-F238E27FC236}">
                <a16:creationId xmlns:a16="http://schemas.microsoft.com/office/drawing/2014/main" id="{0B962454-714D-5C76-3556-59353CCB57B9}"/>
              </a:ext>
            </a:extLst>
          </p:cNvPr>
          <p:cNvPicPr preferRelativeResize="0"/>
          <p:nvPr/>
        </p:nvPicPr>
        <p:blipFill rotWithShape="1">
          <a:blip r:embed="rId3">
            <a:alphaModFix/>
          </a:blip>
          <a:srcRect/>
          <a:stretch/>
        </p:blipFill>
        <p:spPr>
          <a:xfrm>
            <a:off x="0" y="0"/>
            <a:ext cx="9143990" cy="5143500"/>
          </a:xfrm>
          <a:prstGeom prst="rect">
            <a:avLst/>
          </a:prstGeom>
          <a:noFill/>
          <a:ln>
            <a:noFill/>
          </a:ln>
        </p:spPr>
      </p:pic>
      <p:pic>
        <p:nvPicPr>
          <p:cNvPr id="225" name="Google Shape;225;p33">
            <a:extLst>
              <a:ext uri="{FF2B5EF4-FFF2-40B4-BE49-F238E27FC236}">
                <a16:creationId xmlns:a16="http://schemas.microsoft.com/office/drawing/2014/main" id="{AD764DD7-88FB-2A89-FC50-F61E3647A3BD}"/>
              </a:ext>
            </a:extLst>
          </p:cNvPr>
          <p:cNvPicPr preferRelativeResize="0"/>
          <p:nvPr/>
        </p:nvPicPr>
        <p:blipFill>
          <a:blip r:embed="rId4">
            <a:alphaModFix/>
          </a:blip>
          <a:stretch>
            <a:fillRect/>
          </a:stretch>
        </p:blipFill>
        <p:spPr>
          <a:xfrm>
            <a:off x="547675" y="4533900"/>
            <a:ext cx="1544000" cy="190500"/>
          </a:xfrm>
          <a:prstGeom prst="rect">
            <a:avLst/>
          </a:prstGeom>
          <a:noFill/>
          <a:ln>
            <a:noFill/>
          </a:ln>
        </p:spPr>
      </p:pic>
      <p:sp>
        <p:nvSpPr>
          <p:cNvPr id="3" name="TextBox 2">
            <a:extLst>
              <a:ext uri="{FF2B5EF4-FFF2-40B4-BE49-F238E27FC236}">
                <a16:creationId xmlns:a16="http://schemas.microsoft.com/office/drawing/2014/main" id="{EDEB27AC-C662-0384-D312-049D8B567321}"/>
              </a:ext>
            </a:extLst>
          </p:cNvPr>
          <p:cNvSpPr txBox="1"/>
          <p:nvPr/>
        </p:nvSpPr>
        <p:spPr>
          <a:xfrm>
            <a:off x="156411" y="498288"/>
            <a:ext cx="2565133" cy="1569660"/>
          </a:xfrm>
          <a:prstGeom prst="rect">
            <a:avLst/>
          </a:prstGeom>
          <a:noFill/>
        </p:spPr>
        <p:txBody>
          <a:bodyPr wrap="square">
            <a:spAutoFit/>
          </a:bodyPr>
          <a:lstStyle/>
          <a:p>
            <a:pPr algn="ctr"/>
            <a:r>
              <a:rPr lang="en-US" sz="2400" b="1" i="0">
                <a:solidFill>
                  <a:schemeClr val="bg1"/>
                </a:solidFill>
                <a:effectLst/>
                <a:latin typeface="Inter"/>
              </a:rPr>
              <a:t>Regulatory and Compliance Considerations in Data Sharing</a:t>
            </a:r>
          </a:p>
        </p:txBody>
      </p:sp>
      <p:sp>
        <p:nvSpPr>
          <p:cNvPr id="4" name="TextBox 3">
            <a:extLst>
              <a:ext uri="{FF2B5EF4-FFF2-40B4-BE49-F238E27FC236}">
                <a16:creationId xmlns:a16="http://schemas.microsoft.com/office/drawing/2014/main" id="{C00AEAE5-9F85-5E14-6E1D-831334CBFF47}"/>
              </a:ext>
            </a:extLst>
          </p:cNvPr>
          <p:cNvSpPr txBox="1"/>
          <p:nvPr/>
        </p:nvSpPr>
        <p:spPr>
          <a:xfrm>
            <a:off x="3416671" y="498288"/>
            <a:ext cx="5662061" cy="4524315"/>
          </a:xfrm>
          <a:prstGeom prst="rect">
            <a:avLst/>
          </a:prstGeom>
          <a:noFill/>
        </p:spPr>
        <p:txBody>
          <a:bodyPr wrap="square">
            <a:spAutoFit/>
          </a:bodyPr>
          <a:lstStyle/>
          <a:p>
            <a:pPr algn="l"/>
            <a:r>
              <a:rPr lang="en-US" sz="1600" b="1" i="0">
                <a:solidFill>
                  <a:srgbClr val="000000"/>
                </a:solidFill>
                <a:effectLst/>
                <a:latin typeface="Inter"/>
              </a:rPr>
              <a:t>Implementing Training and Education Programs</a:t>
            </a:r>
            <a:r>
              <a:rPr lang="en-US" sz="1600" b="0" i="0">
                <a:solidFill>
                  <a:srgbClr val="000000"/>
                </a:solidFill>
                <a:effectLst/>
                <a:latin typeface="Inter"/>
              </a:rPr>
              <a:t>:</a:t>
            </a:r>
            <a:br>
              <a:rPr lang="en-US" sz="1600" b="0" i="0">
                <a:solidFill>
                  <a:srgbClr val="000000"/>
                </a:solidFill>
                <a:effectLst/>
                <a:latin typeface="Inter"/>
              </a:rPr>
            </a:br>
            <a:r>
              <a:rPr lang="en-US" sz="1600" b="0" i="0">
                <a:solidFill>
                  <a:srgbClr val="000000"/>
                </a:solidFill>
                <a:effectLst/>
                <a:latin typeface="Inter"/>
              </a:rPr>
              <a:t>Regularly provide training for staff on legal and compliance requirements surrounding data sharing, including the importance of maintaining confidentiality and understanding the implications of data misuse or mismanagement.</a:t>
            </a:r>
          </a:p>
          <a:p>
            <a:pPr algn="l"/>
            <a:endParaRPr lang="en-US" sz="1600" b="0" i="0">
              <a:solidFill>
                <a:srgbClr val="000000"/>
              </a:solidFill>
              <a:effectLst/>
              <a:latin typeface="Inter"/>
            </a:endParaRPr>
          </a:p>
          <a:p>
            <a:pPr algn="l"/>
            <a:r>
              <a:rPr lang="en-US" sz="1600" b="1" i="0">
                <a:solidFill>
                  <a:srgbClr val="000000"/>
                </a:solidFill>
                <a:effectLst/>
                <a:latin typeface="Inter"/>
              </a:rPr>
              <a:t>Auditing and Monitoring Compliance</a:t>
            </a:r>
            <a:r>
              <a:rPr lang="en-US" sz="1600" b="0" i="0">
                <a:solidFill>
                  <a:srgbClr val="000000"/>
                </a:solidFill>
                <a:effectLst/>
                <a:latin typeface="Inter"/>
              </a:rPr>
              <a:t>:</a:t>
            </a:r>
            <a:br>
              <a:rPr lang="en-US" sz="1600" b="0" i="0">
                <a:solidFill>
                  <a:srgbClr val="000000"/>
                </a:solidFill>
                <a:effectLst/>
                <a:latin typeface="Inter"/>
              </a:rPr>
            </a:br>
            <a:r>
              <a:rPr lang="en-US" sz="1600" b="0" i="0">
                <a:solidFill>
                  <a:srgbClr val="000000"/>
                </a:solidFill>
                <a:effectLst/>
                <a:latin typeface="Inter"/>
              </a:rPr>
              <a:t>Conduct regular audits and assessments of data-sharing practices to ensure compliance with regulatory requirements, identifying potential gaps or vulnerabilities and implementing corrective actions to enhance data protection.</a:t>
            </a:r>
          </a:p>
          <a:p>
            <a:pPr algn="l"/>
            <a:endParaRPr lang="en-US" sz="1600" b="0" i="0">
              <a:solidFill>
                <a:srgbClr val="000000"/>
              </a:solidFill>
              <a:effectLst/>
              <a:latin typeface="Inter"/>
            </a:endParaRPr>
          </a:p>
          <a:p>
            <a:pPr algn="l"/>
            <a:r>
              <a:rPr lang="en-US" sz="1600" b="1" i="0">
                <a:solidFill>
                  <a:srgbClr val="000000"/>
                </a:solidFill>
                <a:effectLst/>
                <a:latin typeface="Inter"/>
              </a:rPr>
              <a:t>Incorporating State-Specific Regulations</a:t>
            </a:r>
            <a:r>
              <a:rPr lang="en-US" sz="1600" b="0" i="0">
                <a:solidFill>
                  <a:srgbClr val="000000"/>
                </a:solidFill>
                <a:effectLst/>
                <a:latin typeface="Inter"/>
              </a:rPr>
              <a:t>:</a:t>
            </a:r>
            <a:br>
              <a:rPr lang="en-US" sz="1600" b="0" i="0">
                <a:solidFill>
                  <a:srgbClr val="000000"/>
                </a:solidFill>
                <a:effectLst/>
                <a:latin typeface="Inter"/>
              </a:rPr>
            </a:br>
            <a:r>
              <a:rPr lang="en-US" sz="1600" b="0" i="0">
                <a:solidFill>
                  <a:srgbClr val="000000"/>
                </a:solidFill>
                <a:effectLst/>
                <a:latin typeface="Inter"/>
              </a:rPr>
              <a:t>Recognize and integrate state-specific laws and regulations governing data sharing, credentialing, and peer review, ensuring that all practices comply with local legal frameworks in addition to federal regulations.</a:t>
            </a:r>
          </a:p>
          <a:p>
            <a:pPr marL="457200" lvl="1" algn="l"/>
            <a:endParaRPr lang="en-US" sz="1600" b="0" i="0">
              <a:solidFill>
                <a:srgbClr val="000000"/>
              </a:solidFill>
              <a:effectLst/>
              <a:latin typeface="Inter"/>
            </a:endParaRPr>
          </a:p>
        </p:txBody>
      </p:sp>
      <p:pic>
        <p:nvPicPr>
          <p:cNvPr id="2" name="Picture 2" descr="Regulatory Compliance in the Cloud: What you Need to Know | Tripwire">
            <a:extLst>
              <a:ext uri="{FF2B5EF4-FFF2-40B4-BE49-F238E27FC236}">
                <a16:creationId xmlns:a16="http://schemas.microsoft.com/office/drawing/2014/main" id="{A5AEBB4C-2C9C-7A57-3D1B-5EF37D8D40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411" y="2594309"/>
            <a:ext cx="3012706" cy="1506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10993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7">
          <a:extLst>
            <a:ext uri="{FF2B5EF4-FFF2-40B4-BE49-F238E27FC236}">
              <a16:creationId xmlns:a16="http://schemas.microsoft.com/office/drawing/2014/main" id="{6ECF790A-D1B6-15DA-55FA-CAE378D48E49}"/>
            </a:ext>
          </a:extLst>
        </p:cNvPr>
        <p:cNvGrpSpPr/>
        <p:nvPr/>
      </p:nvGrpSpPr>
      <p:grpSpPr>
        <a:xfrm>
          <a:off x="0" y="0"/>
          <a:ext cx="0" cy="0"/>
          <a:chOff x="0" y="0"/>
          <a:chExt cx="0" cy="0"/>
        </a:xfrm>
      </p:grpSpPr>
      <p:pic>
        <p:nvPicPr>
          <p:cNvPr id="128" name="Google Shape;128;p22">
            <a:extLst>
              <a:ext uri="{FF2B5EF4-FFF2-40B4-BE49-F238E27FC236}">
                <a16:creationId xmlns:a16="http://schemas.microsoft.com/office/drawing/2014/main" id="{72B4E1AC-22AD-0CBD-8ED3-489F6AB48CC2}"/>
              </a:ext>
            </a:extLst>
          </p:cNvPr>
          <p:cNvPicPr preferRelativeResize="0"/>
          <p:nvPr/>
        </p:nvPicPr>
        <p:blipFill rotWithShape="1">
          <a:blip r:embed="rId3">
            <a:alphaModFix/>
          </a:blip>
          <a:srcRect/>
          <a:stretch/>
        </p:blipFill>
        <p:spPr>
          <a:xfrm>
            <a:off x="0" y="0"/>
            <a:ext cx="9144000" cy="5143495"/>
          </a:xfrm>
          <a:prstGeom prst="rect">
            <a:avLst/>
          </a:prstGeom>
          <a:noFill/>
          <a:ln>
            <a:noFill/>
          </a:ln>
        </p:spPr>
      </p:pic>
      <p:pic>
        <p:nvPicPr>
          <p:cNvPr id="130" name="Google Shape;130;p22">
            <a:extLst>
              <a:ext uri="{FF2B5EF4-FFF2-40B4-BE49-F238E27FC236}">
                <a16:creationId xmlns:a16="http://schemas.microsoft.com/office/drawing/2014/main" id="{B6A8CBE7-7E60-40D7-D08C-771B4152D3D9}"/>
              </a:ext>
            </a:extLst>
          </p:cNvPr>
          <p:cNvPicPr preferRelativeResize="0"/>
          <p:nvPr/>
        </p:nvPicPr>
        <p:blipFill>
          <a:blip r:embed="rId4">
            <a:alphaModFix/>
          </a:blip>
          <a:stretch>
            <a:fillRect/>
          </a:stretch>
        </p:blipFill>
        <p:spPr>
          <a:xfrm>
            <a:off x="547675" y="4533900"/>
            <a:ext cx="1544000" cy="190500"/>
          </a:xfrm>
          <a:prstGeom prst="rect">
            <a:avLst/>
          </a:prstGeom>
          <a:noFill/>
          <a:ln>
            <a:noFill/>
          </a:ln>
        </p:spPr>
      </p:pic>
      <p:sp>
        <p:nvSpPr>
          <p:cNvPr id="3" name="TextBox 2">
            <a:extLst>
              <a:ext uri="{FF2B5EF4-FFF2-40B4-BE49-F238E27FC236}">
                <a16:creationId xmlns:a16="http://schemas.microsoft.com/office/drawing/2014/main" id="{F5C53BEC-CE16-AB97-1178-A07C16AA33A0}"/>
              </a:ext>
            </a:extLst>
          </p:cNvPr>
          <p:cNvSpPr txBox="1"/>
          <p:nvPr/>
        </p:nvSpPr>
        <p:spPr>
          <a:xfrm>
            <a:off x="223788" y="300046"/>
            <a:ext cx="2550694" cy="1815882"/>
          </a:xfrm>
          <a:prstGeom prst="rect">
            <a:avLst/>
          </a:prstGeom>
          <a:noFill/>
        </p:spPr>
        <p:txBody>
          <a:bodyPr wrap="square">
            <a:spAutoFit/>
          </a:bodyPr>
          <a:lstStyle/>
          <a:p>
            <a:pPr algn="ctr"/>
            <a:r>
              <a:rPr lang="en-US" sz="2800" b="1" i="0">
                <a:solidFill>
                  <a:schemeClr val="bg1"/>
                </a:solidFill>
                <a:effectLst/>
                <a:latin typeface="Inter"/>
              </a:rPr>
              <a:t>Challenges to Achieving Interoperability &amp; Data Sharing</a:t>
            </a:r>
          </a:p>
        </p:txBody>
      </p:sp>
      <p:pic>
        <p:nvPicPr>
          <p:cNvPr id="10244" name="Picture 4" descr="Why Embracing Challenges is the Key to a Successful Life - Mental Wellbeing">
            <a:extLst>
              <a:ext uri="{FF2B5EF4-FFF2-40B4-BE49-F238E27FC236}">
                <a16:creationId xmlns:a16="http://schemas.microsoft.com/office/drawing/2014/main" id="{8D91DDD5-5495-B163-6E79-BD8D8B0E04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675" y="2337952"/>
            <a:ext cx="3378551" cy="199443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EC33EDD-FEE5-BD8E-9653-22FC8C1B6093}"/>
              </a:ext>
            </a:extLst>
          </p:cNvPr>
          <p:cNvSpPr txBox="1"/>
          <p:nvPr/>
        </p:nvSpPr>
        <p:spPr>
          <a:xfrm>
            <a:off x="3753170" y="446306"/>
            <a:ext cx="5374267" cy="4278094"/>
          </a:xfrm>
          <a:prstGeom prst="rect">
            <a:avLst/>
          </a:prstGeom>
          <a:noFill/>
        </p:spPr>
        <p:txBody>
          <a:bodyPr wrap="square">
            <a:spAutoFit/>
          </a:bodyPr>
          <a:lstStyle/>
          <a:p>
            <a:pPr algn="l"/>
            <a:r>
              <a:rPr lang="en-US" sz="1600" b="1" i="0">
                <a:solidFill>
                  <a:srgbClr val="000000"/>
                </a:solidFill>
                <a:effectLst/>
                <a:latin typeface="Inter"/>
              </a:rPr>
              <a:t>Fragmented Data Systems</a:t>
            </a:r>
            <a:r>
              <a:rPr lang="en-US" sz="1600" b="0" i="0">
                <a:solidFill>
                  <a:srgbClr val="000000"/>
                </a:solidFill>
                <a:effectLst/>
                <a:latin typeface="Inter"/>
              </a:rPr>
              <a:t>:</a:t>
            </a:r>
          </a:p>
          <a:p>
            <a:pPr algn="l"/>
            <a:r>
              <a:rPr lang="en-US" sz="1600" b="0" i="0">
                <a:solidFill>
                  <a:srgbClr val="000000"/>
                </a:solidFill>
                <a:effectLst/>
                <a:latin typeface="Inter"/>
              </a:rPr>
              <a:t>Many healthcare organizations use disparate systems that do not easily communicate with each other, leading to difficulties in sharing credentialing, privileging, and peer review information effectively.</a:t>
            </a:r>
          </a:p>
          <a:p>
            <a:pPr algn="l"/>
            <a:endParaRPr lang="en-US" sz="1600" b="1" i="0">
              <a:solidFill>
                <a:srgbClr val="000000"/>
              </a:solidFill>
              <a:effectLst/>
              <a:latin typeface="Inter"/>
            </a:endParaRPr>
          </a:p>
          <a:p>
            <a:pPr algn="l"/>
            <a:r>
              <a:rPr lang="en-US" sz="1600" b="1" i="0">
                <a:solidFill>
                  <a:srgbClr val="000000"/>
                </a:solidFill>
                <a:effectLst/>
                <a:latin typeface="Inter"/>
              </a:rPr>
              <a:t>Data Privacy and Security Concerns</a:t>
            </a:r>
            <a:r>
              <a:rPr lang="en-US" sz="1600" b="0" i="0">
                <a:solidFill>
                  <a:srgbClr val="000000"/>
                </a:solidFill>
                <a:effectLst/>
                <a:latin typeface="Inter"/>
              </a:rPr>
              <a:t>:</a:t>
            </a:r>
          </a:p>
          <a:p>
            <a:pPr algn="l"/>
            <a:r>
              <a:rPr lang="en-US" sz="1600" b="0" i="0">
                <a:solidFill>
                  <a:srgbClr val="000000"/>
                </a:solidFill>
                <a:effectLst/>
                <a:latin typeface="Inter"/>
              </a:rPr>
              <a:t>The increased risk of data breaches and the potential for unauthorized access create hesitation among organizations when it comes to sharing sensitive information related to providers and patient care.</a:t>
            </a:r>
          </a:p>
          <a:p>
            <a:pPr algn="l"/>
            <a:endParaRPr lang="en-US" sz="1600" b="1" i="0">
              <a:solidFill>
                <a:srgbClr val="000000"/>
              </a:solidFill>
              <a:effectLst/>
              <a:latin typeface="Inter"/>
            </a:endParaRPr>
          </a:p>
          <a:p>
            <a:pPr algn="l"/>
            <a:r>
              <a:rPr lang="en-US" sz="1600" b="1" i="0">
                <a:solidFill>
                  <a:srgbClr val="000000"/>
                </a:solidFill>
                <a:effectLst/>
                <a:latin typeface="Inter"/>
              </a:rPr>
              <a:t>Resistance to Change</a:t>
            </a:r>
            <a:r>
              <a:rPr lang="en-US" sz="1600" b="0" i="0">
                <a:solidFill>
                  <a:srgbClr val="000000"/>
                </a:solidFill>
                <a:effectLst/>
                <a:latin typeface="Inter"/>
              </a:rPr>
              <a:t>:</a:t>
            </a:r>
          </a:p>
          <a:p>
            <a:pPr algn="l"/>
            <a:r>
              <a:rPr lang="en-US" sz="1600" b="0" i="0">
                <a:solidFill>
                  <a:srgbClr val="000000"/>
                </a:solidFill>
                <a:effectLst/>
                <a:latin typeface="Inter"/>
              </a:rPr>
              <a:t>Stakeholders may be reluctant to adopt new interoperability practices or technologies due to a lack of understanding, fear of job displacement, or dissatisfaction with existing workflows, hindering progress toward effective data sharing.</a:t>
            </a:r>
          </a:p>
        </p:txBody>
      </p:sp>
    </p:spTree>
    <p:extLst>
      <p:ext uri="{BB962C8B-B14F-4D97-AF65-F5344CB8AC3E}">
        <p14:creationId xmlns:p14="http://schemas.microsoft.com/office/powerpoint/2010/main" val="9789381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7">
          <a:extLst>
            <a:ext uri="{FF2B5EF4-FFF2-40B4-BE49-F238E27FC236}">
              <a16:creationId xmlns:a16="http://schemas.microsoft.com/office/drawing/2014/main" id="{A2040AD3-2D93-A7DE-0BB0-EAA49208FFB0}"/>
            </a:ext>
          </a:extLst>
        </p:cNvPr>
        <p:cNvGrpSpPr/>
        <p:nvPr/>
      </p:nvGrpSpPr>
      <p:grpSpPr>
        <a:xfrm>
          <a:off x="0" y="0"/>
          <a:ext cx="0" cy="0"/>
          <a:chOff x="0" y="0"/>
          <a:chExt cx="0" cy="0"/>
        </a:xfrm>
      </p:grpSpPr>
      <p:pic>
        <p:nvPicPr>
          <p:cNvPr id="128" name="Google Shape;128;p22">
            <a:extLst>
              <a:ext uri="{FF2B5EF4-FFF2-40B4-BE49-F238E27FC236}">
                <a16:creationId xmlns:a16="http://schemas.microsoft.com/office/drawing/2014/main" id="{E2B9CB1F-7C38-3BE1-7957-B88A7A92D683}"/>
              </a:ext>
            </a:extLst>
          </p:cNvPr>
          <p:cNvPicPr preferRelativeResize="0"/>
          <p:nvPr/>
        </p:nvPicPr>
        <p:blipFill rotWithShape="1">
          <a:blip r:embed="rId3">
            <a:alphaModFix/>
          </a:blip>
          <a:srcRect/>
          <a:stretch/>
        </p:blipFill>
        <p:spPr>
          <a:xfrm>
            <a:off x="0" y="0"/>
            <a:ext cx="9144000" cy="5143495"/>
          </a:xfrm>
          <a:prstGeom prst="rect">
            <a:avLst/>
          </a:prstGeom>
          <a:noFill/>
          <a:ln>
            <a:noFill/>
          </a:ln>
        </p:spPr>
      </p:pic>
      <p:pic>
        <p:nvPicPr>
          <p:cNvPr id="130" name="Google Shape;130;p22">
            <a:extLst>
              <a:ext uri="{FF2B5EF4-FFF2-40B4-BE49-F238E27FC236}">
                <a16:creationId xmlns:a16="http://schemas.microsoft.com/office/drawing/2014/main" id="{A79EE9EA-44FA-9AC2-BFDE-C3F4FC22241A}"/>
              </a:ext>
            </a:extLst>
          </p:cNvPr>
          <p:cNvPicPr preferRelativeResize="0"/>
          <p:nvPr/>
        </p:nvPicPr>
        <p:blipFill>
          <a:blip r:embed="rId4">
            <a:alphaModFix/>
          </a:blip>
          <a:stretch>
            <a:fillRect/>
          </a:stretch>
        </p:blipFill>
        <p:spPr>
          <a:xfrm>
            <a:off x="547675" y="4533900"/>
            <a:ext cx="1544000" cy="190500"/>
          </a:xfrm>
          <a:prstGeom prst="rect">
            <a:avLst/>
          </a:prstGeom>
          <a:noFill/>
          <a:ln>
            <a:noFill/>
          </a:ln>
        </p:spPr>
      </p:pic>
      <p:sp>
        <p:nvSpPr>
          <p:cNvPr id="3" name="TextBox 2">
            <a:extLst>
              <a:ext uri="{FF2B5EF4-FFF2-40B4-BE49-F238E27FC236}">
                <a16:creationId xmlns:a16="http://schemas.microsoft.com/office/drawing/2014/main" id="{6CD24A1D-8C65-83C9-165B-5852F7E99FAD}"/>
              </a:ext>
            </a:extLst>
          </p:cNvPr>
          <p:cNvSpPr txBox="1"/>
          <p:nvPr/>
        </p:nvSpPr>
        <p:spPr>
          <a:xfrm>
            <a:off x="192506" y="320556"/>
            <a:ext cx="2550694" cy="1815882"/>
          </a:xfrm>
          <a:prstGeom prst="rect">
            <a:avLst/>
          </a:prstGeom>
          <a:noFill/>
        </p:spPr>
        <p:txBody>
          <a:bodyPr wrap="square">
            <a:spAutoFit/>
          </a:bodyPr>
          <a:lstStyle/>
          <a:p>
            <a:pPr algn="ctr"/>
            <a:r>
              <a:rPr lang="en-US" sz="2800" b="1" i="0">
                <a:solidFill>
                  <a:schemeClr val="bg1"/>
                </a:solidFill>
                <a:effectLst/>
                <a:latin typeface="Inter"/>
              </a:rPr>
              <a:t>Challenges to Achieving Interoperability &amp; Data Sharing</a:t>
            </a:r>
          </a:p>
        </p:txBody>
      </p:sp>
      <p:pic>
        <p:nvPicPr>
          <p:cNvPr id="5" name="Picture 4" descr="Why Embracing Challenges is the Key to a Successful Life - Mental Wellbeing">
            <a:extLst>
              <a:ext uri="{FF2B5EF4-FFF2-40B4-BE49-F238E27FC236}">
                <a16:creationId xmlns:a16="http://schemas.microsoft.com/office/drawing/2014/main" id="{60980B6A-231C-52AF-2DBF-42F50DBDEB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675" y="2337952"/>
            <a:ext cx="3378551" cy="199443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7C9A019-7A0F-11FC-014A-ACAFC13514A7}"/>
              </a:ext>
            </a:extLst>
          </p:cNvPr>
          <p:cNvSpPr txBox="1"/>
          <p:nvPr/>
        </p:nvSpPr>
        <p:spPr>
          <a:xfrm>
            <a:off x="3821146" y="430782"/>
            <a:ext cx="5284269" cy="4524315"/>
          </a:xfrm>
          <a:prstGeom prst="rect">
            <a:avLst/>
          </a:prstGeom>
          <a:noFill/>
        </p:spPr>
        <p:txBody>
          <a:bodyPr wrap="square">
            <a:spAutoFit/>
          </a:bodyPr>
          <a:lstStyle/>
          <a:p>
            <a:pPr algn="l"/>
            <a:r>
              <a:rPr lang="en-US" sz="1600" b="1" i="0">
                <a:solidFill>
                  <a:srgbClr val="000000"/>
                </a:solidFill>
                <a:effectLst/>
                <a:latin typeface="Inter"/>
              </a:rPr>
              <a:t>Regulatory Complexity</a:t>
            </a:r>
            <a:r>
              <a:rPr lang="en-US" sz="1600" b="0" i="0">
                <a:solidFill>
                  <a:srgbClr val="000000"/>
                </a:solidFill>
                <a:effectLst/>
                <a:latin typeface="Inter"/>
              </a:rPr>
              <a:t>:</a:t>
            </a:r>
          </a:p>
          <a:p>
            <a:pPr algn="l"/>
            <a:r>
              <a:rPr lang="en-US" sz="1600" b="0" i="0">
                <a:solidFill>
                  <a:srgbClr val="000000"/>
                </a:solidFill>
                <a:effectLst/>
                <a:latin typeface="Inter"/>
              </a:rPr>
              <a:t>Navigating a complex landscape of laws and regulations surrounding data sharing can be daunting for healthcare organizations, leading to uncertainty about compliance and legal liabilities.</a:t>
            </a:r>
          </a:p>
          <a:p>
            <a:pPr algn="l"/>
            <a:endParaRPr lang="en-US" sz="1600" b="1" i="0">
              <a:solidFill>
                <a:srgbClr val="000000"/>
              </a:solidFill>
              <a:effectLst/>
              <a:latin typeface="Inter"/>
            </a:endParaRPr>
          </a:p>
          <a:p>
            <a:pPr algn="l"/>
            <a:r>
              <a:rPr lang="en-US" sz="1600" b="1" i="0">
                <a:solidFill>
                  <a:srgbClr val="000000"/>
                </a:solidFill>
                <a:effectLst/>
                <a:latin typeface="Inter"/>
              </a:rPr>
              <a:t>Limited Resources and Funding</a:t>
            </a:r>
            <a:r>
              <a:rPr lang="en-US" sz="1600" b="0" i="0">
                <a:solidFill>
                  <a:srgbClr val="000000"/>
                </a:solidFill>
                <a:effectLst/>
                <a:latin typeface="Inter"/>
              </a:rPr>
              <a:t>:</a:t>
            </a:r>
          </a:p>
          <a:p>
            <a:pPr algn="l"/>
            <a:r>
              <a:rPr lang="en-US" sz="1600" b="0" i="0">
                <a:solidFill>
                  <a:srgbClr val="000000"/>
                </a:solidFill>
                <a:effectLst/>
                <a:latin typeface="Inter"/>
              </a:rPr>
              <a:t>Many organizations face constraints in terms of resources, including budget limitations for technology investments or staffing shortages, which can impede the ability to implement and maintain effective data-sharing practices.</a:t>
            </a:r>
          </a:p>
          <a:p>
            <a:pPr algn="l"/>
            <a:endParaRPr lang="en-US" sz="1600">
              <a:latin typeface="Inter"/>
            </a:endParaRPr>
          </a:p>
          <a:p>
            <a:pPr algn="l"/>
            <a:r>
              <a:rPr lang="en-US" sz="1600" b="1" i="0">
                <a:solidFill>
                  <a:srgbClr val="000000"/>
                </a:solidFill>
                <a:effectLst/>
                <a:latin typeface="Inter"/>
              </a:rPr>
              <a:t>Insufficient Training and Education</a:t>
            </a:r>
            <a:r>
              <a:rPr lang="en-US" sz="1600" b="0" i="0">
                <a:solidFill>
                  <a:srgbClr val="000000"/>
                </a:solidFill>
                <a:effectLst/>
                <a:latin typeface="Inter"/>
              </a:rPr>
              <a:t>:</a:t>
            </a:r>
          </a:p>
          <a:p>
            <a:pPr algn="l"/>
            <a:r>
              <a:rPr lang="en-US" sz="1600" b="0" i="0">
                <a:solidFill>
                  <a:srgbClr val="000000"/>
                </a:solidFill>
                <a:effectLst/>
                <a:latin typeface="Inter"/>
              </a:rPr>
              <a:t>A lack of training and resources for staff on the importance of data sharing and the operational aspects of new systems can lead to mismanagement of data, reduced efficacy in credentialing and peer review processes, and higher risks of non-compliance.</a:t>
            </a:r>
          </a:p>
        </p:txBody>
      </p:sp>
    </p:spTree>
    <p:extLst>
      <p:ext uri="{BB962C8B-B14F-4D97-AF65-F5344CB8AC3E}">
        <p14:creationId xmlns:p14="http://schemas.microsoft.com/office/powerpoint/2010/main" val="3448149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49B3C8-9AEE-6DA0-3015-CBB1FA2F24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FC7686-6681-29FA-868B-247E7B180072}"/>
              </a:ext>
            </a:extLst>
          </p:cNvPr>
          <p:cNvSpPr>
            <a:spLocks noGrp="1"/>
          </p:cNvSpPr>
          <p:nvPr>
            <p:ph type="title" idx="4294967295"/>
          </p:nvPr>
        </p:nvSpPr>
        <p:spPr>
          <a:xfrm>
            <a:off x="289816" y="302180"/>
            <a:ext cx="2536031" cy="994172"/>
          </a:xfrm>
        </p:spPr>
        <p:txBody>
          <a:bodyPr>
            <a:normAutofit/>
          </a:bodyPr>
          <a:lstStyle/>
          <a:p>
            <a:r>
              <a:rPr lang="en-US" sz="1500">
                <a:solidFill>
                  <a:srgbClr val="002060"/>
                </a:solidFill>
                <a:latin typeface="Calibri" panose="020F0502020204030204" pitchFamily="34" charset="0"/>
                <a:cs typeface="Calibri" panose="020F0502020204030204" pitchFamily="34" charset="0"/>
              </a:rPr>
              <a:t>Sara Cameron, CPMSM, CPCS</a:t>
            </a:r>
            <a:br>
              <a:rPr lang="en-US" sz="1500">
                <a:solidFill>
                  <a:srgbClr val="002060"/>
                </a:solidFill>
                <a:latin typeface="Calibri" panose="020F0502020204030204" pitchFamily="34" charset="0"/>
                <a:cs typeface="Calibri" panose="020F0502020204030204" pitchFamily="34" charset="0"/>
              </a:rPr>
            </a:br>
            <a:r>
              <a:rPr lang="en-US" sz="1500">
                <a:solidFill>
                  <a:srgbClr val="002060"/>
                </a:solidFill>
                <a:latin typeface="Calibri" panose="020F0502020204030204" pitchFamily="34" charset="0"/>
                <a:cs typeface="Calibri" panose="020F0502020204030204" pitchFamily="34" charset="0"/>
              </a:rPr>
              <a:t>Senior Director Professional Services &amp; Senior Consultant</a:t>
            </a:r>
            <a:endParaRPr lang="en-US" sz="1500"/>
          </a:p>
        </p:txBody>
      </p:sp>
      <p:sp>
        <p:nvSpPr>
          <p:cNvPr id="3" name="TextBox 2">
            <a:extLst>
              <a:ext uri="{FF2B5EF4-FFF2-40B4-BE49-F238E27FC236}">
                <a16:creationId xmlns:a16="http://schemas.microsoft.com/office/drawing/2014/main" id="{01CC29F1-C97E-7F07-1B5F-4C4575FA22D7}"/>
              </a:ext>
            </a:extLst>
          </p:cNvPr>
          <p:cNvSpPr txBox="1"/>
          <p:nvPr/>
        </p:nvSpPr>
        <p:spPr>
          <a:xfrm>
            <a:off x="3377299" y="474894"/>
            <a:ext cx="4940791" cy="253916"/>
          </a:xfrm>
          <a:prstGeom prst="rect">
            <a:avLst/>
          </a:prstGeom>
          <a:noFill/>
        </p:spPr>
        <p:txBody>
          <a:bodyPr wrap="square">
            <a:spAutoFit/>
          </a:bodyPr>
          <a:lstStyle/>
          <a:p>
            <a:pPr algn="just" defTabSz="685800">
              <a:buClrTx/>
            </a:pPr>
            <a:r>
              <a:rPr lang="en-US" sz="1050" kern="1200">
                <a:solidFill>
                  <a:srgbClr val="002060"/>
                </a:solidFill>
                <a:latin typeface="Calibri" panose="020F0502020204030204" pitchFamily="34" charset="0"/>
                <a:ea typeface="+mn-ea"/>
                <a:cs typeface="+mn-cs"/>
              </a:rPr>
              <a:t> </a:t>
            </a:r>
            <a:endParaRPr lang="en-US" sz="1050" kern="1200">
              <a:solidFill>
                <a:srgbClr val="002060"/>
              </a:solidFill>
              <a:latin typeface="Aptos" panose="02110004020202020204"/>
              <a:ea typeface="+mn-ea"/>
              <a:cs typeface="+mn-cs"/>
            </a:endParaRPr>
          </a:p>
        </p:txBody>
      </p:sp>
      <p:pic>
        <p:nvPicPr>
          <p:cNvPr id="5" name="Picture 4" descr="A person smiling at the camera&#10;&#10;Description automatically generated">
            <a:extLst>
              <a:ext uri="{FF2B5EF4-FFF2-40B4-BE49-F238E27FC236}">
                <a16:creationId xmlns:a16="http://schemas.microsoft.com/office/drawing/2014/main" id="{36E0F563-11FB-2B90-3652-841B2F2298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273" y="1474839"/>
            <a:ext cx="1912758" cy="2869395"/>
          </a:xfrm>
          <a:prstGeom prst="rect">
            <a:avLst/>
          </a:prstGeom>
        </p:spPr>
      </p:pic>
      <p:sp>
        <p:nvSpPr>
          <p:cNvPr id="6" name="TextBox 5">
            <a:extLst>
              <a:ext uri="{FF2B5EF4-FFF2-40B4-BE49-F238E27FC236}">
                <a16:creationId xmlns:a16="http://schemas.microsoft.com/office/drawing/2014/main" id="{00FBB72C-E0C0-972E-B3A9-900C95ACC58C}"/>
              </a:ext>
            </a:extLst>
          </p:cNvPr>
          <p:cNvSpPr txBox="1"/>
          <p:nvPr/>
        </p:nvSpPr>
        <p:spPr>
          <a:xfrm>
            <a:off x="3221171" y="352040"/>
            <a:ext cx="5538101" cy="4339650"/>
          </a:xfrm>
          <a:prstGeom prst="rect">
            <a:avLst/>
          </a:prstGeom>
          <a:noFill/>
        </p:spPr>
        <p:txBody>
          <a:bodyPr wrap="square">
            <a:spAutoFit/>
          </a:bodyPr>
          <a:lstStyle/>
          <a:p>
            <a:pPr algn="just" defTabSz="685800">
              <a:buClrTx/>
            </a:pPr>
            <a:r>
              <a:rPr lang="en-US" sz="1200" kern="1200">
                <a:solidFill>
                  <a:srgbClr val="071D49"/>
                </a:solidFill>
                <a:latin typeface="Calibri" panose="020F0502020204030204" pitchFamily="34" charset="0"/>
                <a:ea typeface="+mn-ea"/>
                <a:cs typeface="Calibri" panose="020F0502020204030204" pitchFamily="34" charset="0"/>
              </a:rPr>
              <a:t>Sara Cameron serves as the Senior Director of Professional Services and a Senior Consultant at The Hardenbergh Group, bringing over 20 years of rich experience in healthcare administration, Medical Staff Services, and Graduate Medical Education. Throughout her career, she has partnered with large health systems to implement best practices in credentialing, privileging, peer review, professional development, and performance improvement.</a:t>
            </a:r>
          </a:p>
          <a:p>
            <a:pPr algn="just" defTabSz="685800">
              <a:buClrTx/>
            </a:pPr>
            <a:r>
              <a:rPr lang="en-US" sz="1200" kern="1200">
                <a:solidFill>
                  <a:srgbClr val="071D49"/>
                </a:solidFill>
                <a:latin typeface="Calibri" panose="020F0502020204030204" pitchFamily="34" charset="0"/>
                <a:ea typeface="+mn-ea"/>
                <a:cs typeface="Calibri" panose="020F0502020204030204" pitchFamily="34" charset="0"/>
              </a:rPr>
              <a:t>Sara has made a significant impact by designing and implementing comprehensive professional practice evaluations and clinical peer review systems that enhance healthcare quality. Her efforts in establishing a central verification office enabled the standardization of credentialing practices across nine hospitals, leading to improved governance and efficiency. Through her innovative approach, she has fostered a culture focused on opportunities for improvement, effectively reducing complication rates, lengths of stay, and emergency department readmissions.</a:t>
            </a:r>
          </a:p>
          <a:p>
            <a:pPr algn="just" defTabSz="685800">
              <a:buClrTx/>
            </a:pPr>
            <a:r>
              <a:rPr lang="en-US" sz="1200" kern="1200">
                <a:solidFill>
                  <a:srgbClr val="071D49"/>
                </a:solidFill>
                <a:latin typeface="Calibri" panose="020F0502020204030204" pitchFamily="34" charset="0"/>
                <a:ea typeface="+mn-ea"/>
                <a:cs typeface="Calibri" panose="020F0502020204030204" pitchFamily="34" charset="0"/>
              </a:rPr>
              <a:t>Additionally, Sara has been instrumental in transitioning organizations to electronic medical records and paperless credentialing processes. She has developed robust onboarding and orientation programs for physicians and medical staff leaders, ensuring they are well-equipped to tackle the challenges in healthcare.</a:t>
            </a:r>
          </a:p>
          <a:p>
            <a:pPr algn="just" defTabSz="685800">
              <a:buClrTx/>
            </a:pPr>
            <a:r>
              <a:rPr lang="en-US" sz="1200" kern="1200">
                <a:solidFill>
                  <a:srgbClr val="071D49"/>
                </a:solidFill>
                <a:latin typeface="Calibri" panose="020F0502020204030204" pitchFamily="34" charset="0"/>
                <a:ea typeface="+mn-ea"/>
                <a:cs typeface="Calibri" panose="020F0502020204030204" pitchFamily="34" charset="0"/>
              </a:rPr>
              <a:t>A graduate of the NAMSS Leadership Certificate Program, Sara is an engaged leader within the National Association of Medical Staff Services (NAMSS), where she has held various volunteer and elected roles, including committee positions and board membership. Passionate about education, she has delivered extensive training sessions and authored several publications on medical staff leadership, making a lasting impact in the healthcare community.</a:t>
            </a:r>
          </a:p>
        </p:txBody>
      </p:sp>
    </p:spTree>
    <p:extLst>
      <p:ext uri="{BB962C8B-B14F-4D97-AF65-F5344CB8AC3E}">
        <p14:creationId xmlns:p14="http://schemas.microsoft.com/office/powerpoint/2010/main" val="39492018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2">
          <a:extLst>
            <a:ext uri="{FF2B5EF4-FFF2-40B4-BE49-F238E27FC236}">
              <a16:creationId xmlns:a16="http://schemas.microsoft.com/office/drawing/2014/main" id="{EE70407E-F9D2-9CBE-8752-E7BAF442F600}"/>
            </a:ext>
          </a:extLst>
        </p:cNvPr>
        <p:cNvGrpSpPr/>
        <p:nvPr/>
      </p:nvGrpSpPr>
      <p:grpSpPr>
        <a:xfrm>
          <a:off x="0" y="0"/>
          <a:ext cx="0" cy="0"/>
          <a:chOff x="0" y="0"/>
          <a:chExt cx="0" cy="0"/>
        </a:xfrm>
      </p:grpSpPr>
      <p:pic>
        <p:nvPicPr>
          <p:cNvPr id="223" name="Google Shape;223;p33">
            <a:extLst>
              <a:ext uri="{FF2B5EF4-FFF2-40B4-BE49-F238E27FC236}">
                <a16:creationId xmlns:a16="http://schemas.microsoft.com/office/drawing/2014/main" id="{E22610EC-F268-B977-4B9C-7D7854395F42}"/>
              </a:ext>
            </a:extLst>
          </p:cNvPr>
          <p:cNvPicPr preferRelativeResize="0"/>
          <p:nvPr/>
        </p:nvPicPr>
        <p:blipFill rotWithShape="1">
          <a:blip r:embed="rId3">
            <a:alphaModFix/>
          </a:blip>
          <a:srcRect/>
          <a:stretch/>
        </p:blipFill>
        <p:spPr>
          <a:xfrm>
            <a:off x="0" y="0"/>
            <a:ext cx="9143990" cy="5143500"/>
          </a:xfrm>
          <a:prstGeom prst="rect">
            <a:avLst/>
          </a:prstGeom>
          <a:noFill/>
          <a:ln>
            <a:noFill/>
          </a:ln>
        </p:spPr>
      </p:pic>
      <p:pic>
        <p:nvPicPr>
          <p:cNvPr id="225" name="Google Shape;225;p33">
            <a:extLst>
              <a:ext uri="{FF2B5EF4-FFF2-40B4-BE49-F238E27FC236}">
                <a16:creationId xmlns:a16="http://schemas.microsoft.com/office/drawing/2014/main" id="{C33EAB34-D095-AE62-F453-5B098530A0A9}"/>
              </a:ext>
            </a:extLst>
          </p:cNvPr>
          <p:cNvPicPr preferRelativeResize="0"/>
          <p:nvPr/>
        </p:nvPicPr>
        <p:blipFill>
          <a:blip r:embed="rId4">
            <a:alphaModFix/>
          </a:blip>
          <a:stretch>
            <a:fillRect/>
          </a:stretch>
        </p:blipFill>
        <p:spPr>
          <a:xfrm>
            <a:off x="547675" y="4533900"/>
            <a:ext cx="1544000" cy="190500"/>
          </a:xfrm>
          <a:prstGeom prst="rect">
            <a:avLst/>
          </a:prstGeom>
          <a:noFill/>
          <a:ln>
            <a:noFill/>
          </a:ln>
        </p:spPr>
      </p:pic>
      <p:sp>
        <p:nvSpPr>
          <p:cNvPr id="3" name="TextBox 2">
            <a:extLst>
              <a:ext uri="{FF2B5EF4-FFF2-40B4-BE49-F238E27FC236}">
                <a16:creationId xmlns:a16="http://schemas.microsoft.com/office/drawing/2014/main" id="{ABEA0328-D012-E610-68DB-3F1F07366630}"/>
              </a:ext>
            </a:extLst>
          </p:cNvPr>
          <p:cNvSpPr txBox="1"/>
          <p:nvPr/>
        </p:nvSpPr>
        <p:spPr>
          <a:xfrm>
            <a:off x="197318" y="605188"/>
            <a:ext cx="2565133" cy="1384995"/>
          </a:xfrm>
          <a:prstGeom prst="rect">
            <a:avLst/>
          </a:prstGeom>
          <a:noFill/>
        </p:spPr>
        <p:txBody>
          <a:bodyPr wrap="square">
            <a:spAutoFit/>
          </a:bodyPr>
          <a:lstStyle/>
          <a:p>
            <a:pPr algn="ctr"/>
            <a:r>
              <a:rPr lang="en-US" sz="2800" b="1" i="0">
                <a:solidFill>
                  <a:schemeClr val="bg1"/>
                </a:solidFill>
                <a:effectLst/>
                <a:latin typeface="Inter"/>
              </a:rPr>
              <a:t>Strategies for Integrating Interoperability</a:t>
            </a:r>
          </a:p>
        </p:txBody>
      </p:sp>
      <p:sp>
        <p:nvSpPr>
          <p:cNvPr id="4" name="TextBox 3">
            <a:extLst>
              <a:ext uri="{FF2B5EF4-FFF2-40B4-BE49-F238E27FC236}">
                <a16:creationId xmlns:a16="http://schemas.microsoft.com/office/drawing/2014/main" id="{891125E9-0471-81AD-6FC2-5B60D9A61FAD}"/>
              </a:ext>
            </a:extLst>
          </p:cNvPr>
          <p:cNvSpPr txBox="1"/>
          <p:nvPr/>
        </p:nvSpPr>
        <p:spPr>
          <a:xfrm>
            <a:off x="3310126" y="432703"/>
            <a:ext cx="5385335" cy="4278094"/>
          </a:xfrm>
          <a:prstGeom prst="rect">
            <a:avLst/>
          </a:prstGeom>
          <a:noFill/>
        </p:spPr>
        <p:txBody>
          <a:bodyPr wrap="square">
            <a:spAutoFit/>
          </a:bodyPr>
          <a:lstStyle/>
          <a:p>
            <a:pPr algn="l"/>
            <a:r>
              <a:rPr lang="en-US" sz="1600" b="1" i="0">
                <a:solidFill>
                  <a:srgbClr val="000000"/>
                </a:solidFill>
                <a:effectLst/>
                <a:latin typeface="Inter"/>
              </a:rPr>
              <a:t>Develop Standardized Data Definitions</a:t>
            </a:r>
            <a:r>
              <a:rPr lang="en-US" sz="1600" b="0" i="0">
                <a:solidFill>
                  <a:srgbClr val="000000"/>
                </a:solidFill>
                <a:effectLst/>
                <a:latin typeface="Inter"/>
              </a:rPr>
              <a:t>:</a:t>
            </a:r>
          </a:p>
          <a:p>
            <a:pPr algn="l"/>
            <a:r>
              <a:rPr lang="en-US" sz="1600" b="0" i="0">
                <a:solidFill>
                  <a:srgbClr val="000000"/>
                </a:solidFill>
                <a:effectLst/>
                <a:latin typeface="Inter"/>
              </a:rPr>
              <a:t>Establish clear and consistent definitions for data elements related to credentialing, privileging, and peer review to ensure accurate and uniform data sharing across different systems and departments.</a:t>
            </a:r>
          </a:p>
          <a:p>
            <a:pPr algn="l"/>
            <a:endParaRPr lang="en-US" sz="1600" b="1" i="0">
              <a:solidFill>
                <a:srgbClr val="000000"/>
              </a:solidFill>
              <a:effectLst/>
              <a:latin typeface="Inter"/>
            </a:endParaRPr>
          </a:p>
          <a:p>
            <a:pPr algn="l"/>
            <a:r>
              <a:rPr lang="en-US" sz="1600" b="1" i="0">
                <a:solidFill>
                  <a:srgbClr val="000000"/>
                </a:solidFill>
                <a:effectLst/>
                <a:latin typeface="Inter"/>
              </a:rPr>
              <a:t>Implement Interoperable Technologies</a:t>
            </a:r>
            <a:r>
              <a:rPr lang="en-US" sz="1600" b="0" i="0">
                <a:solidFill>
                  <a:srgbClr val="000000"/>
                </a:solidFill>
                <a:effectLst/>
                <a:latin typeface="Inter"/>
              </a:rPr>
              <a:t>:</a:t>
            </a:r>
          </a:p>
          <a:p>
            <a:pPr algn="l"/>
            <a:r>
              <a:rPr lang="en-US" sz="1600" b="0" i="0">
                <a:solidFill>
                  <a:srgbClr val="000000"/>
                </a:solidFill>
                <a:effectLst/>
                <a:latin typeface="Inter"/>
              </a:rPr>
              <a:t>Invest in interoperable electronic health record (EHR) systems and credentialing software that can seamlessly connect with existing platforms, allowing for effective data exchange and access across various healthcare settings.</a:t>
            </a:r>
          </a:p>
          <a:p>
            <a:pPr algn="l"/>
            <a:endParaRPr lang="en-US" sz="1600">
              <a:latin typeface="Inter"/>
            </a:endParaRPr>
          </a:p>
          <a:p>
            <a:pPr algn="l"/>
            <a:r>
              <a:rPr lang="en-US" sz="1600" b="1" i="0">
                <a:solidFill>
                  <a:srgbClr val="000000"/>
                </a:solidFill>
                <a:effectLst/>
                <a:latin typeface="Inter"/>
              </a:rPr>
              <a:t>Foster Collaboration Among Stakeholders</a:t>
            </a:r>
            <a:r>
              <a:rPr lang="en-US" sz="1600" b="0" i="0">
                <a:solidFill>
                  <a:srgbClr val="000000"/>
                </a:solidFill>
                <a:effectLst/>
                <a:latin typeface="Inter"/>
              </a:rPr>
              <a:t>:</a:t>
            </a:r>
          </a:p>
          <a:p>
            <a:pPr algn="l"/>
            <a:r>
              <a:rPr lang="en-US" sz="1600" b="0" i="0">
                <a:solidFill>
                  <a:srgbClr val="000000"/>
                </a:solidFill>
                <a:effectLst/>
                <a:latin typeface="Inter"/>
              </a:rPr>
              <a:t>Engage stakeholders from various departments (e.g., clinical, administrative, IT) in the development and implementation of interoperability initiatives, ensuring that diverse perspectives and needs are represented to enhance collaborative efforts.</a:t>
            </a:r>
          </a:p>
        </p:txBody>
      </p:sp>
      <p:pic>
        <p:nvPicPr>
          <p:cNvPr id="6" name="Graphic 5" descr="Playbook outline">
            <a:extLst>
              <a:ext uri="{FF2B5EF4-FFF2-40B4-BE49-F238E27FC236}">
                <a16:creationId xmlns:a16="http://schemas.microsoft.com/office/drawing/2014/main" id="{20B90A98-1863-234B-24BC-4E3822DA6B53}"/>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96263" y="1867712"/>
            <a:ext cx="2666188" cy="2666188"/>
          </a:xfrm>
          <a:prstGeom prst="rect">
            <a:avLst/>
          </a:prstGeom>
        </p:spPr>
      </p:pic>
    </p:spTree>
    <p:extLst>
      <p:ext uri="{BB962C8B-B14F-4D97-AF65-F5344CB8AC3E}">
        <p14:creationId xmlns:p14="http://schemas.microsoft.com/office/powerpoint/2010/main" val="641492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2">
          <a:extLst>
            <a:ext uri="{FF2B5EF4-FFF2-40B4-BE49-F238E27FC236}">
              <a16:creationId xmlns:a16="http://schemas.microsoft.com/office/drawing/2014/main" id="{3E4383D5-522D-46A9-E6DD-76C84A04B9CE}"/>
            </a:ext>
          </a:extLst>
        </p:cNvPr>
        <p:cNvGrpSpPr/>
        <p:nvPr/>
      </p:nvGrpSpPr>
      <p:grpSpPr>
        <a:xfrm>
          <a:off x="0" y="0"/>
          <a:ext cx="0" cy="0"/>
          <a:chOff x="0" y="0"/>
          <a:chExt cx="0" cy="0"/>
        </a:xfrm>
      </p:grpSpPr>
      <p:pic>
        <p:nvPicPr>
          <p:cNvPr id="223" name="Google Shape;223;p33">
            <a:extLst>
              <a:ext uri="{FF2B5EF4-FFF2-40B4-BE49-F238E27FC236}">
                <a16:creationId xmlns:a16="http://schemas.microsoft.com/office/drawing/2014/main" id="{9418354A-2CF4-98AC-50D9-1FC4CDE66FFC}"/>
              </a:ext>
            </a:extLst>
          </p:cNvPr>
          <p:cNvPicPr preferRelativeResize="0"/>
          <p:nvPr/>
        </p:nvPicPr>
        <p:blipFill rotWithShape="1">
          <a:blip r:embed="rId3">
            <a:alphaModFix/>
          </a:blip>
          <a:srcRect/>
          <a:stretch/>
        </p:blipFill>
        <p:spPr>
          <a:xfrm>
            <a:off x="0" y="0"/>
            <a:ext cx="9143990" cy="5143500"/>
          </a:xfrm>
          <a:prstGeom prst="rect">
            <a:avLst/>
          </a:prstGeom>
          <a:noFill/>
          <a:ln>
            <a:noFill/>
          </a:ln>
        </p:spPr>
      </p:pic>
      <p:pic>
        <p:nvPicPr>
          <p:cNvPr id="225" name="Google Shape;225;p33">
            <a:extLst>
              <a:ext uri="{FF2B5EF4-FFF2-40B4-BE49-F238E27FC236}">
                <a16:creationId xmlns:a16="http://schemas.microsoft.com/office/drawing/2014/main" id="{E547EFE3-A46A-EF03-696A-2E73D17E4E2B}"/>
              </a:ext>
            </a:extLst>
          </p:cNvPr>
          <p:cNvPicPr preferRelativeResize="0"/>
          <p:nvPr/>
        </p:nvPicPr>
        <p:blipFill>
          <a:blip r:embed="rId4">
            <a:alphaModFix/>
          </a:blip>
          <a:stretch>
            <a:fillRect/>
          </a:stretch>
        </p:blipFill>
        <p:spPr>
          <a:xfrm>
            <a:off x="547675" y="4533900"/>
            <a:ext cx="1544000" cy="190500"/>
          </a:xfrm>
          <a:prstGeom prst="rect">
            <a:avLst/>
          </a:prstGeom>
          <a:noFill/>
          <a:ln>
            <a:noFill/>
          </a:ln>
        </p:spPr>
      </p:pic>
      <p:sp>
        <p:nvSpPr>
          <p:cNvPr id="3" name="TextBox 2">
            <a:extLst>
              <a:ext uri="{FF2B5EF4-FFF2-40B4-BE49-F238E27FC236}">
                <a16:creationId xmlns:a16="http://schemas.microsoft.com/office/drawing/2014/main" id="{B2137E07-C001-1FC9-3D31-B51CDA7279AF}"/>
              </a:ext>
            </a:extLst>
          </p:cNvPr>
          <p:cNvSpPr txBox="1"/>
          <p:nvPr/>
        </p:nvSpPr>
        <p:spPr>
          <a:xfrm>
            <a:off x="197317" y="419100"/>
            <a:ext cx="2565133" cy="1384995"/>
          </a:xfrm>
          <a:prstGeom prst="rect">
            <a:avLst/>
          </a:prstGeom>
          <a:noFill/>
        </p:spPr>
        <p:txBody>
          <a:bodyPr wrap="square">
            <a:spAutoFit/>
          </a:bodyPr>
          <a:lstStyle/>
          <a:p>
            <a:pPr algn="ctr"/>
            <a:r>
              <a:rPr lang="en-US" sz="2800" b="1" i="0">
                <a:solidFill>
                  <a:schemeClr val="bg1"/>
                </a:solidFill>
                <a:effectLst/>
                <a:latin typeface="Inter"/>
              </a:rPr>
              <a:t>Strategies for Integrating Interoperability</a:t>
            </a:r>
          </a:p>
        </p:txBody>
      </p:sp>
      <p:sp>
        <p:nvSpPr>
          <p:cNvPr id="5" name="TextBox 4">
            <a:extLst>
              <a:ext uri="{FF2B5EF4-FFF2-40B4-BE49-F238E27FC236}">
                <a16:creationId xmlns:a16="http://schemas.microsoft.com/office/drawing/2014/main" id="{E9E317D5-A67D-9AF5-BCD8-796F7672FDF1}"/>
              </a:ext>
            </a:extLst>
          </p:cNvPr>
          <p:cNvSpPr txBox="1"/>
          <p:nvPr/>
        </p:nvSpPr>
        <p:spPr>
          <a:xfrm>
            <a:off x="3108955" y="255644"/>
            <a:ext cx="5837728" cy="4524315"/>
          </a:xfrm>
          <a:prstGeom prst="rect">
            <a:avLst/>
          </a:prstGeom>
          <a:noFill/>
        </p:spPr>
        <p:txBody>
          <a:bodyPr wrap="square">
            <a:spAutoFit/>
          </a:bodyPr>
          <a:lstStyle/>
          <a:p>
            <a:pPr algn="l"/>
            <a:r>
              <a:rPr lang="en-US" sz="1600" b="1" i="0">
                <a:solidFill>
                  <a:srgbClr val="000000"/>
                </a:solidFill>
                <a:effectLst/>
                <a:latin typeface="Inter"/>
              </a:rPr>
              <a:t>Conduct Regular Training and Education</a:t>
            </a:r>
            <a:r>
              <a:rPr lang="en-US" sz="1600" b="0" i="0">
                <a:solidFill>
                  <a:srgbClr val="000000"/>
                </a:solidFill>
                <a:effectLst/>
                <a:latin typeface="Inter"/>
              </a:rPr>
              <a:t>:</a:t>
            </a:r>
          </a:p>
          <a:p>
            <a:pPr algn="l"/>
            <a:r>
              <a:rPr lang="en-US" sz="1600" b="0" i="0">
                <a:solidFill>
                  <a:srgbClr val="000000"/>
                </a:solidFill>
                <a:effectLst/>
                <a:latin typeface="Inter"/>
              </a:rPr>
              <a:t>Provide ongoing training for Medical Staff Services Professionals and other relevant staff, focusing on the functionalities and benefits of interoperability, as well as how to use data-sharing tools effectively for credentialing and privileging processes.</a:t>
            </a:r>
          </a:p>
          <a:p>
            <a:pPr algn="l"/>
            <a:endParaRPr lang="en-US" sz="1600" b="1" i="0">
              <a:solidFill>
                <a:srgbClr val="000000"/>
              </a:solidFill>
              <a:effectLst/>
              <a:latin typeface="Inter"/>
            </a:endParaRPr>
          </a:p>
          <a:p>
            <a:pPr algn="l"/>
            <a:r>
              <a:rPr lang="en-US" sz="1600" b="1" i="0">
                <a:solidFill>
                  <a:srgbClr val="000000"/>
                </a:solidFill>
                <a:effectLst/>
                <a:latin typeface="Inter"/>
              </a:rPr>
              <a:t>Establish Clear Data Governance Policies</a:t>
            </a:r>
            <a:r>
              <a:rPr lang="en-US" sz="1600" b="0" i="0">
                <a:solidFill>
                  <a:srgbClr val="000000"/>
                </a:solidFill>
                <a:effectLst/>
                <a:latin typeface="Inter"/>
              </a:rPr>
              <a:t>:</a:t>
            </a:r>
          </a:p>
          <a:p>
            <a:pPr algn="l"/>
            <a:r>
              <a:rPr lang="en-US" sz="1600" b="0" i="0">
                <a:solidFill>
                  <a:srgbClr val="000000"/>
                </a:solidFill>
                <a:effectLst/>
                <a:latin typeface="Inter"/>
              </a:rPr>
              <a:t>Create robust data governance frameworks that outline procedures for data sharing, including privacy and security protocols, roles and responsibilities, and compliance with regulatory standards to ensure responsible data usage.</a:t>
            </a:r>
          </a:p>
          <a:p>
            <a:pPr algn="l"/>
            <a:endParaRPr lang="en-US" sz="1600" b="1" i="0">
              <a:solidFill>
                <a:srgbClr val="000000"/>
              </a:solidFill>
              <a:effectLst/>
              <a:latin typeface="Inter"/>
            </a:endParaRPr>
          </a:p>
          <a:p>
            <a:pPr algn="l"/>
            <a:r>
              <a:rPr lang="en-US" sz="1600" b="1" i="0">
                <a:solidFill>
                  <a:srgbClr val="000000"/>
                </a:solidFill>
                <a:effectLst/>
                <a:latin typeface="Inter"/>
              </a:rPr>
              <a:t>Monitor and Evaluate Interoperability Initiatives</a:t>
            </a:r>
            <a:r>
              <a:rPr lang="en-US" sz="1600" b="0" i="0">
                <a:solidFill>
                  <a:srgbClr val="000000"/>
                </a:solidFill>
                <a:effectLst/>
                <a:latin typeface="Inter"/>
              </a:rPr>
              <a:t>:</a:t>
            </a:r>
          </a:p>
          <a:p>
            <a:pPr algn="l"/>
            <a:r>
              <a:rPr lang="en-US" sz="1600" b="0" i="0">
                <a:solidFill>
                  <a:srgbClr val="000000"/>
                </a:solidFill>
                <a:effectLst/>
                <a:latin typeface="Inter"/>
              </a:rPr>
              <a:t>Regularly assess the effectiveness of interoperability integration efforts by establishing key performance indicators (KPIs) and conducting reviews that enable organizations to refine and improve credentialing and privileging workflows based on data-driven insights.</a:t>
            </a:r>
          </a:p>
        </p:txBody>
      </p:sp>
      <p:pic>
        <p:nvPicPr>
          <p:cNvPr id="6" name="Graphic 5" descr="Playbook outline">
            <a:extLst>
              <a:ext uri="{FF2B5EF4-FFF2-40B4-BE49-F238E27FC236}">
                <a16:creationId xmlns:a16="http://schemas.microsoft.com/office/drawing/2014/main" id="{BC958E7F-8F76-EB7A-B2D5-922D119FAC4C}"/>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96263" y="1867712"/>
            <a:ext cx="2666188" cy="2666188"/>
          </a:xfrm>
          <a:prstGeom prst="rect">
            <a:avLst/>
          </a:prstGeom>
        </p:spPr>
      </p:pic>
    </p:spTree>
    <p:extLst>
      <p:ext uri="{BB962C8B-B14F-4D97-AF65-F5344CB8AC3E}">
        <p14:creationId xmlns:p14="http://schemas.microsoft.com/office/powerpoint/2010/main" val="1396419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7">
          <a:extLst>
            <a:ext uri="{FF2B5EF4-FFF2-40B4-BE49-F238E27FC236}">
              <a16:creationId xmlns:a16="http://schemas.microsoft.com/office/drawing/2014/main" id="{2618F8AF-70A6-93FE-C329-4846303179DA}"/>
            </a:ext>
          </a:extLst>
        </p:cNvPr>
        <p:cNvGrpSpPr/>
        <p:nvPr/>
      </p:nvGrpSpPr>
      <p:grpSpPr>
        <a:xfrm>
          <a:off x="0" y="0"/>
          <a:ext cx="0" cy="0"/>
          <a:chOff x="0" y="0"/>
          <a:chExt cx="0" cy="0"/>
        </a:xfrm>
      </p:grpSpPr>
      <p:pic>
        <p:nvPicPr>
          <p:cNvPr id="128" name="Google Shape;128;p22">
            <a:extLst>
              <a:ext uri="{FF2B5EF4-FFF2-40B4-BE49-F238E27FC236}">
                <a16:creationId xmlns:a16="http://schemas.microsoft.com/office/drawing/2014/main" id="{7887A72D-1FC6-2A5C-8249-96B05E1286BE}"/>
              </a:ext>
            </a:extLst>
          </p:cNvPr>
          <p:cNvPicPr preferRelativeResize="0"/>
          <p:nvPr/>
        </p:nvPicPr>
        <p:blipFill rotWithShape="1">
          <a:blip r:embed="rId3">
            <a:alphaModFix/>
          </a:blip>
          <a:srcRect/>
          <a:stretch/>
        </p:blipFill>
        <p:spPr>
          <a:xfrm>
            <a:off x="0" y="0"/>
            <a:ext cx="9144000" cy="5143495"/>
          </a:xfrm>
          <a:prstGeom prst="rect">
            <a:avLst/>
          </a:prstGeom>
          <a:noFill/>
          <a:ln>
            <a:noFill/>
          </a:ln>
        </p:spPr>
      </p:pic>
      <p:pic>
        <p:nvPicPr>
          <p:cNvPr id="130" name="Google Shape;130;p22">
            <a:extLst>
              <a:ext uri="{FF2B5EF4-FFF2-40B4-BE49-F238E27FC236}">
                <a16:creationId xmlns:a16="http://schemas.microsoft.com/office/drawing/2014/main" id="{13E2CC41-C2A2-25E0-21AD-DA632C8C0ED0}"/>
              </a:ext>
            </a:extLst>
          </p:cNvPr>
          <p:cNvPicPr preferRelativeResize="0"/>
          <p:nvPr/>
        </p:nvPicPr>
        <p:blipFill>
          <a:blip r:embed="rId4">
            <a:alphaModFix/>
          </a:blip>
          <a:stretch>
            <a:fillRect/>
          </a:stretch>
        </p:blipFill>
        <p:spPr>
          <a:xfrm>
            <a:off x="547675" y="4533900"/>
            <a:ext cx="1544000" cy="190500"/>
          </a:xfrm>
          <a:prstGeom prst="rect">
            <a:avLst/>
          </a:prstGeom>
          <a:noFill/>
          <a:ln>
            <a:noFill/>
          </a:ln>
        </p:spPr>
      </p:pic>
      <p:sp>
        <p:nvSpPr>
          <p:cNvPr id="3" name="TextBox 2">
            <a:extLst>
              <a:ext uri="{FF2B5EF4-FFF2-40B4-BE49-F238E27FC236}">
                <a16:creationId xmlns:a16="http://schemas.microsoft.com/office/drawing/2014/main" id="{6862019C-AB2C-7406-13BF-69E9E1A656D0}"/>
              </a:ext>
            </a:extLst>
          </p:cNvPr>
          <p:cNvSpPr txBox="1"/>
          <p:nvPr/>
        </p:nvSpPr>
        <p:spPr>
          <a:xfrm>
            <a:off x="105878" y="226274"/>
            <a:ext cx="2704698" cy="1569660"/>
          </a:xfrm>
          <a:prstGeom prst="rect">
            <a:avLst/>
          </a:prstGeom>
          <a:noFill/>
        </p:spPr>
        <p:txBody>
          <a:bodyPr wrap="square">
            <a:spAutoFit/>
          </a:bodyPr>
          <a:lstStyle/>
          <a:p>
            <a:pPr algn="ctr"/>
            <a:r>
              <a:rPr lang="en-US" sz="2400" b="1" i="0">
                <a:solidFill>
                  <a:schemeClr val="bg1"/>
                </a:solidFill>
                <a:effectLst/>
                <a:latin typeface="Inter"/>
              </a:rPr>
              <a:t>Engaging Medical Staff Services Professionals in Data Sharing</a:t>
            </a:r>
          </a:p>
        </p:txBody>
      </p:sp>
      <p:sp>
        <p:nvSpPr>
          <p:cNvPr id="6" name="TextBox 5">
            <a:extLst>
              <a:ext uri="{FF2B5EF4-FFF2-40B4-BE49-F238E27FC236}">
                <a16:creationId xmlns:a16="http://schemas.microsoft.com/office/drawing/2014/main" id="{08EAC55E-361A-61DD-4C7C-CDE97098E2E0}"/>
              </a:ext>
            </a:extLst>
          </p:cNvPr>
          <p:cNvSpPr txBox="1"/>
          <p:nvPr/>
        </p:nvSpPr>
        <p:spPr>
          <a:xfrm>
            <a:off x="3321681" y="297918"/>
            <a:ext cx="5608158" cy="4278094"/>
          </a:xfrm>
          <a:prstGeom prst="rect">
            <a:avLst/>
          </a:prstGeom>
          <a:noFill/>
        </p:spPr>
        <p:txBody>
          <a:bodyPr wrap="square">
            <a:spAutoFit/>
          </a:bodyPr>
          <a:lstStyle/>
          <a:p>
            <a:pPr algn="l"/>
            <a:r>
              <a:rPr lang="en-US" sz="1600" b="1" i="0">
                <a:solidFill>
                  <a:srgbClr val="000000"/>
                </a:solidFill>
                <a:effectLst/>
                <a:latin typeface="Inter"/>
              </a:rPr>
              <a:t>Addressing Concerns About Peer Protection</a:t>
            </a:r>
            <a:r>
              <a:rPr lang="en-US" sz="1600" b="0" i="0">
                <a:solidFill>
                  <a:srgbClr val="000000"/>
                </a:solidFill>
                <a:effectLst/>
                <a:latin typeface="Inter"/>
              </a:rPr>
              <a:t>:</a:t>
            </a:r>
          </a:p>
          <a:p>
            <a:pPr algn="l"/>
            <a:r>
              <a:rPr lang="en-US" sz="1600" b="0" i="0">
                <a:solidFill>
                  <a:srgbClr val="000000"/>
                </a:solidFill>
                <a:effectLst/>
                <a:latin typeface="Inter"/>
              </a:rPr>
              <a:t>Acknowledge the reluctance among some Medical Staff Services Professionals (MSPs) to share data due to fears that it may erode peer protection and confidentiality, leading to resistance in collaborative efforts.</a:t>
            </a:r>
          </a:p>
          <a:p>
            <a:pPr algn="l"/>
            <a:endParaRPr lang="en-US" sz="1600" b="1" i="0">
              <a:solidFill>
                <a:srgbClr val="000000"/>
              </a:solidFill>
              <a:effectLst/>
              <a:latin typeface="Inter"/>
            </a:endParaRPr>
          </a:p>
          <a:p>
            <a:pPr algn="l"/>
            <a:r>
              <a:rPr lang="en-US" sz="1600" b="1" i="0">
                <a:solidFill>
                  <a:srgbClr val="000000"/>
                </a:solidFill>
                <a:effectLst/>
                <a:latin typeface="Inter"/>
              </a:rPr>
              <a:t>Emphasizing the Value of Shared Data</a:t>
            </a:r>
            <a:r>
              <a:rPr lang="en-US" sz="1600" b="0" i="0">
                <a:solidFill>
                  <a:srgbClr val="000000"/>
                </a:solidFill>
                <a:effectLst/>
                <a:latin typeface="Inter"/>
              </a:rPr>
              <a:t>:</a:t>
            </a:r>
          </a:p>
          <a:p>
            <a:pPr algn="l"/>
            <a:r>
              <a:rPr lang="en-US" sz="1600" b="0" i="0">
                <a:solidFill>
                  <a:srgbClr val="000000"/>
                </a:solidFill>
                <a:effectLst/>
                <a:latin typeface="Inter"/>
              </a:rPr>
              <a:t>Highlight the importance of sharing valuable data related to quality and competency of healthcare providers, demonstrating how it contributes to improved patient outcomes and organizational success.</a:t>
            </a:r>
          </a:p>
          <a:p>
            <a:pPr algn="l"/>
            <a:endParaRPr lang="en-US" sz="1600" b="1" i="0">
              <a:solidFill>
                <a:srgbClr val="000000"/>
              </a:solidFill>
              <a:effectLst/>
              <a:latin typeface="Inter"/>
            </a:endParaRPr>
          </a:p>
          <a:p>
            <a:pPr algn="l"/>
            <a:r>
              <a:rPr lang="en-US" sz="1600" b="1" i="0">
                <a:solidFill>
                  <a:srgbClr val="000000"/>
                </a:solidFill>
                <a:effectLst/>
                <a:latin typeface="Inter"/>
              </a:rPr>
              <a:t>Promoting a Culture of Trust and Collaboration</a:t>
            </a:r>
            <a:r>
              <a:rPr lang="en-US" sz="1600" b="0" i="0">
                <a:solidFill>
                  <a:srgbClr val="000000"/>
                </a:solidFill>
                <a:effectLst/>
                <a:latin typeface="Inter"/>
              </a:rPr>
              <a:t>:</a:t>
            </a:r>
          </a:p>
          <a:p>
            <a:pPr algn="l"/>
            <a:r>
              <a:rPr lang="en-US" sz="1600" b="0" i="0">
                <a:solidFill>
                  <a:srgbClr val="000000"/>
                </a:solidFill>
                <a:effectLst/>
                <a:latin typeface="Inter"/>
              </a:rPr>
              <a:t>Foster an organizational culture that encourages open communication and collaboration among MSPs, reassuring them that shared data will be used responsibly and ethically to enhance performance rather than punitive measures.</a:t>
            </a:r>
          </a:p>
        </p:txBody>
      </p:sp>
      <p:pic>
        <p:nvPicPr>
          <p:cNvPr id="14338" name="Picture 2" descr="Smiling hospital administrator sitting in her office and working on laptop Portrait of a smiling mature female hospital administrator working on a laptop while sitting at a desk in her office hospital administrator desk stock pictures, royalty-free photos &amp; images">
            <a:extLst>
              <a:ext uri="{FF2B5EF4-FFF2-40B4-BE49-F238E27FC236}">
                <a16:creationId xmlns:a16="http://schemas.microsoft.com/office/drawing/2014/main" id="{4339E719-BC13-FBF6-8B90-ED7867BA8D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161" y="1920731"/>
            <a:ext cx="2488131" cy="1548983"/>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Doctor's Secretary Doctor's secretary posing working at her desk looking at the computer screen (real people at a real office) hospital administrator desk stock pictures, royalty-free photos &amp; images">
            <a:extLst>
              <a:ext uri="{FF2B5EF4-FFF2-40B4-BE49-F238E27FC236}">
                <a16:creationId xmlns:a16="http://schemas.microsoft.com/office/drawing/2014/main" id="{211C7A46-5B7D-6E2C-0F56-F5B6BFA88C3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6646" t="16186" r="2115" b="12590"/>
          <a:stretch/>
        </p:blipFill>
        <p:spPr bwMode="auto">
          <a:xfrm>
            <a:off x="527949" y="3351471"/>
            <a:ext cx="2685448" cy="1565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32655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7">
          <a:extLst>
            <a:ext uri="{FF2B5EF4-FFF2-40B4-BE49-F238E27FC236}">
              <a16:creationId xmlns:a16="http://schemas.microsoft.com/office/drawing/2014/main" id="{8E67C83E-C270-4098-035C-8BA05062D2FE}"/>
            </a:ext>
          </a:extLst>
        </p:cNvPr>
        <p:cNvGrpSpPr/>
        <p:nvPr/>
      </p:nvGrpSpPr>
      <p:grpSpPr>
        <a:xfrm>
          <a:off x="0" y="0"/>
          <a:ext cx="0" cy="0"/>
          <a:chOff x="0" y="0"/>
          <a:chExt cx="0" cy="0"/>
        </a:xfrm>
      </p:grpSpPr>
      <p:pic>
        <p:nvPicPr>
          <p:cNvPr id="128" name="Google Shape;128;p22">
            <a:extLst>
              <a:ext uri="{FF2B5EF4-FFF2-40B4-BE49-F238E27FC236}">
                <a16:creationId xmlns:a16="http://schemas.microsoft.com/office/drawing/2014/main" id="{9A6966A4-D1DB-C5CB-B369-409044E7BAB5}"/>
              </a:ext>
            </a:extLst>
          </p:cNvPr>
          <p:cNvPicPr preferRelativeResize="0"/>
          <p:nvPr/>
        </p:nvPicPr>
        <p:blipFill rotWithShape="1">
          <a:blip r:embed="rId3">
            <a:alphaModFix/>
          </a:blip>
          <a:srcRect/>
          <a:stretch/>
        </p:blipFill>
        <p:spPr>
          <a:xfrm>
            <a:off x="0" y="0"/>
            <a:ext cx="9144000" cy="5143495"/>
          </a:xfrm>
          <a:prstGeom prst="rect">
            <a:avLst/>
          </a:prstGeom>
          <a:noFill/>
          <a:ln>
            <a:noFill/>
          </a:ln>
        </p:spPr>
      </p:pic>
      <p:pic>
        <p:nvPicPr>
          <p:cNvPr id="130" name="Google Shape;130;p22">
            <a:extLst>
              <a:ext uri="{FF2B5EF4-FFF2-40B4-BE49-F238E27FC236}">
                <a16:creationId xmlns:a16="http://schemas.microsoft.com/office/drawing/2014/main" id="{BA8F8E7E-1111-209F-8E7D-5C61E3AF08EA}"/>
              </a:ext>
            </a:extLst>
          </p:cNvPr>
          <p:cNvPicPr preferRelativeResize="0"/>
          <p:nvPr/>
        </p:nvPicPr>
        <p:blipFill>
          <a:blip r:embed="rId4">
            <a:alphaModFix/>
          </a:blip>
          <a:stretch>
            <a:fillRect/>
          </a:stretch>
        </p:blipFill>
        <p:spPr>
          <a:xfrm>
            <a:off x="547675" y="4533900"/>
            <a:ext cx="1544000" cy="190500"/>
          </a:xfrm>
          <a:prstGeom prst="rect">
            <a:avLst/>
          </a:prstGeom>
          <a:noFill/>
          <a:ln>
            <a:noFill/>
          </a:ln>
        </p:spPr>
      </p:pic>
      <p:sp>
        <p:nvSpPr>
          <p:cNvPr id="3" name="TextBox 2">
            <a:extLst>
              <a:ext uri="{FF2B5EF4-FFF2-40B4-BE49-F238E27FC236}">
                <a16:creationId xmlns:a16="http://schemas.microsoft.com/office/drawing/2014/main" id="{C9D54E81-8300-2E70-FABE-AF51323D2F00}"/>
              </a:ext>
            </a:extLst>
          </p:cNvPr>
          <p:cNvSpPr txBox="1"/>
          <p:nvPr/>
        </p:nvSpPr>
        <p:spPr>
          <a:xfrm>
            <a:off x="105878" y="226274"/>
            <a:ext cx="2704698" cy="1569660"/>
          </a:xfrm>
          <a:prstGeom prst="rect">
            <a:avLst/>
          </a:prstGeom>
          <a:noFill/>
        </p:spPr>
        <p:txBody>
          <a:bodyPr wrap="square">
            <a:spAutoFit/>
          </a:bodyPr>
          <a:lstStyle/>
          <a:p>
            <a:pPr algn="ctr"/>
            <a:r>
              <a:rPr lang="en-US" sz="2400" b="1" i="0">
                <a:solidFill>
                  <a:schemeClr val="bg1"/>
                </a:solidFill>
                <a:effectLst/>
                <a:latin typeface="Inter"/>
              </a:rPr>
              <a:t>Engaging Medical Staff Services Professionals in Data Sharing</a:t>
            </a:r>
          </a:p>
        </p:txBody>
      </p:sp>
      <p:pic>
        <p:nvPicPr>
          <p:cNvPr id="14338" name="Picture 2" descr="Smiling hospital administrator sitting in her office and working on laptop Portrait of a smiling mature female hospital administrator working on a laptop while sitting at a desk in her office hospital administrator desk stock pictures, royalty-free photos &amp; images">
            <a:extLst>
              <a:ext uri="{FF2B5EF4-FFF2-40B4-BE49-F238E27FC236}">
                <a16:creationId xmlns:a16="http://schemas.microsoft.com/office/drawing/2014/main" id="{8F2D6E38-91B4-C6E2-9D37-F031D12979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161" y="1920731"/>
            <a:ext cx="2488131" cy="1548983"/>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Doctor's Secretary Doctor's secretary posing working at her desk looking at the computer screen (real people at a real office) hospital administrator desk stock pictures, royalty-free photos &amp; images">
            <a:extLst>
              <a:ext uri="{FF2B5EF4-FFF2-40B4-BE49-F238E27FC236}">
                <a16:creationId xmlns:a16="http://schemas.microsoft.com/office/drawing/2014/main" id="{234590FE-8D72-EAE8-72A4-D160131683A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6646" t="16186" r="2115" b="12590"/>
          <a:stretch/>
        </p:blipFill>
        <p:spPr bwMode="auto">
          <a:xfrm>
            <a:off x="490889" y="3351471"/>
            <a:ext cx="2685448" cy="156575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3A61C63-95F4-83EC-F4FD-95393A1A7155}"/>
              </a:ext>
            </a:extLst>
          </p:cNvPr>
          <p:cNvSpPr txBox="1"/>
          <p:nvPr/>
        </p:nvSpPr>
        <p:spPr>
          <a:xfrm>
            <a:off x="3542097" y="446306"/>
            <a:ext cx="5387742" cy="4278094"/>
          </a:xfrm>
          <a:prstGeom prst="rect">
            <a:avLst/>
          </a:prstGeom>
          <a:noFill/>
        </p:spPr>
        <p:txBody>
          <a:bodyPr wrap="square">
            <a:spAutoFit/>
          </a:bodyPr>
          <a:lstStyle/>
          <a:p>
            <a:pPr algn="l"/>
            <a:r>
              <a:rPr lang="en-US" sz="1600" b="1" i="0">
                <a:solidFill>
                  <a:srgbClr val="000000"/>
                </a:solidFill>
                <a:effectLst/>
                <a:latin typeface="Inter"/>
              </a:rPr>
              <a:t>Implementing Strong Confidentiality Measures</a:t>
            </a:r>
            <a:r>
              <a:rPr lang="en-US" sz="1600" b="0" i="0">
                <a:solidFill>
                  <a:srgbClr val="000000"/>
                </a:solidFill>
                <a:effectLst/>
                <a:latin typeface="Inter"/>
              </a:rPr>
              <a:t>:</a:t>
            </a:r>
          </a:p>
          <a:p>
            <a:pPr algn="l"/>
            <a:r>
              <a:rPr lang="en-US" sz="1600" b="0" i="0">
                <a:solidFill>
                  <a:srgbClr val="000000"/>
                </a:solidFill>
                <a:effectLst/>
                <a:latin typeface="Inter"/>
              </a:rPr>
              <a:t>Develop and communicate robust confidentiality protocols and data-sharing agreements that protect provider identities and sensitive information, reassuring MSPs that peer review processes remain protected.</a:t>
            </a:r>
          </a:p>
          <a:p>
            <a:pPr algn="l"/>
            <a:endParaRPr lang="en-US" sz="1600" b="1" i="0">
              <a:solidFill>
                <a:srgbClr val="000000"/>
              </a:solidFill>
              <a:effectLst/>
              <a:latin typeface="Inter"/>
            </a:endParaRPr>
          </a:p>
          <a:p>
            <a:pPr algn="l"/>
            <a:r>
              <a:rPr lang="en-US" sz="1600" b="1" i="0">
                <a:solidFill>
                  <a:srgbClr val="000000"/>
                </a:solidFill>
                <a:effectLst/>
                <a:latin typeface="Inter"/>
              </a:rPr>
              <a:t>Educating on Regulatory Safeguards</a:t>
            </a:r>
            <a:r>
              <a:rPr lang="en-US" sz="1600" b="0" i="0">
                <a:solidFill>
                  <a:srgbClr val="000000"/>
                </a:solidFill>
                <a:effectLst/>
                <a:latin typeface="Inter"/>
              </a:rPr>
              <a:t>:</a:t>
            </a:r>
          </a:p>
          <a:p>
            <a:pPr algn="l"/>
            <a:r>
              <a:rPr lang="en-US" sz="1600" b="0" i="0">
                <a:solidFill>
                  <a:srgbClr val="000000"/>
                </a:solidFill>
                <a:effectLst/>
                <a:latin typeface="Inter"/>
              </a:rPr>
              <a:t>Provide education on existing regulations (such as HIPAA and state laws) that protect peer review data and promote safe sharing practices, emphasizing that legal frameworks support, rather than hinder, effective data sharing.</a:t>
            </a:r>
          </a:p>
          <a:p>
            <a:pPr algn="l"/>
            <a:endParaRPr lang="en-US" sz="1600" b="1" i="0">
              <a:solidFill>
                <a:srgbClr val="000000"/>
              </a:solidFill>
              <a:effectLst/>
              <a:latin typeface="Inter"/>
            </a:endParaRPr>
          </a:p>
          <a:p>
            <a:pPr algn="l"/>
            <a:r>
              <a:rPr lang="en-US" sz="1600" b="1" i="0">
                <a:solidFill>
                  <a:srgbClr val="000000"/>
                </a:solidFill>
                <a:effectLst/>
                <a:latin typeface="Inter"/>
              </a:rPr>
              <a:t>Highlighting Success Stories</a:t>
            </a:r>
            <a:r>
              <a:rPr lang="en-US" sz="1600" b="0" i="0">
                <a:solidFill>
                  <a:srgbClr val="000000"/>
                </a:solidFill>
                <a:effectLst/>
                <a:latin typeface="Inter"/>
              </a:rPr>
              <a:t>:</a:t>
            </a:r>
          </a:p>
          <a:p>
            <a:pPr algn="l"/>
            <a:r>
              <a:rPr lang="en-US" sz="1600" b="0" i="0">
                <a:solidFill>
                  <a:srgbClr val="000000"/>
                </a:solidFill>
                <a:effectLst/>
                <a:latin typeface="Inter"/>
              </a:rPr>
              <a:t>Share case studies and success stories illustrating how effective data sharing can lead to improved quality of care, enhanced provider performance, and reduced errors, reinforcing the benefits of collaboration among MSPs.</a:t>
            </a:r>
          </a:p>
        </p:txBody>
      </p:sp>
    </p:spTree>
    <p:extLst>
      <p:ext uri="{BB962C8B-B14F-4D97-AF65-F5344CB8AC3E}">
        <p14:creationId xmlns:p14="http://schemas.microsoft.com/office/powerpoint/2010/main" val="35980722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2">
          <a:extLst>
            <a:ext uri="{FF2B5EF4-FFF2-40B4-BE49-F238E27FC236}">
              <a16:creationId xmlns:a16="http://schemas.microsoft.com/office/drawing/2014/main" id="{4BF2107F-F64B-7584-1C73-F25532643110}"/>
            </a:ext>
          </a:extLst>
        </p:cNvPr>
        <p:cNvGrpSpPr/>
        <p:nvPr/>
      </p:nvGrpSpPr>
      <p:grpSpPr>
        <a:xfrm>
          <a:off x="0" y="0"/>
          <a:ext cx="0" cy="0"/>
          <a:chOff x="0" y="0"/>
          <a:chExt cx="0" cy="0"/>
        </a:xfrm>
      </p:grpSpPr>
      <p:pic>
        <p:nvPicPr>
          <p:cNvPr id="223" name="Google Shape;223;p33">
            <a:extLst>
              <a:ext uri="{FF2B5EF4-FFF2-40B4-BE49-F238E27FC236}">
                <a16:creationId xmlns:a16="http://schemas.microsoft.com/office/drawing/2014/main" id="{37D30410-789A-B379-E613-0CC0B95E0B18}"/>
              </a:ext>
            </a:extLst>
          </p:cNvPr>
          <p:cNvPicPr preferRelativeResize="0"/>
          <p:nvPr/>
        </p:nvPicPr>
        <p:blipFill rotWithShape="1">
          <a:blip r:embed="rId3">
            <a:alphaModFix/>
          </a:blip>
          <a:srcRect/>
          <a:stretch/>
        </p:blipFill>
        <p:spPr>
          <a:xfrm>
            <a:off x="0" y="0"/>
            <a:ext cx="9143990" cy="5143500"/>
          </a:xfrm>
          <a:prstGeom prst="rect">
            <a:avLst/>
          </a:prstGeom>
          <a:noFill/>
          <a:ln>
            <a:noFill/>
          </a:ln>
        </p:spPr>
      </p:pic>
      <p:pic>
        <p:nvPicPr>
          <p:cNvPr id="225" name="Google Shape;225;p33">
            <a:extLst>
              <a:ext uri="{FF2B5EF4-FFF2-40B4-BE49-F238E27FC236}">
                <a16:creationId xmlns:a16="http://schemas.microsoft.com/office/drawing/2014/main" id="{B6A2A3BB-497D-825D-B522-48D9FD79A288}"/>
              </a:ext>
            </a:extLst>
          </p:cNvPr>
          <p:cNvPicPr preferRelativeResize="0"/>
          <p:nvPr/>
        </p:nvPicPr>
        <p:blipFill>
          <a:blip r:embed="rId4">
            <a:alphaModFix/>
          </a:blip>
          <a:stretch>
            <a:fillRect/>
          </a:stretch>
        </p:blipFill>
        <p:spPr>
          <a:xfrm>
            <a:off x="547675" y="4533900"/>
            <a:ext cx="1544000" cy="190500"/>
          </a:xfrm>
          <a:prstGeom prst="rect">
            <a:avLst/>
          </a:prstGeom>
          <a:noFill/>
          <a:ln>
            <a:noFill/>
          </a:ln>
        </p:spPr>
      </p:pic>
      <p:sp>
        <p:nvSpPr>
          <p:cNvPr id="4" name="TextBox 3">
            <a:extLst>
              <a:ext uri="{FF2B5EF4-FFF2-40B4-BE49-F238E27FC236}">
                <a16:creationId xmlns:a16="http://schemas.microsoft.com/office/drawing/2014/main" id="{AE283511-6443-3F33-C945-6E1D8E2FD284}"/>
              </a:ext>
            </a:extLst>
          </p:cNvPr>
          <p:cNvSpPr txBox="1"/>
          <p:nvPr/>
        </p:nvSpPr>
        <p:spPr>
          <a:xfrm>
            <a:off x="237724" y="399670"/>
            <a:ext cx="2415941" cy="1569660"/>
          </a:xfrm>
          <a:prstGeom prst="rect">
            <a:avLst/>
          </a:prstGeom>
          <a:noFill/>
        </p:spPr>
        <p:txBody>
          <a:bodyPr wrap="square">
            <a:spAutoFit/>
          </a:bodyPr>
          <a:lstStyle/>
          <a:p>
            <a:pPr algn="ctr"/>
            <a:r>
              <a:rPr lang="en-US" sz="2400" b="1" i="0">
                <a:solidFill>
                  <a:schemeClr val="bg1"/>
                </a:solidFill>
                <a:effectLst/>
                <a:latin typeface="Inter"/>
              </a:rPr>
              <a:t>Tools and Technologies to Enhance Interoperability</a:t>
            </a:r>
          </a:p>
        </p:txBody>
      </p:sp>
      <p:sp>
        <p:nvSpPr>
          <p:cNvPr id="6" name="TextBox 5">
            <a:extLst>
              <a:ext uri="{FF2B5EF4-FFF2-40B4-BE49-F238E27FC236}">
                <a16:creationId xmlns:a16="http://schemas.microsoft.com/office/drawing/2014/main" id="{687290FD-0865-0A26-4E58-0F6161097DED}"/>
              </a:ext>
            </a:extLst>
          </p:cNvPr>
          <p:cNvSpPr txBox="1"/>
          <p:nvPr/>
        </p:nvSpPr>
        <p:spPr>
          <a:xfrm>
            <a:off x="3121523" y="47982"/>
            <a:ext cx="5914723" cy="5047536"/>
          </a:xfrm>
          <a:prstGeom prst="rect">
            <a:avLst/>
          </a:prstGeom>
          <a:noFill/>
        </p:spPr>
        <p:txBody>
          <a:bodyPr wrap="square">
            <a:spAutoFit/>
          </a:bodyPr>
          <a:lstStyle/>
          <a:p>
            <a:pPr algn="l"/>
            <a:r>
              <a:rPr lang="en-US" b="1" i="0">
                <a:solidFill>
                  <a:srgbClr val="000000"/>
                </a:solidFill>
                <a:effectLst/>
                <a:latin typeface="Inter"/>
              </a:rPr>
              <a:t>Integrated Electronic Health Records (EHR) Systems</a:t>
            </a:r>
            <a:r>
              <a:rPr lang="en-US" b="0" i="0">
                <a:solidFill>
                  <a:srgbClr val="000000"/>
                </a:solidFill>
                <a:effectLst/>
                <a:latin typeface="Inter"/>
              </a:rPr>
              <a:t>:</a:t>
            </a:r>
          </a:p>
          <a:p>
            <a:pPr algn="l"/>
            <a:r>
              <a:rPr lang="en-US" b="0" i="0">
                <a:solidFill>
                  <a:srgbClr val="000000"/>
                </a:solidFill>
                <a:effectLst/>
                <a:latin typeface="Inter"/>
              </a:rPr>
              <a:t>Utilize advanced EHR systems that support interoperability by allowing seamless data exchange between different healthcare entities, ensuring that credentialing, privileging, and peer review processes are based on up-to-date and accurate information.</a:t>
            </a:r>
          </a:p>
          <a:p>
            <a:pPr algn="l"/>
            <a:endParaRPr lang="en-US" b="1" i="0">
              <a:solidFill>
                <a:srgbClr val="000000"/>
              </a:solidFill>
              <a:effectLst/>
              <a:latin typeface="Inter"/>
            </a:endParaRPr>
          </a:p>
          <a:p>
            <a:pPr algn="l"/>
            <a:r>
              <a:rPr lang="en-US" b="1" i="0">
                <a:solidFill>
                  <a:srgbClr val="000000"/>
                </a:solidFill>
                <a:effectLst/>
                <a:latin typeface="Inter"/>
              </a:rPr>
              <a:t>Credentialing Management Software</a:t>
            </a:r>
            <a:r>
              <a:rPr lang="en-US" b="0" i="0">
                <a:solidFill>
                  <a:srgbClr val="000000"/>
                </a:solidFill>
                <a:effectLst/>
                <a:latin typeface="Inter"/>
              </a:rPr>
              <a:t>:</a:t>
            </a:r>
          </a:p>
          <a:p>
            <a:pPr algn="l"/>
            <a:r>
              <a:rPr lang="en-US" b="0" i="0">
                <a:solidFill>
                  <a:srgbClr val="000000"/>
                </a:solidFill>
                <a:effectLst/>
                <a:latin typeface="Inter"/>
              </a:rPr>
              <a:t>Implement robust credentialing management tools that offer features for automated verification, tracking credentialing statuses, and facilitating secure data sharing among stakeholders, enhancing efficiency and reducing duplication of efforts.</a:t>
            </a:r>
          </a:p>
          <a:p>
            <a:pPr algn="l"/>
            <a:endParaRPr lang="en-US" b="1" i="0">
              <a:solidFill>
                <a:srgbClr val="000000"/>
              </a:solidFill>
              <a:effectLst/>
              <a:latin typeface="Inter"/>
            </a:endParaRPr>
          </a:p>
          <a:p>
            <a:pPr algn="l"/>
            <a:r>
              <a:rPr lang="en-US" b="1" i="0">
                <a:solidFill>
                  <a:srgbClr val="000000"/>
                </a:solidFill>
                <a:effectLst/>
                <a:latin typeface="Inter"/>
              </a:rPr>
              <a:t>Data Exchange Standards and Protocols</a:t>
            </a:r>
            <a:r>
              <a:rPr lang="en-US" b="0" i="0">
                <a:solidFill>
                  <a:srgbClr val="000000"/>
                </a:solidFill>
                <a:effectLst/>
                <a:latin typeface="Inter"/>
              </a:rPr>
              <a:t>:</a:t>
            </a:r>
          </a:p>
          <a:p>
            <a:pPr algn="l"/>
            <a:r>
              <a:rPr lang="en-US" b="0" i="0">
                <a:solidFill>
                  <a:srgbClr val="000000"/>
                </a:solidFill>
                <a:effectLst/>
                <a:latin typeface="Inter"/>
              </a:rPr>
              <a:t>Adopt standardized data exchange frameworks such as HL7, FHIR, and DICOM to ensure that data shared among various systems is formatted consistently, allowing for smoother interoperability and improved communication among providers.</a:t>
            </a:r>
          </a:p>
          <a:p>
            <a:pPr algn="l"/>
            <a:endParaRPr lang="en-US" b="1" i="0">
              <a:solidFill>
                <a:srgbClr val="000000"/>
              </a:solidFill>
              <a:effectLst/>
              <a:latin typeface="Inter"/>
            </a:endParaRPr>
          </a:p>
          <a:p>
            <a:pPr algn="l"/>
            <a:r>
              <a:rPr lang="en-US" b="1" i="0">
                <a:solidFill>
                  <a:srgbClr val="000000"/>
                </a:solidFill>
                <a:effectLst/>
                <a:latin typeface="Inter"/>
              </a:rPr>
              <a:t>Collaboration Platforms</a:t>
            </a:r>
            <a:r>
              <a:rPr lang="en-US" b="0" i="0">
                <a:solidFill>
                  <a:srgbClr val="000000"/>
                </a:solidFill>
                <a:effectLst/>
                <a:latin typeface="Inter"/>
              </a:rPr>
              <a:t>:</a:t>
            </a:r>
          </a:p>
          <a:p>
            <a:pPr algn="l"/>
            <a:r>
              <a:rPr lang="en-US" b="0" i="0">
                <a:solidFill>
                  <a:srgbClr val="000000"/>
                </a:solidFill>
                <a:effectLst/>
                <a:latin typeface="Inter"/>
              </a:rPr>
              <a:t>Leverage secure collaboration platforms that enable real-time communication and document sharing among Medical Staff Services Professionals, credentialing committees, and other departments, facilitating coordinated efforts in managing credentialing and peer review processes.</a:t>
            </a:r>
          </a:p>
        </p:txBody>
      </p:sp>
      <p:pic>
        <p:nvPicPr>
          <p:cNvPr id="16386" name="Picture 2" descr="10 Tech Tools Your Business Should Start Using Right Now - SmallBizDaily">
            <a:extLst>
              <a:ext uri="{FF2B5EF4-FFF2-40B4-BE49-F238E27FC236}">
                <a16:creationId xmlns:a16="http://schemas.microsoft.com/office/drawing/2014/main" id="{C703AF03-DFC4-F68E-A30F-8EA210F938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542" y="2267554"/>
            <a:ext cx="2256306" cy="1691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76880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7">
          <a:extLst>
            <a:ext uri="{FF2B5EF4-FFF2-40B4-BE49-F238E27FC236}">
              <a16:creationId xmlns:a16="http://schemas.microsoft.com/office/drawing/2014/main" id="{7F5991CA-8F24-00D1-3C7F-6B5F19F5E26A}"/>
            </a:ext>
          </a:extLst>
        </p:cNvPr>
        <p:cNvGrpSpPr/>
        <p:nvPr/>
      </p:nvGrpSpPr>
      <p:grpSpPr>
        <a:xfrm>
          <a:off x="0" y="0"/>
          <a:ext cx="0" cy="0"/>
          <a:chOff x="0" y="0"/>
          <a:chExt cx="0" cy="0"/>
        </a:xfrm>
      </p:grpSpPr>
      <p:pic>
        <p:nvPicPr>
          <p:cNvPr id="128" name="Google Shape;128;p22">
            <a:extLst>
              <a:ext uri="{FF2B5EF4-FFF2-40B4-BE49-F238E27FC236}">
                <a16:creationId xmlns:a16="http://schemas.microsoft.com/office/drawing/2014/main" id="{C3BF045A-B080-4909-CFA2-A55D61830CBF}"/>
              </a:ext>
            </a:extLst>
          </p:cNvPr>
          <p:cNvPicPr preferRelativeResize="0"/>
          <p:nvPr/>
        </p:nvPicPr>
        <p:blipFill rotWithShape="1">
          <a:blip r:embed="rId3">
            <a:alphaModFix/>
          </a:blip>
          <a:srcRect/>
          <a:stretch/>
        </p:blipFill>
        <p:spPr>
          <a:xfrm>
            <a:off x="0" y="0"/>
            <a:ext cx="9144000" cy="5143495"/>
          </a:xfrm>
          <a:prstGeom prst="rect">
            <a:avLst/>
          </a:prstGeom>
          <a:noFill/>
          <a:ln>
            <a:noFill/>
          </a:ln>
        </p:spPr>
      </p:pic>
      <p:pic>
        <p:nvPicPr>
          <p:cNvPr id="130" name="Google Shape;130;p22">
            <a:extLst>
              <a:ext uri="{FF2B5EF4-FFF2-40B4-BE49-F238E27FC236}">
                <a16:creationId xmlns:a16="http://schemas.microsoft.com/office/drawing/2014/main" id="{83B11BD4-2128-1323-7532-7EFBCB50E0F4}"/>
              </a:ext>
            </a:extLst>
          </p:cNvPr>
          <p:cNvPicPr preferRelativeResize="0"/>
          <p:nvPr/>
        </p:nvPicPr>
        <p:blipFill>
          <a:blip r:embed="rId4">
            <a:alphaModFix/>
          </a:blip>
          <a:stretch>
            <a:fillRect/>
          </a:stretch>
        </p:blipFill>
        <p:spPr>
          <a:xfrm>
            <a:off x="547675" y="4533900"/>
            <a:ext cx="1544000" cy="190500"/>
          </a:xfrm>
          <a:prstGeom prst="rect">
            <a:avLst/>
          </a:prstGeom>
          <a:noFill/>
          <a:ln>
            <a:noFill/>
          </a:ln>
        </p:spPr>
      </p:pic>
      <p:sp>
        <p:nvSpPr>
          <p:cNvPr id="4" name="TextBox 3">
            <a:extLst>
              <a:ext uri="{FF2B5EF4-FFF2-40B4-BE49-F238E27FC236}">
                <a16:creationId xmlns:a16="http://schemas.microsoft.com/office/drawing/2014/main" id="{DEEEE379-1F2D-F7DE-C668-759B5050BEFD}"/>
              </a:ext>
            </a:extLst>
          </p:cNvPr>
          <p:cNvSpPr txBox="1"/>
          <p:nvPr/>
        </p:nvSpPr>
        <p:spPr>
          <a:xfrm>
            <a:off x="168442" y="697290"/>
            <a:ext cx="2565132" cy="1569660"/>
          </a:xfrm>
          <a:prstGeom prst="rect">
            <a:avLst/>
          </a:prstGeom>
          <a:noFill/>
        </p:spPr>
        <p:txBody>
          <a:bodyPr wrap="square">
            <a:spAutoFit/>
          </a:bodyPr>
          <a:lstStyle/>
          <a:p>
            <a:pPr algn="ctr"/>
            <a:r>
              <a:rPr lang="en-US" sz="2400" b="1" i="0">
                <a:solidFill>
                  <a:schemeClr val="bg1"/>
                </a:solidFill>
                <a:effectLst/>
                <a:latin typeface="Inter"/>
              </a:rPr>
              <a:t>Developing Standard Operating Procedures</a:t>
            </a:r>
          </a:p>
        </p:txBody>
      </p:sp>
      <p:pic>
        <p:nvPicPr>
          <p:cNvPr id="17412" name="Picture 4" descr="standard-operating-procedure-comprehensive-guide">
            <a:extLst>
              <a:ext uri="{FF2B5EF4-FFF2-40B4-BE49-F238E27FC236}">
                <a16:creationId xmlns:a16="http://schemas.microsoft.com/office/drawing/2014/main" id="{480058BB-7375-37BF-06D9-DDEDF94D5C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9272" y="2752825"/>
            <a:ext cx="2584728" cy="239067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1BE9BE3-885F-5E07-1CD1-C15354AEAEF3}"/>
              </a:ext>
            </a:extLst>
          </p:cNvPr>
          <p:cNvSpPr txBox="1"/>
          <p:nvPr/>
        </p:nvSpPr>
        <p:spPr>
          <a:xfrm>
            <a:off x="3094522" y="172879"/>
            <a:ext cx="5881036" cy="2693045"/>
          </a:xfrm>
          <a:prstGeom prst="rect">
            <a:avLst/>
          </a:prstGeom>
          <a:noFill/>
        </p:spPr>
        <p:txBody>
          <a:bodyPr wrap="square">
            <a:spAutoFit/>
          </a:bodyPr>
          <a:lstStyle/>
          <a:p>
            <a:pPr algn="l"/>
            <a:r>
              <a:rPr lang="en-US" sz="1600" b="1" i="0">
                <a:solidFill>
                  <a:srgbClr val="000000"/>
                </a:solidFill>
                <a:effectLst/>
                <a:latin typeface="Inter"/>
              </a:rPr>
              <a:t>Establish Clear Protocols for Data Sharing</a:t>
            </a:r>
            <a:r>
              <a:rPr lang="en-US" sz="1600" b="0" i="0">
                <a:solidFill>
                  <a:srgbClr val="000000"/>
                </a:solidFill>
                <a:effectLst/>
                <a:latin typeface="Inter"/>
              </a:rPr>
              <a:t>:</a:t>
            </a:r>
          </a:p>
          <a:p>
            <a:pPr algn="l"/>
            <a:r>
              <a:rPr lang="en-US" sz="1600" b="0" i="0">
                <a:solidFill>
                  <a:srgbClr val="000000"/>
                </a:solidFill>
                <a:effectLst/>
                <a:latin typeface="Inter"/>
              </a:rPr>
              <a:t>Create standardized operating procedures that outline specific steps for sharing data related to credentialing, privileging, and peer review, ensuring that all stakeholders understand their roles and responsibilities in the process.</a:t>
            </a:r>
          </a:p>
          <a:p>
            <a:pPr algn="l"/>
            <a:endParaRPr lang="en-US" sz="800" b="1" i="0">
              <a:solidFill>
                <a:srgbClr val="000000"/>
              </a:solidFill>
              <a:effectLst/>
              <a:latin typeface="Inter"/>
            </a:endParaRPr>
          </a:p>
          <a:p>
            <a:pPr algn="l"/>
            <a:r>
              <a:rPr lang="en-US" sz="1600" b="1" i="0">
                <a:solidFill>
                  <a:srgbClr val="000000"/>
                </a:solidFill>
                <a:effectLst/>
                <a:latin typeface="Inter"/>
              </a:rPr>
              <a:t>Incorporate Confidentiality and Security Measures</a:t>
            </a:r>
            <a:r>
              <a:rPr lang="en-US" sz="1600" b="0" i="0">
                <a:solidFill>
                  <a:srgbClr val="000000"/>
                </a:solidFill>
                <a:effectLst/>
                <a:latin typeface="Inter"/>
              </a:rPr>
              <a:t>:</a:t>
            </a:r>
          </a:p>
          <a:p>
            <a:pPr algn="l"/>
            <a:r>
              <a:rPr lang="en-US" sz="1600" b="0" i="0">
                <a:solidFill>
                  <a:srgbClr val="000000"/>
                </a:solidFill>
                <a:effectLst/>
                <a:latin typeface="Inter"/>
              </a:rPr>
              <a:t>Integrate protocols that address data privacy and security, including guidelines for maintaining confidentiality during data sharing, to protect sensitive information while facilitating effective collaboration.</a:t>
            </a:r>
          </a:p>
        </p:txBody>
      </p:sp>
      <p:sp>
        <p:nvSpPr>
          <p:cNvPr id="8" name="TextBox 7">
            <a:extLst>
              <a:ext uri="{FF2B5EF4-FFF2-40B4-BE49-F238E27FC236}">
                <a16:creationId xmlns:a16="http://schemas.microsoft.com/office/drawing/2014/main" id="{4A4450FA-B161-3884-5242-6F8C7DB71F65}"/>
              </a:ext>
            </a:extLst>
          </p:cNvPr>
          <p:cNvSpPr txBox="1"/>
          <p:nvPr/>
        </p:nvSpPr>
        <p:spPr>
          <a:xfrm>
            <a:off x="3094522" y="2835176"/>
            <a:ext cx="3806792" cy="2062103"/>
          </a:xfrm>
          <a:prstGeom prst="rect">
            <a:avLst/>
          </a:prstGeom>
          <a:noFill/>
        </p:spPr>
        <p:txBody>
          <a:bodyPr wrap="square">
            <a:spAutoFit/>
          </a:bodyPr>
          <a:lstStyle/>
          <a:p>
            <a:pPr algn="l"/>
            <a:r>
              <a:rPr lang="en-US" sz="1600" b="1" i="0">
                <a:solidFill>
                  <a:srgbClr val="000000"/>
                </a:solidFill>
                <a:effectLst/>
                <a:latin typeface="Inter"/>
              </a:rPr>
              <a:t>Regularly Review and Update SOPs</a:t>
            </a:r>
            <a:r>
              <a:rPr lang="en-US" sz="1600" b="0" i="0">
                <a:solidFill>
                  <a:srgbClr val="000000"/>
                </a:solidFill>
                <a:effectLst/>
                <a:latin typeface="Inter"/>
              </a:rPr>
              <a:t>:</a:t>
            </a:r>
          </a:p>
          <a:p>
            <a:pPr algn="l"/>
            <a:r>
              <a:rPr lang="en-US" sz="1600" b="0" i="0">
                <a:solidFill>
                  <a:srgbClr val="000000"/>
                </a:solidFill>
                <a:effectLst/>
                <a:latin typeface="Inter"/>
              </a:rPr>
              <a:t>Implement a schedule for periodic reviews and updates of the SOPs to reflect changes in regulations, advancements in technology, and feedback from users, ensuring that the procedures remain relevant and effective in promoting interoperability and compliance.</a:t>
            </a:r>
          </a:p>
        </p:txBody>
      </p:sp>
    </p:spTree>
    <p:extLst>
      <p:ext uri="{BB962C8B-B14F-4D97-AF65-F5344CB8AC3E}">
        <p14:creationId xmlns:p14="http://schemas.microsoft.com/office/powerpoint/2010/main" val="14664544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2">
          <a:extLst>
            <a:ext uri="{FF2B5EF4-FFF2-40B4-BE49-F238E27FC236}">
              <a16:creationId xmlns:a16="http://schemas.microsoft.com/office/drawing/2014/main" id="{BA70BE7A-FFD3-BDCD-3623-17898CC6A313}"/>
            </a:ext>
          </a:extLst>
        </p:cNvPr>
        <p:cNvGrpSpPr/>
        <p:nvPr/>
      </p:nvGrpSpPr>
      <p:grpSpPr>
        <a:xfrm>
          <a:off x="0" y="0"/>
          <a:ext cx="0" cy="0"/>
          <a:chOff x="0" y="0"/>
          <a:chExt cx="0" cy="0"/>
        </a:xfrm>
      </p:grpSpPr>
      <p:pic>
        <p:nvPicPr>
          <p:cNvPr id="223" name="Google Shape;223;p33">
            <a:extLst>
              <a:ext uri="{FF2B5EF4-FFF2-40B4-BE49-F238E27FC236}">
                <a16:creationId xmlns:a16="http://schemas.microsoft.com/office/drawing/2014/main" id="{37EF503F-39EE-8F5A-D110-F73A0AD88FBF}"/>
              </a:ext>
            </a:extLst>
          </p:cNvPr>
          <p:cNvPicPr preferRelativeResize="0"/>
          <p:nvPr/>
        </p:nvPicPr>
        <p:blipFill rotWithShape="1">
          <a:blip r:embed="rId3">
            <a:alphaModFix/>
          </a:blip>
          <a:srcRect/>
          <a:stretch/>
        </p:blipFill>
        <p:spPr>
          <a:xfrm>
            <a:off x="0" y="0"/>
            <a:ext cx="9143990" cy="5143500"/>
          </a:xfrm>
          <a:prstGeom prst="rect">
            <a:avLst/>
          </a:prstGeom>
          <a:noFill/>
          <a:ln>
            <a:noFill/>
          </a:ln>
        </p:spPr>
      </p:pic>
      <p:pic>
        <p:nvPicPr>
          <p:cNvPr id="225" name="Google Shape;225;p33">
            <a:extLst>
              <a:ext uri="{FF2B5EF4-FFF2-40B4-BE49-F238E27FC236}">
                <a16:creationId xmlns:a16="http://schemas.microsoft.com/office/drawing/2014/main" id="{D5E7B40C-2379-ED67-2B73-728088244C30}"/>
              </a:ext>
            </a:extLst>
          </p:cNvPr>
          <p:cNvPicPr preferRelativeResize="0"/>
          <p:nvPr/>
        </p:nvPicPr>
        <p:blipFill>
          <a:blip r:embed="rId4">
            <a:alphaModFix/>
          </a:blip>
          <a:stretch>
            <a:fillRect/>
          </a:stretch>
        </p:blipFill>
        <p:spPr>
          <a:xfrm>
            <a:off x="547675" y="4533900"/>
            <a:ext cx="1544000" cy="190500"/>
          </a:xfrm>
          <a:prstGeom prst="rect">
            <a:avLst/>
          </a:prstGeom>
          <a:noFill/>
          <a:ln>
            <a:noFill/>
          </a:ln>
        </p:spPr>
      </p:pic>
      <p:sp>
        <p:nvSpPr>
          <p:cNvPr id="3" name="TextBox 2">
            <a:extLst>
              <a:ext uri="{FF2B5EF4-FFF2-40B4-BE49-F238E27FC236}">
                <a16:creationId xmlns:a16="http://schemas.microsoft.com/office/drawing/2014/main" id="{3E76648B-D228-10DF-32E2-BEA219D081F0}"/>
              </a:ext>
            </a:extLst>
          </p:cNvPr>
          <p:cNvSpPr txBox="1"/>
          <p:nvPr/>
        </p:nvSpPr>
        <p:spPr>
          <a:xfrm>
            <a:off x="274320" y="419100"/>
            <a:ext cx="2449629" cy="954107"/>
          </a:xfrm>
          <a:prstGeom prst="rect">
            <a:avLst/>
          </a:prstGeom>
          <a:noFill/>
        </p:spPr>
        <p:txBody>
          <a:bodyPr wrap="square">
            <a:spAutoFit/>
          </a:bodyPr>
          <a:lstStyle/>
          <a:p>
            <a:pPr algn="ctr"/>
            <a:r>
              <a:rPr lang="en-US" sz="2800" b="1" i="0">
                <a:solidFill>
                  <a:schemeClr val="bg1"/>
                </a:solidFill>
                <a:effectLst/>
                <a:latin typeface="Inter"/>
              </a:rPr>
              <a:t>Preparing for Future Trends</a:t>
            </a:r>
          </a:p>
        </p:txBody>
      </p:sp>
      <p:sp>
        <p:nvSpPr>
          <p:cNvPr id="5" name="TextBox 4">
            <a:extLst>
              <a:ext uri="{FF2B5EF4-FFF2-40B4-BE49-F238E27FC236}">
                <a16:creationId xmlns:a16="http://schemas.microsoft.com/office/drawing/2014/main" id="{5349BB65-3E1C-7A51-9192-90287DDB3616}"/>
              </a:ext>
            </a:extLst>
          </p:cNvPr>
          <p:cNvSpPr txBox="1"/>
          <p:nvPr/>
        </p:nvSpPr>
        <p:spPr>
          <a:xfrm>
            <a:off x="3291840" y="340369"/>
            <a:ext cx="5707781" cy="4678204"/>
          </a:xfrm>
          <a:prstGeom prst="rect">
            <a:avLst/>
          </a:prstGeom>
          <a:noFill/>
        </p:spPr>
        <p:txBody>
          <a:bodyPr wrap="square">
            <a:spAutoFit/>
          </a:bodyPr>
          <a:lstStyle/>
          <a:p>
            <a:pPr algn="l"/>
            <a:r>
              <a:rPr lang="en-US" sz="1600" b="1" i="0">
                <a:solidFill>
                  <a:srgbClr val="000000"/>
                </a:solidFill>
                <a:effectLst/>
                <a:latin typeface="Inter"/>
              </a:rPr>
              <a:t>Embracing Emerging Technologies</a:t>
            </a:r>
            <a:r>
              <a:rPr lang="en-US" sz="1600" b="0" i="0">
                <a:solidFill>
                  <a:srgbClr val="000000"/>
                </a:solidFill>
                <a:effectLst/>
                <a:latin typeface="Inter"/>
              </a:rPr>
              <a:t>:</a:t>
            </a:r>
          </a:p>
          <a:p>
            <a:pPr algn="l"/>
            <a:r>
              <a:rPr lang="en-US" b="0" i="0">
                <a:solidFill>
                  <a:srgbClr val="000000"/>
                </a:solidFill>
                <a:effectLst/>
                <a:latin typeface="Inter"/>
              </a:rPr>
              <a:t>Stay informed about advancements in technologies such as artificial intelligence (AI) and blockchain, which have the potential to enhance data sharing and interoperability by improving accuracy, security, and efficiency in credentialing and peer review processes.</a:t>
            </a:r>
          </a:p>
          <a:p>
            <a:pPr algn="l"/>
            <a:endParaRPr lang="en-US" sz="800" b="1" i="0">
              <a:solidFill>
                <a:srgbClr val="000000"/>
              </a:solidFill>
              <a:effectLst/>
              <a:latin typeface="Inter"/>
            </a:endParaRPr>
          </a:p>
          <a:p>
            <a:pPr algn="l"/>
            <a:r>
              <a:rPr lang="en-US" sz="1600" b="1" i="0">
                <a:solidFill>
                  <a:srgbClr val="000000"/>
                </a:solidFill>
                <a:effectLst/>
                <a:latin typeface="Inter"/>
              </a:rPr>
              <a:t>Building Adaptive Frameworks</a:t>
            </a:r>
            <a:r>
              <a:rPr lang="en-US" sz="1600" b="0" i="0">
                <a:solidFill>
                  <a:srgbClr val="000000"/>
                </a:solidFill>
                <a:effectLst/>
                <a:latin typeface="Inter"/>
              </a:rPr>
              <a:t>:</a:t>
            </a:r>
          </a:p>
          <a:p>
            <a:pPr algn="l"/>
            <a:r>
              <a:rPr lang="en-US" b="0" i="0">
                <a:solidFill>
                  <a:srgbClr val="000000"/>
                </a:solidFill>
                <a:effectLst/>
                <a:latin typeface="Inter"/>
              </a:rPr>
              <a:t>Develop frameworks that allow for flexibility and adaptability in credentialing and privileging processes, enabling healthcare organizations to quickly respond to evolving healthcare demands and regulatory changes.</a:t>
            </a:r>
          </a:p>
          <a:p>
            <a:pPr algn="l"/>
            <a:endParaRPr lang="en-US" sz="800" b="1" i="0">
              <a:solidFill>
                <a:srgbClr val="000000"/>
              </a:solidFill>
              <a:effectLst/>
              <a:latin typeface="Inter"/>
            </a:endParaRPr>
          </a:p>
          <a:p>
            <a:pPr algn="l"/>
            <a:r>
              <a:rPr lang="en-US" sz="1600" b="1" i="0">
                <a:solidFill>
                  <a:srgbClr val="000000"/>
                </a:solidFill>
                <a:effectLst/>
                <a:latin typeface="Inter"/>
              </a:rPr>
              <a:t>Strengthening Data Governance</a:t>
            </a:r>
            <a:r>
              <a:rPr lang="en-US" sz="1600" b="0" i="0">
                <a:solidFill>
                  <a:srgbClr val="000000"/>
                </a:solidFill>
                <a:effectLst/>
                <a:latin typeface="Inter"/>
              </a:rPr>
              <a:t>:</a:t>
            </a:r>
          </a:p>
          <a:p>
            <a:pPr algn="l"/>
            <a:r>
              <a:rPr lang="en-US" b="0" i="0">
                <a:solidFill>
                  <a:srgbClr val="000000"/>
                </a:solidFill>
                <a:effectLst/>
                <a:latin typeface="Inter"/>
              </a:rPr>
              <a:t>Establish strong data governance protocols that define data ownership, accountability, and compliance requirements, ensuring that as interoperability evolves, organizations maintain control over data integrity and security.</a:t>
            </a:r>
          </a:p>
          <a:p>
            <a:pPr algn="l"/>
            <a:endParaRPr lang="en-US" sz="800" b="1" i="0">
              <a:solidFill>
                <a:srgbClr val="000000"/>
              </a:solidFill>
              <a:effectLst/>
              <a:latin typeface="Inter"/>
            </a:endParaRPr>
          </a:p>
          <a:p>
            <a:pPr algn="l"/>
            <a:r>
              <a:rPr lang="en-US" sz="1600" b="1" i="0">
                <a:solidFill>
                  <a:srgbClr val="000000"/>
                </a:solidFill>
                <a:effectLst/>
                <a:latin typeface="Inter"/>
              </a:rPr>
              <a:t>Promoting Continuous Education and Training</a:t>
            </a:r>
            <a:r>
              <a:rPr lang="en-US" sz="1600" b="0" i="0">
                <a:solidFill>
                  <a:srgbClr val="000000"/>
                </a:solidFill>
                <a:effectLst/>
                <a:latin typeface="Inter"/>
              </a:rPr>
              <a:t>:</a:t>
            </a:r>
          </a:p>
          <a:p>
            <a:pPr algn="l"/>
            <a:r>
              <a:rPr lang="en-US" b="0" i="0">
                <a:solidFill>
                  <a:srgbClr val="000000"/>
                </a:solidFill>
                <a:effectLst/>
                <a:latin typeface="Inter"/>
              </a:rPr>
              <a:t>Invest in ongoing education and training programs for Medical Staff Services Professionals and stakeholders to keep them updated on best practices in interoperability, emerging trends, and regulatory requirements, ensuring readiness for future challenges.</a:t>
            </a:r>
          </a:p>
        </p:txBody>
      </p:sp>
      <p:pic>
        <p:nvPicPr>
          <p:cNvPr id="18434" name="Picture 2" descr="The Future - Nicholas Porter's presentation">
            <a:extLst>
              <a:ext uri="{FF2B5EF4-FFF2-40B4-BE49-F238E27FC236}">
                <a16:creationId xmlns:a16="http://schemas.microsoft.com/office/drawing/2014/main" id="{DC3830DE-7D95-25A8-973F-B9B59ACEF0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379" y="1860386"/>
            <a:ext cx="2864420" cy="1638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54410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232" name="Google Shape;232;p34"/>
          <p:cNvPicPr preferRelativeResize="0"/>
          <p:nvPr/>
        </p:nvPicPr>
        <p:blipFill>
          <a:blip r:embed="rId3">
            <a:alphaModFix/>
          </a:blip>
          <a:stretch>
            <a:fillRect/>
          </a:stretch>
        </p:blipFill>
        <p:spPr>
          <a:xfrm>
            <a:off x="0" y="0"/>
            <a:ext cx="9144000" cy="5143505"/>
          </a:xfrm>
          <a:prstGeom prst="rect">
            <a:avLst/>
          </a:prstGeom>
          <a:noFill/>
          <a:ln>
            <a:noFill/>
          </a:ln>
        </p:spPr>
      </p:pic>
      <p:pic>
        <p:nvPicPr>
          <p:cNvPr id="233" name="Google Shape;233;p34"/>
          <p:cNvPicPr preferRelativeResize="0"/>
          <p:nvPr/>
        </p:nvPicPr>
        <p:blipFill>
          <a:blip r:embed="rId4">
            <a:alphaModFix/>
          </a:blip>
          <a:stretch>
            <a:fillRect/>
          </a:stretch>
        </p:blipFill>
        <p:spPr>
          <a:xfrm>
            <a:off x="381000" y="4374800"/>
            <a:ext cx="2224026" cy="523275"/>
          </a:xfrm>
          <a:prstGeom prst="rect">
            <a:avLst/>
          </a:prstGeom>
          <a:noFill/>
          <a:ln>
            <a:noFill/>
          </a:ln>
        </p:spPr>
      </p:pic>
      <p:pic>
        <p:nvPicPr>
          <p:cNvPr id="4" name="Picture 5" descr="On a light surface  bright multicolored stickers with the text RECAP. Copy space">
            <a:extLst>
              <a:ext uri="{FF2B5EF4-FFF2-40B4-BE49-F238E27FC236}">
                <a16:creationId xmlns:a16="http://schemas.microsoft.com/office/drawing/2014/main" id="{F7394E8A-2674-8EE4-359E-327D07305CC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0000" t="18918" r="12872" b="19018"/>
          <a:stretch/>
        </p:blipFill>
        <p:spPr bwMode="auto">
          <a:xfrm>
            <a:off x="6343048" y="1580348"/>
            <a:ext cx="2213810" cy="225231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3A36656-C909-4F7B-2104-54390C044507}"/>
              </a:ext>
            </a:extLst>
          </p:cNvPr>
          <p:cNvSpPr txBox="1"/>
          <p:nvPr/>
        </p:nvSpPr>
        <p:spPr>
          <a:xfrm>
            <a:off x="235819" y="404482"/>
            <a:ext cx="5520087" cy="3970318"/>
          </a:xfrm>
          <a:prstGeom prst="rect">
            <a:avLst/>
          </a:prstGeom>
          <a:noFill/>
        </p:spPr>
        <p:txBody>
          <a:bodyPr wrap="square">
            <a:spAutoFit/>
          </a:bodyPr>
          <a:lstStyle/>
          <a:p>
            <a:pPr marL="285750" indent="-285750" algn="l">
              <a:buFont typeface="Arial" panose="020B0604020202020204" pitchFamily="34" charset="0"/>
              <a:buChar char="•"/>
            </a:pPr>
            <a:r>
              <a:rPr lang="en-US" b="0" i="0">
                <a:solidFill>
                  <a:srgbClr val="000000"/>
                </a:solidFill>
                <a:effectLst/>
                <a:latin typeface="Inter"/>
              </a:rPr>
              <a:t>Interoperability is critical for enhancing data sharing in credentialing, privileging, and peer review.</a:t>
            </a:r>
          </a:p>
          <a:p>
            <a:pPr marL="285750" indent="-285750" algn="l">
              <a:buFont typeface="Arial" panose="020B0604020202020204" pitchFamily="34" charset="0"/>
              <a:buChar char="•"/>
            </a:pPr>
            <a:r>
              <a:rPr lang="en-US" b="0" i="0">
                <a:solidFill>
                  <a:srgbClr val="000000"/>
                </a:solidFill>
                <a:effectLst/>
                <a:latin typeface="Inter"/>
              </a:rPr>
              <a:t>Strong data sharing practices improve patient care and operational efficiency in healthcare settings.</a:t>
            </a:r>
          </a:p>
          <a:p>
            <a:pPr marL="285750" indent="-285750" algn="l">
              <a:buFont typeface="Arial" panose="020B0604020202020204" pitchFamily="34" charset="0"/>
              <a:buChar char="•"/>
            </a:pPr>
            <a:r>
              <a:rPr lang="en-US" b="0" i="0">
                <a:solidFill>
                  <a:srgbClr val="000000"/>
                </a:solidFill>
                <a:effectLst/>
                <a:latin typeface="Inter"/>
              </a:rPr>
              <a:t>Addressing concerns about peer protection is essential for promoting a culture of collaboration among Medical Staff Services Professionals.</a:t>
            </a:r>
          </a:p>
          <a:p>
            <a:pPr marL="285750" indent="-285750" algn="l">
              <a:buFont typeface="Arial" panose="020B0604020202020204" pitchFamily="34" charset="0"/>
              <a:buChar char="•"/>
            </a:pPr>
            <a:r>
              <a:rPr lang="en-US" b="0" i="0">
                <a:solidFill>
                  <a:srgbClr val="000000"/>
                </a:solidFill>
                <a:effectLst/>
                <a:latin typeface="Inter"/>
              </a:rPr>
              <a:t>Robust confidentiality and data governance policies are necessary to safeguard sensitive information during data sharing.</a:t>
            </a:r>
          </a:p>
          <a:p>
            <a:pPr marL="285750" indent="-285750" algn="l">
              <a:buFont typeface="Arial" panose="020B0604020202020204" pitchFamily="34" charset="0"/>
              <a:buChar char="•"/>
            </a:pPr>
            <a:r>
              <a:rPr lang="en-US" b="0" i="0">
                <a:solidFill>
                  <a:srgbClr val="000000"/>
                </a:solidFill>
                <a:effectLst/>
                <a:latin typeface="Inter"/>
              </a:rPr>
              <a:t>Investing in advanced technologies, such as interoperable EHR systems and credentialing management tools, streamlines workflows.</a:t>
            </a:r>
          </a:p>
          <a:p>
            <a:pPr marL="285750" indent="-285750" algn="l">
              <a:buFont typeface="Arial" panose="020B0604020202020204" pitchFamily="34" charset="0"/>
              <a:buChar char="•"/>
            </a:pPr>
            <a:r>
              <a:rPr lang="en-US" b="0" i="0">
                <a:solidFill>
                  <a:srgbClr val="000000"/>
                </a:solidFill>
                <a:effectLst/>
                <a:latin typeface="Inter"/>
              </a:rPr>
              <a:t>Standard Operating Procedures (SOPs) must be developed and regularly updated to reflect best practices in data sharing.</a:t>
            </a:r>
          </a:p>
          <a:p>
            <a:pPr marL="285750" indent="-285750" algn="l">
              <a:buFont typeface="Arial" panose="020B0604020202020204" pitchFamily="34" charset="0"/>
              <a:buChar char="•"/>
            </a:pPr>
            <a:r>
              <a:rPr lang="en-US" b="0" i="0">
                <a:solidFill>
                  <a:srgbClr val="000000"/>
                </a:solidFill>
                <a:effectLst/>
                <a:latin typeface="Inter"/>
              </a:rPr>
              <a:t>Continuous education and training for staff are essential to ensure compliance with regulations and the effective use of interoperability tools.</a:t>
            </a:r>
          </a:p>
          <a:p>
            <a:pPr marL="285750" indent="-285750" algn="l">
              <a:buFont typeface="Arial" panose="020B0604020202020204" pitchFamily="34" charset="0"/>
              <a:buChar char="•"/>
            </a:pPr>
            <a:r>
              <a:rPr lang="en-US" b="0" i="0">
                <a:solidFill>
                  <a:srgbClr val="000000"/>
                </a:solidFill>
                <a:effectLst/>
                <a:latin typeface="Inter"/>
              </a:rPr>
              <a:t>Monitoring and evaluating data-sharing initiatives help organizations refine processes and improve overall quality and competency in healthcare delivery.</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pic>
        <p:nvPicPr>
          <p:cNvPr id="67" name="Google Shape;67;p15"/>
          <p:cNvPicPr preferRelativeResize="0"/>
          <p:nvPr/>
        </p:nvPicPr>
        <p:blipFill>
          <a:blip r:embed="rId3">
            <a:alphaModFix/>
          </a:blip>
          <a:stretch>
            <a:fillRect/>
          </a:stretch>
        </p:blipFill>
        <p:spPr>
          <a:xfrm>
            <a:off x="3443288" y="4705351"/>
            <a:ext cx="2257425" cy="278525"/>
          </a:xfrm>
          <a:prstGeom prst="rect">
            <a:avLst/>
          </a:prstGeom>
          <a:noFill/>
          <a:ln>
            <a:noFill/>
          </a:ln>
        </p:spPr>
      </p:pic>
      <p:sp>
        <p:nvSpPr>
          <p:cNvPr id="68" name="Google Shape;68;p15"/>
          <p:cNvSpPr txBox="1"/>
          <p:nvPr/>
        </p:nvSpPr>
        <p:spPr>
          <a:xfrm>
            <a:off x="1114425" y="1812388"/>
            <a:ext cx="3314701" cy="567300"/>
          </a:xfrm>
          <a:prstGeom prst="rect">
            <a:avLst/>
          </a:prstGeom>
          <a:noFill/>
          <a:ln>
            <a:noFill/>
          </a:ln>
        </p:spPr>
        <p:txBody>
          <a:bodyPr spcFirstLastPara="1" wrap="square" lIns="91425" tIns="45700" rIns="91425" bIns="45700" anchor="ctr" anchorCtr="0">
            <a:noAutofit/>
          </a:bodyPr>
          <a:lstStyle/>
          <a:p>
            <a:pPr algn="ctr">
              <a:lnSpc>
                <a:spcPct val="90000"/>
              </a:lnSpc>
            </a:pPr>
            <a:r>
              <a:rPr lang="en" sz="4500" b="1">
                <a:solidFill>
                  <a:srgbClr val="FFFFFF"/>
                </a:solidFill>
                <a:latin typeface="Times New Roman"/>
                <a:ea typeface="Times New Roman"/>
                <a:cs typeface="Times New Roman"/>
                <a:sym typeface="Times New Roman"/>
              </a:rPr>
              <a:t>Questions?</a:t>
            </a:r>
            <a:endParaRPr sz="4500" b="1">
              <a:solidFill>
                <a:srgbClr val="FFFFFF"/>
              </a:solidFill>
              <a:latin typeface="Times New Roman"/>
              <a:ea typeface="Times New Roman"/>
              <a:cs typeface="Times New Roman"/>
              <a:sym typeface="Times New Roman"/>
            </a:endParaRPr>
          </a:p>
        </p:txBody>
      </p:sp>
      <p:pic>
        <p:nvPicPr>
          <p:cNvPr id="2" name="Picture 12" descr="Circle Question Mark Clip Art Image - ClipSafari">
            <a:extLst>
              <a:ext uri="{FF2B5EF4-FFF2-40B4-BE49-F238E27FC236}">
                <a16:creationId xmlns:a16="http://schemas.microsoft.com/office/drawing/2014/main" id="{D5D9CF8F-D148-5B22-60FA-A3756B550D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84766">
            <a:off x="5734895" y="284188"/>
            <a:ext cx="3076575"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57279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2" name="Google Shape;242;p35"/>
          <p:cNvSpPr txBox="1"/>
          <p:nvPr/>
        </p:nvSpPr>
        <p:spPr>
          <a:xfrm>
            <a:off x="1" y="194228"/>
            <a:ext cx="3920795" cy="567300"/>
          </a:xfrm>
          <a:prstGeom prst="rect">
            <a:avLst/>
          </a:prstGeom>
          <a:noFill/>
          <a:ln>
            <a:noFill/>
          </a:ln>
        </p:spPr>
        <p:txBody>
          <a:bodyPr spcFirstLastPara="1" wrap="square" lIns="91425" tIns="45700" rIns="91425" bIns="45700" anchor="ctr" anchorCtr="0">
            <a:noAutofit/>
          </a:bodyPr>
          <a:lstStyle/>
          <a:p>
            <a:pPr algn="ctr">
              <a:lnSpc>
                <a:spcPct val="90000"/>
              </a:lnSpc>
              <a:spcAft>
                <a:spcPts val="1200"/>
              </a:spcAft>
            </a:pPr>
            <a:r>
              <a:rPr lang="en" sz="4500" b="1">
                <a:solidFill>
                  <a:srgbClr val="FFFFFF"/>
                </a:solidFill>
                <a:latin typeface="Times New Roman"/>
                <a:ea typeface="Times New Roman"/>
                <a:cs typeface="Times New Roman"/>
                <a:sym typeface="Times New Roman"/>
              </a:rPr>
              <a:t>Thank You!</a:t>
            </a:r>
            <a:endParaRPr lang="en" sz="1800" b="1">
              <a:solidFill>
                <a:srgbClr val="FFFFFF"/>
              </a:solidFill>
              <a:latin typeface="Times New Roman"/>
              <a:ea typeface="Times New Roman"/>
              <a:cs typeface="Times New Roman"/>
              <a:sym typeface="Times New Roman"/>
            </a:endParaRPr>
          </a:p>
        </p:txBody>
      </p:sp>
      <p:pic>
        <p:nvPicPr>
          <p:cNvPr id="2" name="Picture 1" descr="A close-up of a black background&#10;&#10;Description automatically generated">
            <a:extLst>
              <a:ext uri="{FF2B5EF4-FFF2-40B4-BE49-F238E27FC236}">
                <a16:creationId xmlns:a16="http://schemas.microsoft.com/office/drawing/2014/main" id="{E389124F-50B2-F320-5B47-7CA115032B6E}"/>
              </a:ext>
            </a:extLst>
          </p:cNvPr>
          <p:cNvPicPr>
            <a:picLocks noChangeAspect="1"/>
          </p:cNvPicPr>
          <p:nvPr/>
        </p:nvPicPr>
        <p:blipFill>
          <a:blip r:embed="rId3"/>
          <a:stretch>
            <a:fillRect/>
          </a:stretch>
        </p:blipFill>
        <p:spPr>
          <a:xfrm>
            <a:off x="1550519" y="3652635"/>
            <a:ext cx="5917258" cy="1392296"/>
          </a:xfrm>
          <a:prstGeom prst="rect">
            <a:avLst/>
          </a:prstGeom>
        </p:spPr>
      </p:pic>
      <p:sp>
        <p:nvSpPr>
          <p:cNvPr id="6" name="TextBox 5">
            <a:extLst>
              <a:ext uri="{FF2B5EF4-FFF2-40B4-BE49-F238E27FC236}">
                <a16:creationId xmlns:a16="http://schemas.microsoft.com/office/drawing/2014/main" id="{0C53B10C-EB6A-34D6-33F8-0FD155266747}"/>
              </a:ext>
            </a:extLst>
          </p:cNvPr>
          <p:cNvSpPr txBox="1"/>
          <p:nvPr/>
        </p:nvSpPr>
        <p:spPr>
          <a:xfrm>
            <a:off x="6560590" y="295890"/>
            <a:ext cx="2059806" cy="1015663"/>
          </a:xfrm>
          <a:prstGeom prst="rect">
            <a:avLst/>
          </a:prstGeom>
          <a:noFill/>
        </p:spPr>
        <p:txBody>
          <a:bodyPr wrap="square">
            <a:spAutoFit/>
          </a:bodyPr>
          <a:lstStyle/>
          <a:p>
            <a:pPr algn="ctr"/>
            <a:r>
              <a:rPr lang="en" sz="2000" b="1">
                <a:solidFill>
                  <a:srgbClr val="FFFFFF"/>
                </a:solidFill>
                <a:latin typeface="Times New Roman"/>
                <a:ea typeface="Times New Roman"/>
                <a:cs typeface="Times New Roman"/>
                <a:sym typeface="Times New Roman"/>
              </a:rPr>
              <a:t>Scan here </a:t>
            </a:r>
          </a:p>
          <a:p>
            <a:pPr algn="ctr"/>
            <a:r>
              <a:rPr lang="en" sz="2000" b="1">
                <a:solidFill>
                  <a:srgbClr val="FFFFFF"/>
                </a:solidFill>
                <a:latin typeface="Times New Roman"/>
                <a:ea typeface="Times New Roman"/>
                <a:cs typeface="Times New Roman"/>
                <a:sym typeface="Times New Roman"/>
              </a:rPr>
              <a:t>to schedule </a:t>
            </a:r>
          </a:p>
          <a:p>
            <a:pPr algn="ctr"/>
            <a:r>
              <a:rPr lang="en" sz="2000" b="1">
                <a:solidFill>
                  <a:srgbClr val="FFFFFF"/>
                </a:solidFill>
                <a:latin typeface="Times New Roman"/>
                <a:ea typeface="Times New Roman"/>
                <a:cs typeface="Times New Roman"/>
                <a:sym typeface="Times New Roman"/>
              </a:rPr>
              <a:t>time to chat </a:t>
            </a:r>
          </a:p>
        </p:txBody>
      </p:sp>
      <p:grpSp>
        <p:nvGrpSpPr>
          <p:cNvPr id="10" name="Group 9">
            <a:extLst>
              <a:ext uri="{FF2B5EF4-FFF2-40B4-BE49-F238E27FC236}">
                <a16:creationId xmlns:a16="http://schemas.microsoft.com/office/drawing/2014/main" id="{E04DB6E7-C199-0133-F246-D75DD2FD18E2}"/>
              </a:ext>
            </a:extLst>
          </p:cNvPr>
          <p:cNvGrpSpPr/>
          <p:nvPr/>
        </p:nvGrpSpPr>
        <p:grpSpPr>
          <a:xfrm>
            <a:off x="270491" y="1747621"/>
            <a:ext cx="5671447" cy="1035737"/>
            <a:chOff x="-206065" y="1690921"/>
            <a:chExt cx="7709187" cy="1035737"/>
          </a:xfrm>
        </p:grpSpPr>
        <p:pic>
          <p:nvPicPr>
            <p:cNvPr id="9" name="Graphic 8" descr="Email with solid fill">
              <a:extLst>
                <a:ext uri="{FF2B5EF4-FFF2-40B4-BE49-F238E27FC236}">
                  <a16:creationId xmlns:a16="http://schemas.microsoft.com/office/drawing/2014/main" id="{2196C4D0-119E-4A8E-5303-F0901CED1EE2}"/>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206065" y="1690921"/>
              <a:ext cx="1253958" cy="1035737"/>
            </a:xfrm>
            <a:prstGeom prst="rect">
              <a:avLst/>
            </a:prstGeom>
          </p:spPr>
        </p:pic>
        <p:sp>
          <p:nvSpPr>
            <p:cNvPr id="5" name="TextBox 4">
              <a:extLst>
                <a:ext uri="{FF2B5EF4-FFF2-40B4-BE49-F238E27FC236}">
                  <a16:creationId xmlns:a16="http://schemas.microsoft.com/office/drawing/2014/main" id="{EDF13055-493D-7A76-7476-97D8B1FB7E20}"/>
                </a:ext>
              </a:extLst>
            </p:cNvPr>
            <p:cNvSpPr txBox="1"/>
            <p:nvPr/>
          </p:nvSpPr>
          <p:spPr>
            <a:xfrm>
              <a:off x="1047892" y="2114940"/>
              <a:ext cx="6455230" cy="400110"/>
            </a:xfrm>
            <a:prstGeom prst="rect">
              <a:avLst/>
            </a:prstGeom>
            <a:noFill/>
          </p:spPr>
          <p:txBody>
            <a:bodyPr wrap="square">
              <a:spAutoFit/>
            </a:bodyPr>
            <a:lstStyle/>
            <a:p>
              <a:r>
                <a:rPr lang="en-US" sz="2000">
                  <a:solidFill>
                    <a:schemeClr val="bg1"/>
                  </a:solidFill>
                  <a:hlinkClick r:id="rId6">
                    <a:extLst>
                      <a:ext uri="{A12FA001-AC4F-418D-AE19-62706E023703}">
                        <ahyp:hlinkClr xmlns:ahyp="http://schemas.microsoft.com/office/drawing/2018/hyperlinkcolor" xmlns="" val="tx"/>
                      </a:ext>
                    </a:extLst>
                  </a:hlinkClick>
                </a:rPr>
                <a:t>SCameron@HardenberghGroup.com</a:t>
              </a:r>
              <a:endParaRPr lang="en-US" sz="2000">
                <a:solidFill>
                  <a:schemeClr val="bg1"/>
                </a:solidFill>
              </a:endParaRPr>
            </a:p>
          </p:txBody>
        </p:sp>
      </p:grpSp>
      <p:pic>
        <p:nvPicPr>
          <p:cNvPr id="7" name="Picture 6" descr="A qr code with a white background&#10;&#10;AI-generated content may be incorrect.">
            <a:extLst>
              <a:ext uri="{FF2B5EF4-FFF2-40B4-BE49-F238E27FC236}">
                <a16:creationId xmlns:a16="http://schemas.microsoft.com/office/drawing/2014/main" id="{2C31DE01-15FF-3306-275B-AEAED6B1D1F3}"/>
              </a:ext>
            </a:extLst>
          </p:cNvPr>
          <p:cNvPicPr>
            <a:picLocks noChangeAspect="1"/>
          </p:cNvPicPr>
          <p:nvPr/>
        </p:nvPicPr>
        <p:blipFill>
          <a:blip r:embed="rId7"/>
          <a:stretch>
            <a:fillRect/>
          </a:stretch>
        </p:blipFill>
        <p:spPr>
          <a:xfrm>
            <a:off x="6560590" y="1524831"/>
            <a:ext cx="2093837" cy="2093837"/>
          </a:xfrm>
          <a:prstGeom prst="rect">
            <a:avLst/>
          </a:prstGeom>
        </p:spPr>
      </p:pic>
    </p:spTree>
    <p:extLst>
      <p:ext uri="{BB962C8B-B14F-4D97-AF65-F5344CB8AC3E}">
        <p14:creationId xmlns:p14="http://schemas.microsoft.com/office/powerpoint/2010/main" val="627989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37" name="Google Shape;137;p23"/>
          <p:cNvPicPr preferRelativeResize="0"/>
          <p:nvPr/>
        </p:nvPicPr>
        <p:blipFill>
          <a:blip r:embed="rId3">
            <a:alphaModFix/>
          </a:blip>
          <a:stretch>
            <a:fillRect/>
          </a:stretch>
        </p:blipFill>
        <p:spPr>
          <a:xfrm>
            <a:off x="0" y="0"/>
            <a:ext cx="9144000" cy="5143505"/>
          </a:xfrm>
          <a:prstGeom prst="rect">
            <a:avLst/>
          </a:prstGeom>
          <a:noFill/>
          <a:ln>
            <a:noFill/>
          </a:ln>
        </p:spPr>
      </p:pic>
      <p:pic>
        <p:nvPicPr>
          <p:cNvPr id="138" name="Google Shape;138;p23"/>
          <p:cNvPicPr preferRelativeResize="0"/>
          <p:nvPr/>
        </p:nvPicPr>
        <p:blipFill>
          <a:blip r:embed="rId4">
            <a:alphaModFix/>
          </a:blip>
          <a:stretch>
            <a:fillRect/>
          </a:stretch>
        </p:blipFill>
        <p:spPr>
          <a:xfrm>
            <a:off x="381000" y="4374800"/>
            <a:ext cx="2224026" cy="523275"/>
          </a:xfrm>
          <a:prstGeom prst="rect">
            <a:avLst/>
          </a:prstGeom>
          <a:noFill/>
          <a:ln>
            <a:noFill/>
          </a:ln>
        </p:spPr>
      </p:pic>
      <p:sp>
        <p:nvSpPr>
          <p:cNvPr id="5" name="TextBox 4">
            <a:extLst>
              <a:ext uri="{FF2B5EF4-FFF2-40B4-BE49-F238E27FC236}">
                <a16:creationId xmlns:a16="http://schemas.microsoft.com/office/drawing/2014/main" id="{0BAF71AE-77ED-AF23-0A6A-91A1322045D1}"/>
              </a:ext>
            </a:extLst>
          </p:cNvPr>
          <p:cNvSpPr txBox="1"/>
          <p:nvPr/>
        </p:nvSpPr>
        <p:spPr>
          <a:xfrm>
            <a:off x="5848149" y="267320"/>
            <a:ext cx="3228474" cy="4630755"/>
          </a:xfrm>
          <a:prstGeom prst="rect">
            <a:avLst/>
          </a:prstGeom>
          <a:noFill/>
        </p:spPr>
        <p:txBody>
          <a:bodyPr wrap="square">
            <a:spAutoFit/>
          </a:bodyPr>
          <a:lstStyle/>
          <a:p>
            <a:pPr marL="0" marR="0">
              <a:lnSpc>
                <a:spcPct val="115000"/>
              </a:lnSpc>
              <a:spcAft>
                <a:spcPts val="800"/>
              </a:spcAft>
              <a:buNone/>
            </a:pPr>
            <a:r>
              <a:rPr lang="en-US" sz="1600" b="1" kern="100">
                <a:effectLst/>
                <a:latin typeface="Inter"/>
                <a:ea typeface="Aptos" panose="020B0004020202020204" pitchFamily="34" charset="0"/>
                <a:cs typeface="Times New Roman" panose="02020603050405020304" pitchFamily="18" charset="0"/>
              </a:rPr>
              <a:t>Objectives:</a:t>
            </a:r>
            <a:endParaRPr lang="en-US" sz="1600" kern="100">
              <a:effectLst/>
              <a:latin typeface="Inter"/>
              <a:ea typeface="Aptos" panose="020B0004020202020204" pitchFamily="34" charset="0"/>
              <a:cs typeface="Times New Roman" panose="02020603050405020304" pitchFamily="18" charset="0"/>
            </a:endParaRPr>
          </a:p>
          <a:p>
            <a:pPr marL="0" marR="0">
              <a:lnSpc>
                <a:spcPct val="115000"/>
              </a:lnSpc>
              <a:spcAft>
                <a:spcPts val="800"/>
              </a:spcAft>
              <a:buNone/>
            </a:pPr>
            <a:r>
              <a:rPr lang="en-US" sz="1600" kern="100">
                <a:effectLst/>
                <a:latin typeface="Inter"/>
                <a:ea typeface="Aptos" panose="020B0004020202020204" pitchFamily="34" charset="0"/>
                <a:cs typeface="Times New Roman" panose="02020603050405020304" pitchFamily="18" charset="0"/>
              </a:rPr>
              <a:t>1. Define interoperability in the context of healthcare and explain its significance for data sharing across various health systems.</a:t>
            </a:r>
          </a:p>
          <a:p>
            <a:pPr marL="0" marR="0">
              <a:lnSpc>
                <a:spcPct val="115000"/>
              </a:lnSpc>
              <a:spcAft>
                <a:spcPts val="800"/>
              </a:spcAft>
              <a:buNone/>
            </a:pPr>
            <a:r>
              <a:rPr lang="en-US" sz="1600" kern="100">
                <a:effectLst/>
                <a:latin typeface="Inter"/>
                <a:ea typeface="Aptos" panose="020B0004020202020204" pitchFamily="34" charset="0"/>
                <a:cs typeface="Times New Roman" panose="02020603050405020304" pitchFamily="18" charset="0"/>
              </a:rPr>
              <a:t>2. Evaluate how enhanced data sharing influences credentialing and privileging practices, leading to more efficient processes and improved accuracy.</a:t>
            </a:r>
          </a:p>
          <a:p>
            <a:pPr marL="0" marR="0">
              <a:lnSpc>
                <a:spcPct val="115000"/>
              </a:lnSpc>
              <a:spcAft>
                <a:spcPts val="800"/>
              </a:spcAft>
            </a:pPr>
            <a:r>
              <a:rPr lang="en-US" sz="1600" kern="100">
                <a:effectLst/>
                <a:latin typeface="Inter"/>
                <a:ea typeface="Aptos" panose="020B0004020202020204" pitchFamily="34" charset="0"/>
                <a:cs typeface="Times New Roman" panose="02020603050405020304" pitchFamily="18" charset="0"/>
              </a:rPr>
              <a:t>3. Identify strategies and best practices for integrating interoperability into medical staff services to optimize credentialing workflows and maintain compliance.</a:t>
            </a:r>
          </a:p>
        </p:txBody>
      </p:sp>
      <p:sp>
        <p:nvSpPr>
          <p:cNvPr id="6" name="TextBox 5">
            <a:extLst>
              <a:ext uri="{FF2B5EF4-FFF2-40B4-BE49-F238E27FC236}">
                <a16:creationId xmlns:a16="http://schemas.microsoft.com/office/drawing/2014/main" id="{51A6F43B-7E20-CA20-6055-4A52AE78937A}"/>
              </a:ext>
            </a:extLst>
          </p:cNvPr>
          <p:cNvSpPr txBox="1"/>
          <p:nvPr/>
        </p:nvSpPr>
        <p:spPr>
          <a:xfrm>
            <a:off x="218974" y="49064"/>
            <a:ext cx="5248175" cy="4325736"/>
          </a:xfrm>
          <a:prstGeom prst="rect">
            <a:avLst/>
          </a:prstGeom>
          <a:noFill/>
        </p:spPr>
        <p:txBody>
          <a:bodyPr wrap="square">
            <a:spAutoFit/>
          </a:bodyPr>
          <a:lstStyle/>
          <a:p>
            <a:pPr marL="0" marR="0" algn="just">
              <a:lnSpc>
                <a:spcPct val="115000"/>
              </a:lnSpc>
              <a:spcAft>
                <a:spcPts val="800"/>
              </a:spcAft>
            </a:pPr>
            <a:r>
              <a:rPr lang="en-US" sz="1600" kern="100">
                <a:effectLst/>
                <a:latin typeface="Aptos" panose="020B0004020202020204" pitchFamily="34" charset="0"/>
                <a:ea typeface="Aptos" panose="020B0004020202020204" pitchFamily="34" charset="0"/>
                <a:cs typeface="Times New Roman" panose="02020603050405020304" pitchFamily="18" charset="0"/>
              </a:rPr>
              <a:t>Interoperability and data sharing are becoming crucial components in the healthcare landscape, with significant implications for credentialing and privileging processes. As healthcare systems increasingly utilize electronic health records (EHRs) and digital platforms, the ability to share accurate and timely data across different systems enhances collaboration among providers and improves patient care. Effective data sharing facilitates streamlined verification of provider credentials, reduces duplication of efforts, and ensures that healthcare professionals maintain current privileges. By embracing interoperability, Medical Services Professionals can enhance their credentialing practices, ensuring alignment with organizational goals and the evolving regulatory landscape.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28" name="Google Shape;128;p22"/>
          <p:cNvPicPr preferRelativeResize="0"/>
          <p:nvPr/>
        </p:nvPicPr>
        <p:blipFill rotWithShape="1">
          <a:blip r:embed="rId3">
            <a:alphaModFix/>
          </a:blip>
          <a:srcRect/>
          <a:stretch/>
        </p:blipFill>
        <p:spPr>
          <a:xfrm>
            <a:off x="0" y="0"/>
            <a:ext cx="9144000" cy="5143495"/>
          </a:xfrm>
          <a:prstGeom prst="rect">
            <a:avLst/>
          </a:prstGeom>
          <a:noFill/>
          <a:ln>
            <a:noFill/>
          </a:ln>
        </p:spPr>
      </p:pic>
      <p:pic>
        <p:nvPicPr>
          <p:cNvPr id="130" name="Google Shape;130;p22"/>
          <p:cNvPicPr preferRelativeResize="0"/>
          <p:nvPr/>
        </p:nvPicPr>
        <p:blipFill>
          <a:blip r:embed="rId4">
            <a:alphaModFix/>
          </a:blip>
          <a:stretch>
            <a:fillRect/>
          </a:stretch>
        </p:blipFill>
        <p:spPr>
          <a:xfrm>
            <a:off x="547675" y="4533900"/>
            <a:ext cx="1544000" cy="190500"/>
          </a:xfrm>
          <a:prstGeom prst="rect">
            <a:avLst/>
          </a:prstGeom>
          <a:noFill/>
          <a:ln>
            <a:noFill/>
          </a:ln>
        </p:spPr>
      </p:pic>
      <p:sp>
        <p:nvSpPr>
          <p:cNvPr id="3" name="TextBox 2">
            <a:extLst>
              <a:ext uri="{FF2B5EF4-FFF2-40B4-BE49-F238E27FC236}">
                <a16:creationId xmlns:a16="http://schemas.microsoft.com/office/drawing/2014/main" id="{9E937B20-9D8A-5D0A-0102-CA2D92DCB86C}"/>
              </a:ext>
            </a:extLst>
          </p:cNvPr>
          <p:cNvSpPr txBox="1"/>
          <p:nvPr/>
        </p:nvSpPr>
        <p:spPr>
          <a:xfrm>
            <a:off x="274145" y="678928"/>
            <a:ext cx="2579570" cy="1384995"/>
          </a:xfrm>
          <a:prstGeom prst="rect">
            <a:avLst/>
          </a:prstGeom>
          <a:noFill/>
        </p:spPr>
        <p:txBody>
          <a:bodyPr wrap="square">
            <a:spAutoFit/>
          </a:bodyPr>
          <a:lstStyle/>
          <a:p>
            <a:pPr algn="l"/>
            <a:r>
              <a:rPr lang="en-US" sz="2800" b="1" i="0">
                <a:solidFill>
                  <a:schemeClr val="bg1"/>
                </a:solidFill>
                <a:effectLst/>
                <a:latin typeface="Inter"/>
              </a:rPr>
              <a:t>Understanding Interoperability and Its Types</a:t>
            </a:r>
          </a:p>
        </p:txBody>
      </p:sp>
      <p:sp>
        <p:nvSpPr>
          <p:cNvPr id="4" name="TextBox 3">
            <a:extLst>
              <a:ext uri="{FF2B5EF4-FFF2-40B4-BE49-F238E27FC236}">
                <a16:creationId xmlns:a16="http://schemas.microsoft.com/office/drawing/2014/main" id="{2BADF6C3-8928-6F8B-3650-9307A9DD5A13}"/>
              </a:ext>
            </a:extLst>
          </p:cNvPr>
          <p:cNvSpPr txBox="1"/>
          <p:nvPr/>
        </p:nvSpPr>
        <p:spPr>
          <a:xfrm>
            <a:off x="3060834" y="94153"/>
            <a:ext cx="6083166" cy="1077218"/>
          </a:xfrm>
          <a:prstGeom prst="rect">
            <a:avLst/>
          </a:prstGeom>
          <a:noFill/>
        </p:spPr>
        <p:txBody>
          <a:bodyPr wrap="square">
            <a:spAutoFit/>
          </a:bodyPr>
          <a:lstStyle/>
          <a:p>
            <a:r>
              <a:rPr lang="en-US" sz="1600" b="0" i="0">
                <a:solidFill>
                  <a:srgbClr val="000000"/>
                </a:solidFill>
                <a:effectLst/>
                <a:latin typeface="Inter"/>
              </a:rPr>
              <a:t>Interoperability refers to the ability of different healthcare information systems, devices, and applications to communicate, exchange, and interpret shared data seamlessly. This includes sharing information across various platforms, enhancing collaboration among providers.</a:t>
            </a:r>
          </a:p>
        </p:txBody>
      </p:sp>
      <p:sp>
        <p:nvSpPr>
          <p:cNvPr id="6" name="TextBox 5">
            <a:extLst>
              <a:ext uri="{FF2B5EF4-FFF2-40B4-BE49-F238E27FC236}">
                <a16:creationId xmlns:a16="http://schemas.microsoft.com/office/drawing/2014/main" id="{74566F06-7AAD-680B-AE90-8835C8CFEEB8}"/>
              </a:ext>
            </a:extLst>
          </p:cNvPr>
          <p:cNvSpPr txBox="1"/>
          <p:nvPr/>
        </p:nvSpPr>
        <p:spPr>
          <a:xfrm>
            <a:off x="3251593" y="1305163"/>
            <a:ext cx="5754411" cy="3323987"/>
          </a:xfrm>
          <a:prstGeom prst="rect">
            <a:avLst/>
          </a:prstGeom>
          <a:noFill/>
        </p:spPr>
        <p:txBody>
          <a:bodyPr wrap="square">
            <a:spAutoFit/>
          </a:bodyPr>
          <a:lstStyle/>
          <a:p>
            <a:pPr algn="l"/>
            <a:r>
              <a:rPr lang="en-US" b="1" i="0">
                <a:solidFill>
                  <a:srgbClr val="000000"/>
                </a:solidFill>
                <a:effectLst/>
                <a:latin typeface="Inter"/>
              </a:rPr>
              <a:t>Foundational Interoperability</a:t>
            </a:r>
            <a:r>
              <a:rPr lang="en-US" b="0" i="0">
                <a:solidFill>
                  <a:srgbClr val="000000"/>
                </a:solidFill>
                <a:effectLst/>
                <a:latin typeface="Inter"/>
              </a:rPr>
              <a:t>: This is the basic level of interoperability that allows the exchange of data between different systems without requiring any specific context or meaning. It enables systems to transmit data but does not ensure any knowledge of what the data represents.</a:t>
            </a:r>
          </a:p>
          <a:p>
            <a:pPr algn="l"/>
            <a:endParaRPr lang="en-US" b="0" i="0">
              <a:solidFill>
                <a:srgbClr val="000000"/>
              </a:solidFill>
              <a:effectLst/>
              <a:latin typeface="Inter"/>
            </a:endParaRPr>
          </a:p>
          <a:p>
            <a:pPr algn="l"/>
            <a:r>
              <a:rPr lang="en-US" b="1" i="0">
                <a:solidFill>
                  <a:srgbClr val="000000"/>
                </a:solidFill>
                <a:effectLst/>
                <a:latin typeface="Inter"/>
              </a:rPr>
              <a:t>Structural Interoperability</a:t>
            </a:r>
            <a:r>
              <a:rPr lang="en-US" b="0" i="0">
                <a:solidFill>
                  <a:srgbClr val="000000"/>
                </a:solidFill>
                <a:effectLst/>
                <a:latin typeface="Inter"/>
              </a:rPr>
              <a:t>: This level ensures that the data exchanged is organized in a recognizable format and structure, allowing different systems to interpret the data correctly. This includes standards such as HL7 and FHIR, which define how data should be formatted.</a:t>
            </a:r>
          </a:p>
          <a:p>
            <a:pPr algn="l"/>
            <a:endParaRPr lang="en-US" b="1" i="0">
              <a:solidFill>
                <a:srgbClr val="000000"/>
              </a:solidFill>
              <a:effectLst/>
              <a:latin typeface="Inter"/>
            </a:endParaRPr>
          </a:p>
          <a:p>
            <a:pPr algn="l"/>
            <a:r>
              <a:rPr lang="en-US" b="1" i="0">
                <a:solidFill>
                  <a:srgbClr val="000000"/>
                </a:solidFill>
                <a:effectLst/>
                <a:latin typeface="Inter"/>
              </a:rPr>
              <a:t>Semantic Interoperability</a:t>
            </a:r>
            <a:r>
              <a:rPr lang="en-US" b="0" i="0">
                <a:solidFill>
                  <a:srgbClr val="000000"/>
                </a:solidFill>
                <a:effectLst/>
                <a:latin typeface="Inter"/>
              </a:rPr>
              <a:t>: This is the highest level of interoperability, where the meaning of the data is fully shared and understood across systems. It facilitates not only data exchange but also the interpretation of the data, enabling users to derive meaningful insights and maintain consistent understanding irrespective of the platforms used.</a:t>
            </a:r>
          </a:p>
        </p:txBody>
      </p:sp>
      <p:pic>
        <p:nvPicPr>
          <p:cNvPr id="3074" name="Picture 2" descr="Data for all! The benefits of sharing healthcare data between the research  community, public and private">
            <a:extLst>
              <a:ext uri="{FF2B5EF4-FFF2-40B4-BE49-F238E27FC236}">
                <a16:creationId xmlns:a16="http://schemas.microsoft.com/office/drawing/2014/main" id="{705BB17E-42AB-5BBC-D726-2D83FBEEDE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62" y="2456952"/>
            <a:ext cx="3127860" cy="175964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pic>
        <p:nvPicPr>
          <p:cNvPr id="223" name="Google Shape;223;p33"/>
          <p:cNvPicPr preferRelativeResize="0"/>
          <p:nvPr/>
        </p:nvPicPr>
        <p:blipFill rotWithShape="1">
          <a:blip r:embed="rId3">
            <a:alphaModFix/>
          </a:blip>
          <a:srcRect/>
          <a:stretch/>
        </p:blipFill>
        <p:spPr>
          <a:xfrm>
            <a:off x="0" y="0"/>
            <a:ext cx="9143990" cy="5143500"/>
          </a:xfrm>
          <a:prstGeom prst="rect">
            <a:avLst/>
          </a:prstGeom>
          <a:noFill/>
          <a:ln>
            <a:noFill/>
          </a:ln>
        </p:spPr>
      </p:pic>
      <p:pic>
        <p:nvPicPr>
          <p:cNvPr id="225" name="Google Shape;225;p33"/>
          <p:cNvPicPr preferRelativeResize="0"/>
          <p:nvPr/>
        </p:nvPicPr>
        <p:blipFill>
          <a:blip r:embed="rId4">
            <a:alphaModFix/>
          </a:blip>
          <a:stretch>
            <a:fillRect/>
          </a:stretch>
        </p:blipFill>
        <p:spPr>
          <a:xfrm>
            <a:off x="547675" y="4533900"/>
            <a:ext cx="1544000" cy="190500"/>
          </a:xfrm>
          <a:prstGeom prst="rect">
            <a:avLst/>
          </a:prstGeom>
          <a:noFill/>
          <a:ln>
            <a:noFill/>
          </a:ln>
        </p:spPr>
      </p:pic>
      <p:sp>
        <p:nvSpPr>
          <p:cNvPr id="3" name="TextBox 2">
            <a:extLst>
              <a:ext uri="{FF2B5EF4-FFF2-40B4-BE49-F238E27FC236}">
                <a16:creationId xmlns:a16="http://schemas.microsoft.com/office/drawing/2014/main" id="{DF6DEACC-8CE6-8917-5B84-29900CD5576A}"/>
              </a:ext>
            </a:extLst>
          </p:cNvPr>
          <p:cNvSpPr txBox="1"/>
          <p:nvPr/>
        </p:nvSpPr>
        <p:spPr>
          <a:xfrm>
            <a:off x="216569" y="786221"/>
            <a:ext cx="2565133" cy="954107"/>
          </a:xfrm>
          <a:prstGeom prst="rect">
            <a:avLst/>
          </a:prstGeom>
          <a:noFill/>
        </p:spPr>
        <p:txBody>
          <a:bodyPr wrap="square">
            <a:spAutoFit/>
          </a:bodyPr>
          <a:lstStyle/>
          <a:p>
            <a:pPr algn="l"/>
            <a:r>
              <a:rPr lang="en-US" sz="2800" b="1" i="0">
                <a:solidFill>
                  <a:schemeClr val="bg1"/>
                </a:solidFill>
                <a:effectLst/>
                <a:latin typeface="Inter"/>
              </a:rPr>
              <a:t>Significance of Interoperability</a:t>
            </a:r>
          </a:p>
        </p:txBody>
      </p:sp>
      <p:sp>
        <p:nvSpPr>
          <p:cNvPr id="4" name="TextBox 3">
            <a:extLst>
              <a:ext uri="{FF2B5EF4-FFF2-40B4-BE49-F238E27FC236}">
                <a16:creationId xmlns:a16="http://schemas.microsoft.com/office/drawing/2014/main" id="{008196E7-9353-DA92-94C2-186EBC6B177A}"/>
              </a:ext>
            </a:extLst>
          </p:cNvPr>
          <p:cNvSpPr txBox="1"/>
          <p:nvPr/>
        </p:nvSpPr>
        <p:spPr>
          <a:xfrm>
            <a:off x="2998270" y="223362"/>
            <a:ext cx="6145719" cy="1938992"/>
          </a:xfrm>
          <a:prstGeom prst="rect">
            <a:avLst/>
          </a:prstGeom>
          <a:noFill/>
        </p:spPr>
        <p:txBody>
          <a:bodyPr wrap="square">
            <a:spAutoFit/>
          </a:bodyPr>
          <a:lstStyle/>
          <a:p>
            <a:pPr algn="l"/>
            <a:r>
              <a:rPr lang="en-US" sz="2000" b="0" i="0">
                <a:solidFill>
                  <a:srgbClr val="000000"/>
                </a:solidFill>
                <a:effectLst/>
                <a:latin typeface="Inter"/>
              </a:rPr>
              <a:t>Interoperability enhances patient care by providing healthcare professionals with timely access to accurate and comprehensive patient and provider information. This leads to better collaboration among providers, informed decision-making, and reduced duplication of services.</a:t>
            </a:r>
          </a:p>
        </p:txBody>
      </p:sp>
      <p:sp>
        <p:nvSpPr>
          <p:cNvPr id="7" name="TextBox 6">
            <a:extLst>
              <a:ext uri="{FF2B5EF4-FFF2-40B4-BE49-F238E27FC236}">
                <a16:creationId xmlns:a16="http://schemas.microsoft.com/office/drawing/2014/main" id="{A351AF21-D413-0F7A-36F8-7BAE4751F637}"/>
              </a:ext>
            </a:extLst>
          </p:cNvPr>
          <p:cNvSpPr txBox="1"/>
          <p:nvPr/>
        </p:nvSpPr>
        <p:spPr>
          <a:xfrm>
            <a:off x="4183349" y="2197525"/>
            <a:ext cx="4797022" cy="2585323"/>
          </a:xfrm>
          <a:prstGeom prst="rect">
            <a:avLst/>
          </a:prstGeom>
          <a:noFill/>
        </p:spPr>
        <p:txBody>
          <a:bodyPr wrap="square">
            <a:spAutoFit/>
          </a:bodyPr>
          <a:lstStyle/>
          <a:p>
            <a:pPr algn="l"/>
            <a:r>
              <a:rPr lang="en-US" sz="1800" b="0" i="0">
                <a:solidFill>
                  <a:srgbClr val="000000"/>
                </a:solidFill>
                <a:effectLst/>
                <a:latin typeface="Inter"/>
              </a:rPr>
              <a:t>In the contexts of credentialing, privileging, and peer review, interoperability allows for the seamless sharing of necessary data (such as provider qualifications, privileges, and performance metrics) across different systems and facilities. This efficiency not only streamlines processes but also supports compliance with regulatory standards and enhances the overall quality of care delivered.</a:t>
            </a:r>
          </a:p>
        </p:txBody>
      </p:sp>
      <p:pic>
        <p:nvPicPr>
          <p:cNvPr id="13" name="Picture 12" descr="Stack of colorful files">
            <a:extLst>
              <a:ext uri="{FF2B5EF4-FFF2-40B4-BE49-F238E27FC236}">
                <a16:creationId xmlns:a16="http://schemas.microsoft.com/office/drawing/2014/main" id="{10AD7166-67EE-19DD-CD38-6CB17E2A00E6}"/>
              </a:ext>
            </a:extLst>
          </p:cNvPr>
          <p:cNvPicPr>
            <a:picLocks noChangeAspect="1"/>
          </p:cNvPicPr>
          <p:nvPr/>
        </p:nvPicPr>
        <p:blipFill>
          <a:blip r:embed="rId5"/>
          <a:stretch>
            <a:fillRect/>
          </a:stretch>
        </p:blipFill>
        <p:spPr>
          <a:xfrm>
            <a:off x="272500" y="2162354"/>
            <a:ext cx="3638349" cy="204657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7">
          <a:extLst>
            <a:ext uri="{FF2B5EF4-FFF2-40B4-BE49-F238E27FC236}">
              <a16:creationId xmlns:a16="http://schemas.microsoft.com/office/drawing/2014/main" id="{C9A61DA5-156F-C1C3-BE34-731BAFEF31AD}"/>
            </a:ext>
          </a:extLst>
        </p:cNvPr>
        <p:cNvGrpSpPr/>
        <p:nvPr/>
      </p:nvGrpSpPr>
      <p:grpSpPr>
        <a:xfrm>
          <a:off x="0" y="0"/>
          <a:ext cx="0" cy="0"/>
          <a:chOff x="0" y="0"/>
          <a:chExt cx="0" cy="0"/>
        </a:xfrm>
      </p:grpSpPr>
      <p:pic>
        <p:nvPicPr>
          <p:cNvPr id="128" name="Google Shape;128;p22">
            <a:extLst>
              <a:ext uri="{FF2B5EF4-FFF2-40B4-BE49-F238E27FC236}">
                <a16:creationId xmlns:a16="http://schemas.microsoft.com/office/drawing/2014/main" id="{E3E48021-2789-4409-8F9D-267C08994B00}"/>
              </a:ext>
            </a:extLst>
          </p:cNvPr>
          <p:cNvPicPr preferRelativeResize="0"/>
          <p:nvPr/>
        </p:nvPicPr>
        <p:blipFill rotWithShape="1">
          <a:blip r:embed="rId3">
            <a:alphaModFix/>
          </a:blip>
          <a:srcRect/>
          <a:stretch/>
        </p:blipFill>
        <p:spPr>
          <a:xfrm>
            <a:off x="0" y="0"/>
            <a:ext cx="9144000" cy="5143495"/>
          </a:xfrm>
          <a:prstGeom prst="rect">
            <a:avLst/>
          </a:prstGeom>
          <a:noFill/>
          <a:ln>
            <a:noFill/>
          </a:ln>
        </p:spPr>
      </p:pic>
      <p:pic>
        <p:nvPicPr>
          <p:cNvPr id="130" name="Google Shape;130;p22">
            <a:extLst>
              <a:ext uri="{FF2B5EF4-FFF2-40B4-BE49-F238E27FC236}">
                <a16:creationId xmlns:a16="http://schemas.microsoft.com/office/drawing/2014/main" id="{59E91315-B91B-9EAF-AFC2-0C403539A9A4}"/>
              </a:ext>
            </a:extLst>
          </p:cNvPr>
          <p:cNvPicPr preferRelativeResize="0"/>
          <p:nvPr/>
        </p:nvPicPr>
        <p:blipFill>
          <a:blip r:embed="rId4">
            <a:alphaModFix/>
          </a:blip>
          <a:stretch>
            <a:fillRect/>
          </a:stretch>
        </p:blipFill>
        <p:spPr>
          <a:xfrm>
            <a:off x="547675" y="4533900"/>
            <a:ext cx="1544000" cy="190500"/>
          </a:xfrm>
          <a:prstGeom prst="rect">
            <a:avLst/>
          </a:prstGeom>
          <a:noFill/>
          <a:ln>
            <a:noFill/>
          </a:ln>
        </p:spPr>
      </p:pic>
      <p:sp>
        <p:nvSpPr>
          <p:cNvPr id="3" name="TextBox 2">
            <a:extLst>
              <a:ext uri="{FF2B5EF4-FFF2-40B4-BE49-F238E27FC236}">
                <a16:creationId xmlns:a16="http://schemas.microsoft.com/office/drawing/2014/main" id="{EE27726E-1BD2-F95F-C1EE-24053DC89416}"/>
              </a:ext>
            </a:extLst>
          </p:cNvPr>
          <p:cNvSpPr txBox="1"/>
          <p:nvPr/>
        </p:nvSpPr>
        <p:spPr>
          <a:xfrm>
            <a:off x="296991" y="669572"/>
            <a:ext cx="2180121" cy="1384995"/>
          </a:xfrm>
          <a:prstGeom prst="rect">
            <a:avLst/>
          </a:prstGeom>
          <a:noFill/>
        </p:spPr>
        <p:txBody>
          <a:bodyPr wrap="square">
            <a:spAutoFit/>
          </a:bodyPr>
          <a:lstStyle/>
          <a:p>
            <a:pPr algn="ctr"/>
            <a:r>
              <a:rPr lang="en-US" sz="2800" b="1" i="0">
                <a:solidFill>
                  <a:schemeClr val="bg1"/>
                </a:solidFill>
                <a:effectLst/>
                <a:latin typeface="Inter"/>
              </a:rPr>
              <a:t>Benefits of Enhanced Data Sharing</a:t>
            </a:r>
          </a:p>
        </p:txBody>
      </p:sp>
      <p:sp>
        <p:nvSpPr>
          <p:cNvPr id="4" name="TextBox 3">
            <a:extLst>
              <a:ext uri="{FF2B5EF4-FFF2-40B4-BE49-F238E27FC236}">
                <a16:creationId xmlns:a16="http://schemas.microsoft.com/office/drawing/2014/main" id="{98592AC6-4FA3-FC72-D17A-A27A56BC2447}"/>
              </a:ext>
            </a:extLst>
          </p:cNvPr>
          <p:cNvSpPr txBox="1"/>
          <p:nvPr/>
        </p:nvSpPr>
        <p:spPr>
          <a:xfrm>
            <a:off x="3012225" y="12502"/>
            <a:ext cx="6131775" cy="5386090"/>
          </a:xfrm>
          <a:prstGeom prst="rect">
            <a:avLst/>
          </a:prstGeom>
          <a:noFill/>
        </p:spPr>
        <p:txBody>
          <a:bodyPr wrap="square">
            <a:spAutoFit/>
          </a:bodyPr>
          <a:lstStyle/>
          <a:p>
            <a:pPr algn="l"/>
            <a:r>
              <a:rPr lang="en-US" sz="1600" b="1" i="0">
                <a:solidFill>
                  <a:srgbClr val="000000"/>
                </a:solidFill>
                <a:effectLst/>
                <a:latin typeface="Inter"/>
              </a:rPr>
              <a:t>Enhanced Patient Care</a:t>
            </a:r>
            <a:r>
              <a:rPr lang="en-US" sz="1600" b="0" i="0">
                <a:solidFill>
                  <a:srgbClr val="000000"/>
                </a:solidFill>
                <a:effectLst/>
                <a:latin typeface="Inter"/>
              </a:rPr>
              <a:t>:</a:t>
            </a:r>
          </a:p>
          <a:p>
            <a:pPr marL="457200" lvl="1" algn="l"/>
            <a:r>
              <a:rPr lang="en-US" b="0" i="0">
                <a:solidFill>
                  <a:srgbClr val="000000"/>
                </a:solidFill>
                <a:effectLst/>
                <a:latin typeface="Inter"/>
              </a:rPr>
              <a:t>Seamless access to comprehensive patient information enables healthcare professionals to make informed decisions, leading to improved clinical outcomes and enhanced patient safety.</a:t>
            </a:r>
          </a:p>
          <a:p>
            <a:pPr marL="457200" lvl="1" algn="l"/>
            <a:endParaRPr lang="en-US" sz="700" b="0" i="0">
              <a:solidFill>
                <a:srgbClr val="000000"/>
              </a:solidFill>
              <a:effectLst/>
              <a:latin typeface="Inter"/>
            </a:endParaRPr>
          </a:p>
          <a:p>
            <a:pPr algn="l"/>
            <a:r>
              <a:rPr lang="en-US" sz="1600" b="1" i="0">
                <a:solidFill>
                  <a:srgbClr val="000000"/>
                </a:solidFill>
                <a:effectLst/>
                <a:latin typeface="Inter"/>
              </a:rPr>
              <a:t>Streamlined Credentialing and Privileging Processes</a:t>
            </a:r>
            <a:r>
              <a:rPr lang="en-US" sz="1600" b="0" i="0">
                <a:solidFill>
                  <a:srgbClr val="000000"/>
                </a:solidFill>
                <a:effectLst/>
                <a:latin typeface="Inter"/>
              </a:rPr>
              <a:t>:</a:t>
            </a:r>
          </a:p>
          <a:p>
            <a:pPr marL="457200" lvl="1" algn="l"/>
            <a:r>
              <a:rPr lang="en-US" b="0" i="0">
                <a:solidFill>
                  <a:srgbClr val="000000"/>
                </a:solidFill>
                <a:effectLst/>
                <a:latin typeface="Inter"/>
              </a:rPr>
              <a:t>Interoperability allows for quicker verification of provider credentials and privileges, reducing administrative burdens and accelerating onboarding processes for new healthcare professionals.</a:t>
            </a:r>
          </a:p>
          <a:p>
            <a:pPr marL="457200" lvl="1" algn="l"/>
            <a:endParaRPr lang="en-US" sz="700" b="0" i="0">
              <a:solidFill>
                <a:srgbClr val="000000"/>
              </a:solidFill>
              <a:effectLst/>
              <a:latin typeface="Inter"/>
            </a:endParaRPr>
          </a:p>
          <a:p>
            <a:pPr algn="l"/>
            <a:r>
              <a:rPr lang="en-US" sz="1600" b="1" i="0">
                <a:solidFill>
                  <a:srgbClr val="000000"/>
                </a:solidFill>
                <a:effectLst/>
                <a:latin typeface="Inter"/>
              </a:rPr>
              <a:t>Improved Efficiency and Reduced Redundancy</a:t>
            </a:r>
            <a:r>
              <a:rPr lang="en-US" sz="1600" b="0" i="0">
                <a:solidFill>
                  <a:srgbClr val="000000"/>
                </a:solidFill>
                <a:effectLst/>
                <a:latin typeface="Inter"/>
              </a:rPr>
              <a:t>:</a:t>
            </a:r>
          </a:p>
          <a:p>
            <a:pPr marL="457200" lvl="1" algn="l"/>
            <a:r>
              <a:rPr lang="en-US" b="0" i="0">
                <a:solidFill>
                  <a:srgbClr val="000000"/>
                </a:solidFill>
                <a:effectLst/>
                <a:latin typeface="Inter"/>
              </a:rPr>
              <a:t>Data sharing minimizes duplication of efforts across departments, allowing Medical Staff Services Professionals to focus on strategic tasks rather than repetitive data entry and verification.</a:t>
            </a:r>
          </a:p>
          <a:p>
            <a:pPr marL="457200" lvl="1" algn="l"/>
            <a:endParaRPr lang="en-US" sz="700" b="0" i="0">
              <a:solidFill>
                <a:srgbClr val="000000"/>
              </a:solidFill>
              <a:effectLst/>
              <a:latin typeface="Inter"/>
            </a:endParaRPr>
          </a:p>
          <a:p>
            <a:pPr algn="l"/>
            <a:r>
              <a:rPr lang="en-US" sz="1600" b="1" i="0">
                <a:solidFill>
                  <a:srgbClr val="000000"/>
                </a:solidFill>
                <a:effectLst/>
                <a:latin typeface="Inter"/>
              </a:rPr>
              <a:t>Compliance with Regulatory Standards</a:t>
            </a:r>
            <a:r>
              <a:rPr lang="en-US" sz="1600" b="0" i="0">
                <a:solidFill>
                  <a:srgbClr val="000000"/>
                </a:solidFill>
                <a:effectLst/>
                <a:latin typeface="Inter"/>
              </a:rPr>
              <a:t>:</a:t>
            </a:r>
          </a:p>
          <a:p>
            <a:pPr marL="457200" lvl="1" algn="l"/>
            <a:r>
              <a:rPr lang="en-US" b="0" i="0">
                <a:solidFill>
                  <a:srgbClr val="000000"/>
                </a:solidFill>
                <a:effectLst/>
                <a:latin typeface="Inter"/>
              </a:rPr>
              <a:t>Enhanced interoperability supports adherence to evolving regulatory and accreditation requirements, ensuring that healthcare organizations maintain compliance and mitigate risks associated with legal liabilities.</a:t>
            </a:r>
          </a:p>
          <a:p>
            <a:pPr marL="457200" lvl="1" algn="l"/>
            <a:endParaRPr lang="en-US" sz="700" b="0" i="0">
              <a:solidFill>
                <a:srgbClr val="000000"/>
              </a:solidFill>
              <a:effectLst/>
              <a:latin typeface="Inter"/>
            </a:endParaRPr>
          </a:p>
          <a:p>
            <a:pPr algn="l"/>
            <a:r>
              <a:rPr lang="en-US" sz="1600" b="1" i="0">
                <a:solidFill>
                  <a:srgbClr val="000000"/>
                </a:solidFill>
                <a:effectLst/>
                <a:latin typeface="Inter"/>
              </a:rPr>
              <a:t>Fostering Collaboration and Communication</a:t>
            </a:r>
            <a:r>
              <a:rPr lang="en-US" sz="1600" b="0" i="0">
                <a:solidFill>
                  <a:srgbClr val="000000"/>
                </a:solidFill>
                <a:effectLst/>
                <a:latin typeface="Inter"/>
              </a:rPr>
              <a:t>:</a:t>
            </a:r>
          </a:p>
          <a:p>
            <a:pPr marL="457200" lvl="1" algn="l"/>
            <a:r>
              <a:rPr lang="en-US" b="0" i="0">
                <a:solidFill>
                  <a:srgbClr val="000000"/>
                </a:solidFill>
                <a:effectLst/>
                <a:latin typeface="Inter"/>
              </a:rPr>
              <a:t>Strong data sharing practices promote better collaboration and communication among providers, departments, and facilities, leading to a more cohesive approach to patient care and quality improvement initiatives.</a:t>
            </a:r>
          </a:p>
        </p:txBody>
      </p:sp>
      <p:pic>
        <p:nvPicPr>
          <p:cNvPr id="6146" name="Picture 2" descr="Better Data Sharing for Benefits Delivery">
            <a:extLst>
              <a:ext uri="{FF2B5EF4-FFF2-40B4-BE49-F238E27FC236}">
                <a16:creationId xmlns:a16="http://schemas.microsoft.com/office/drawing/2014/main" id="{8D45E6C4-4D87-86D6-95D7-74A6F09546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569" y="2713711"/>
            <a:ext cx="2839453" cy="1490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8150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2">
          <a:extLst>
            <a:ext uri="{FF2B5EF4-FFF2-40B4-BE49-F238E27FC236}">
              <a16:creationId xmlns:a16="http://schemas.microsoft.com/office/drawing/2014/main" id="{8B42039E-F475-A1D9-3044-227C77B11A51}"/>
            </a:ext>
          </a:extLst>
        </p:cNvPr>
        <p:cNvGrpSpPr/>
        <p:nvPr/>
      </p:nvGrpSpPr>
      <p:grpSpPr>
        <a:xfrm>
          <a:off x="0" y="0"/>
          <a:ext cx="0" cy="0"/>
          <a:chOff x="0" y="0"/>
          <a:chExt cx="0" cy="0"/>
        </a:xfrm>
      </p:grpSpPr>
      <p:pic>
        <p:nvPicPr>
          <p:cNvPr id="223" name="Google Shape;223;p33">
            <a:extLst>
              <a:ext uri="{FF2B5EF4-FFF2-40B4-BE49-F238E27FC236}">
                <a16:creationId xmlns:a16="http://schemas.microsoft.com/office/drawing/2014/main" id="{9E06D052-675A-61FB-D357-65A9FA92AB62}"/>
              </a:ext>
            </a:extLst>
          </p:cNvPr>
          <p:cNvPicPr preferRelativeResize="0"/>
          <p:nvPr/>
        </p:nvPicPr>
        <p:blipFill rotWithShape="1">
          <a:blip r:embed="rId3">
            <a:alphaModFix/>
          </a:blip>
          <a:srcRect/>
          <a:stretch/>
        </p:blipFill>
        <p:spPr>
          <a:xfrm>
            <a:off x="0" y="0"/>
            <a:ext cx="9143990" cy="5143500"/>
          </a:xfrm>
          <a:prstGeom prst="rect">
            <a:avLst/>
          </a:prstGeom>
          <a:noFill/>
          <a:ln>
            <a:noFill/>
          </a:ln>
        </p:spPr>
      </p:pic>
      <p:pic>
        <p:nvPicPr>
          <p:cNvPr id="225" name="Google Shape;225;p33">
            <a:extLst>
              <a:ext uri="{FF2B5EF4-FFF2-40B4-BE49-F238E27FC236}">
                <a16:creationId xmlns:a16="http://schemas.microsoft.com/office/drawing/2014/main" id="{42F71E51-7D7D-57CF-D737-A5FA9E50775F}"/>
              </a:ext>
            </a:extLst>
          </p:cNvPr>
          <p:cNvPicPr preferRelativeResize="0"/>
          <p:nvPr/>
        </p:nvPicPr>
        <p:blipFill>
          <a:blip r:embed="rId4">
            <a:alphaModFix/>
          </a:blip>
          <a:stretch>
            <a:fillRect/>
          </a:stretch>
        </p:blipFill>
        <p:spPr>
          <a:xfrm>
            <a:off x="547675" y="4533900"/>
            <a:ext cx="1544000" cy="190500"/>
          </a:xfrm>
          <a:prstGeom prst="rect">
            <a:avLst/>
          </a:prstGeom>
          <a:noFill/>
          <a:ln>
            <a:noFill/>
          </a:ln>
        </p:spPr>
      </p:pic>
      <p:sp>
        <p:nvSpPr>
          <p:cNvPr id="3" name="TextBox 2">
            <a:extLst>
              <a:ext uri="{FF2B5EF4-FFF2-40B4-BE49-F238E27FC236}">
                <a16:creationId xmlns:a16="http://schemas.microsoft.com/office/drawing/2014/main" id="{FC313364-1EF2-8681-F727-38743A2B2900}"/>
              </a:ext>
            </a:extLst>
          </p:cNvPr>
          <p:cNvSpPr txBox="1"/>
          <p:nvPr/>
        </p:nvSpPr>
        <p:spPr>
          <a:xfrm>
            <a:off x="144379" y="500112"/>
            <a:ext cx="2565133" cy="1384995"/>
          </a:xfrm>
          <a:prstGeom prst="rect">
            <a:avLst/>
          </a:prstGeom>
          <a:noFill/>
        </p:spPr>
        <p:txBody>
          <a:bodyPr wrap="square">
            <a:spAutoFit/>
          </a:bodyPr>
          <a:lstStyle/>
          <a:p>
            <a:pPr algn="ctr"/>
            <a:r>
              <a:rPr lang="en-US" sz="2800" b="1" i="0">
                <a:solidFill>
                  <a:schemeClr val="bg1"/>
                </a:solidFill>
                <a:effectLst/>
                <a:latin typeface="Inter"/>
              </a:rPr>
              <a:t>Influence on Credentialing and Privileging</a:t>
            </a:r>
          </a:p>
        </p:txBody>
      </p:sp>
      <p:sp>
        <p:nvSpPr>
          <p:cNvPr id="4" name="TextBox 3">
            <a:extLst>
              <a:ext uri="{FF2B5EF4-FFF2-40B4-BE49-F238E27FC236}">
                <a16:creationId xmlns:a16="http://schemas.microsoft.com/office/drawing/2014/main" id="{A52E2E6B-EFAD-ECE6-CC50-71AAAF97E099}"/>
              </a:ext>
            </a:extLst>
          </p:cNvPr>
          <p:cNvSpPr txBox="1"/>
          <p:nvPr/>
        </p:nvSpPr>
        <p:spPr>
          <a:xfrm>
            <a:off x="3089709" y="175805"/>
            <a:ext cx="6054280" cy="4801314"/>
          </a:xfrm>
          <a:prstGeom prst="rect">
            <a:avLst/>
          </a:prstGeom>
          <a:noFill/>
        </p:spPr>
        <p:txBody>
          <a:bodyPr wrap="square">
            <a:spAutoFit/>
          </a:bodyPr>
          <a:lstStyle/>
          <a:p>
            <a:pPr algn="l"/>
            <a:r>
              <a:rPr lang="en-US" sz="1800" b="1" i="0">
                <a:solidFill>
                  <a:srgbClr val="000000"/>
                </a:solidFill>
                <a:effectLst/>
                <a:latin typeface="Inter"/>
              </a:rPr>
              <a:t>Rapid Verification of Credentials</a:t>
            </a:r>
            <a:r>
              <a:rPr lang="en-US" sz="1800" b="0" i="0">
                <a:solidFill>
                  <a:srgbClr val="000000"/>
                </a:solidFill>
                <a:effectLst/>
                <a:latin typeface="Inter"/>
              </a:rPr>
              <a:t>:</a:t>
            </a:r>
          </a:p>
          <a:p>
            <a:pPr marL="457200" lvl="1" algn="l"/>
            <a:r>
              <a:rPr lang="en-US" sz="1800" b="0" i="0">
                <a:solidFill>
                  <a:srgbClr val="000000"/>
                </a:solidFill>
                <a:effectLst/>
                <a:latin typeface="Inter"/>
              </a:rPr>
              <a:t>Interoperability facilitates real-time access to verified credentialing information, enabling faster confirmation of a provider's qualifications, training, and certifications, which is essential for timely onboarding.</a:t>
            </a:r>
          </a:p>
          <a:p>
            <a:pPr marL="457200" lvl="1" algn="l"/>
            <a:endParaRPr lang="en-US" sz="1800" b="0" i="0">
              <a:solidFill>
                <a:srgbClr val="000000"/>
              </a:solidFill>
              <a:effectLst/>
              <a:latin typeface="Inter"/>
            </a:endParaRPr>
          </a:p>
          <a:p>
            <a:pPr algn="l"/>
            <a:r>
              <a:rPr lang="en-US" sz="1800" b="1" i="0">
                <a:solidFill>
                  <a:srgbClr val="000000"/>
                </a:solidFill>
                <a:effectLst/>
                <a:latin typeface="Inter"/>
              </a:rPr>
              <a:t>Consistency in Privileging Decisions</a:t>
            </a:r>
            <a:r>
              <a:rPr lang="en-US" sz="1800" b="0" i="0">
                <a:solidFill>
                  <a:srgbClr val="000000"/>
                </a:solidFill>
                <a:effectLst/>
                <a:latin typeface="Inter"/>
              </a:rPr>
              <a:t>:</a:t>
            </a:r>
          </a:p>
          <a:p>
            <a:pPr marL="457200" lvl="1" algn="l"/>
            <a:r>
              <a:rPr lang="en-US" sz="1800" b="0" i="0">
                <a:solidFill>
                  <a:srgbClr val="000000"/>
                </a:solidFill>
                <a:effectLst/>
                <a:latin typeface="Inter"/>
              </a:rPr>
              <a:t>Enhanced data sharing ensures that privileging decisions are based on accurate and current information, reducing discrepancies and improving the integrity of provider privileges granted across different facilities.</a:t>
            </a:r>
          </a:p>
          <a:p>
            <a:pPr algn="l"/>
            <a:endParaRPr lang="en-US" sz="1800" b="1" i="0">
              <a:solidFill>
                <a:srgbClr val="000000"/>
              </a:solidFill>
              <a:effectLst/>
              <a:latin typeface="Inter"/>
            </a:endParaRPr>
          </a:p>
          <a:p>
            <a:pPr algn="l"/>
            <a:r>
              <a:rPr lang="en-US" sz="1800" b="1" i="0">
                <a:solidFill>
                  <a:srgbClr val="000000"/>
                </a:solidFill>
                <a:effectLst/>
                <a:latin typeface="Inter"/>
              </a:rPr>
              <a:t>Streamlined Processes</a:t>
            </a:r>
            <a:r>
              <a:rPr lang="en-US" sz="1800" b="0" i="0">
                <a:solidFill>
                  <a:srgbClr val="000000"/>
                </a:solidFill>
                <a:effectLst/>
                <a:latin typeface="Inter"/>
              </a:rPr>
              <a:t>:</a:t>
            </a:r>
          </a:p>
          <a:p>
            <a:pPr marL="457200" lvl="1" algn="l"/>
            <a:r>
              <a:rPr lang="en-US" sz="1800" b="0" i="0">
                <a:solidFill>
                  <a:srgbClr val="000000"/>
                </a:solidFill>
                <a:effectLst/>
                <a:latin typeface="Inter"/>
              </a:rPr>
              <a:t>With integrated systems, the credentialing and privileging workflows become more efficient, minimizing administrative burdens and reducing the time spent on manual data entry and redundant checks.</a:t>
            </a:r>
          </a:p>
        </p:txBody>
      </p:sp>
      <p:pic>
        <p:nvPicPr>
          <p:cNvPr id="7170" name="Picture 2" descr="Credentialing and Privileging – The Cornerstone of Provider Status">
            <a:extLst>
              <a:ext uri="{FF2B5EF4-FFF2-40B4-BE49-F238E27FC236}">
                <a16:creationId xmlns:a16="http://schemas.microsoft.com/office/drawing/2014/main" id="{F68A9DB6-6839-5DA5-2D49-4D98D7FA1FB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9217" b="21236"/>
          <a:stretch/>
        </p:blipFill>
        <p:spPr bwMode="auto">
          <a:xfrm>
            <a:off x="0" y="2221199"/>
            <a:ext cx="3355685" cy="1166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4844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2">
          <a:extLst>
            <a:ext uri="{FF2B5EF4-FFF2-40B4-BE49-F238E27FC236}">
              <a16:creationId xmlns:a16="http://schemas.microsoft.com/office/drawing/2014/main" id="{BB083978-D4CB-551B-F9D0-C17AECA0C690}"/>
            </a:ext>
          </a:extLst>
        </p:cNvPr>
        <p:cNvGrpSpPr/>
        <p:nvPr/>
      </p:nvGrpSpPr>
      <p:grpSpPr>
        <a:xfrm>
          <a:off x="0" y="0"/>
          <a:ext cx="0" cy="0"/>
          <a:chOff x="0" y="0"/>
          <a:chExt cx="0" cy="0"/>
        </a:xfrm>
      </p:grpSpPr>
      <p:pic>
        <p:nvPicPr>
          <p:cNvPr id="223" name="Google Shape;223;p33">
            <a:extLst>
              <a:ext uri="{FF2B5EF4-FFF2-40B4-BE49-F238E27FC236}">
                <a16:creationId xmlns:a16="http://schemas.microsoft.com/office/drawing/2014/main" id="{2DFF74F8-A292-25D3-6476-F2E17366A69B}"/>
              </a:ext>
            </a:extLst>
          </p:cNvPr>
          <p:cNvPicPr preferRelativeResize="0"/>
          <p:nvPr/>
        </p:nvPicPr>
        <p:blipFill rotWithShape="1">
          <a:blip r:embed="rId3">
            <a:alphaModFix/>
          </a:blip>
          <a:srcRect/>
          <a:stretch/>
        </p:blipFill>
        <p:spPr>
          <a:xfrm>
            <a:off x="0" y="0"/>
            <a:ext cx="9143990" cy="5143500"/>
          </a:xfrm>
          <a:prstGeom prst="rect">
            <a:avLst/>
          </a:prstGeom>
          <a:noFill/>
          <a:ln>
            <a:noFill/>
          </a:ln>
        </p:spPr>
      </p:pic>
      <p:pic>
        <p:nvPicPr>
          <p:cNvPr id="225" name="Google Shape;225;p33">
            <a:extLst>
              <a:ext uri="{FF2B5EF4-FFF2-40B4-BE49-F238E27FC236}">
                <a16:creationId xmlns:a16="http://schemas.microsoft.com/office/drawing/2014/main" id="{6F4ACF77-B31F-38B8-11D5-E530392398FF}"/>
              </a:ext>
            </a:extLst>
          </p:cNvPr>
          <p:cNvPicPr preferRelativeResize="0"/>
          <p:nvPr/>
        </p:nvPicPr>
        <p:blipFill>
          <a:blip r:embed="rId4">
            <a:alphaModFix/>
          </a:blip>
          <a:stretch>
            <a:fillRect/>
          </a:stretch>
        </p:blipFill>
        <p:spPr>
          <a:xfrm>
            <a:off x="547675" y="4533900"/>
            <a:ext cx="1544000" cy="190500"/>
          </a:xfrm>
          <a:prstGeom prst="rect">
            <a:avLst/>
          </a:prstGeom>
          <a:noFill/>
          <a:ln>
            <a:noFill/>
          </a:ln>
        </p:spPr>
      </p:pic>
      <p:sp>
        <p:nvSpPr>
          <p:cNvPr id="3" name="TextBox 2">
            <a:extLst>
              <a:ext uri="{FF2B5EF4-FFF2-40B4-BE49-F238E27FC236}">
                <a16:creationId xmlns:a16="http://schemas.microsoft.com/office/drawing/2014/main" id="{82BDAF32-F314-EDE2-FEA7-A19296039F84}"/>
              </a:ext>
            </a:extLst>
          </p:cNvPr>
          <p:cNvSpPr txBox="1"/>
          <p:nvPr/>
        </p:nvSpPr>
        <p:spPr>
          <a:xfrm>
            <a:off x="246648" y="573425"/>
            <a:ext cx="2565133" cy="1384995"/>
          </a:xfrm>
          <a:prstGeom prst="rect">
            <a:avLst/>
          </a:prstGeom>
          <a:noFill/>
        </p:spPr>
        <p:txBody>
          <a:bodyPr wrap="square">
            <a:spAutoFit/>
          </a:bodyPr>
          <a:lstStyle/>
          <a:p>
            <a:pPr algn="ctr"/>
            <a:r>
              <a:rPr lang="en-US" sz="2800" b="1" i="0">
                <a:solidFill>
                  <a:schemeClr val="bg1"/>
                </a:solidFill>
                <a:effectLst/>
                <a:latin typeface="Inter"/>
              </a:rPr>
              <a:t>Influence on Credentialing and Privileging</a:t>
            </a:r>
          </a:p>
        </p:txBody>
      </p:sp>
      <p:sp>
        <p:nvSpPr>
          <p:cNvPr id="4" name="TextBox 3">
            <a:extLst>
              <a:ext uri="{FF2B5EF4-FFF2-40B4-BE49-F238E27FC236}">
                <a16:creationId xmlns:a16="http://schemas.microsoft.com/office/drawing/2014/main" id="{48A99DF2-A945-1E9B-80F7-4B7D1910C33A}"/>
              </a:ext>
            </a:extLst>
          </p:cNvPr>
          <p:cNvSpPr txBox="1"/>
          <p:nvPr/>
        </p:nvSpPr>
        <p:spPr>
          <a:xfrm>
            <a:off x="3441297" y="655841"/>
            <a:ext cx="5702694" cy="3831818"/>
          </a:xfrm>
          <a:prstGeom prst="rect">
            <a:avLst/>
          </a:prstGeom>
          <a:noFill/>
        </p:spPr>
        <p:txBody>
          <a:bodyPr wrap="square">
            <a:spAutoFit/>
          </a:bodyPr>
          <a:lstStyle/>
          <a:p>
            <a:pPr algn="l"/>
            <a:r>
              <a:rPr lang="en-US" sz="1800" b="1" i="0">
                <a:solidFill>
                  <a:srgbClr val="000000"/>
                </a:solidFill>
                <a:effectLst/>
                <a:latin typeface="Inter"/>
              </a:rPr>
              <a:t>Centralized Data Management</a:t>
            </a:r>
            <a:r>
              <a:rPr lang="en-US" sz="1800" b="0" i="0">
                <a:solidFill>
                  <a:srgbClr val="000000"/>
                </a:solidFill>
                <a:effectLst/>
                <a:latin typeface="Inter"/>
              </a:rPr>
              <a:t>:</a:t>
            </a:r>
          </a:p>
          <a:p>
            <a:pPr marL="457200" lvl="1" algn="l"/>
            <a:r>
              <a:rPr lang="en-US" sz="1800" b="0" i="0">
                <a:solidFill>
                  <a:srgbClr val="000000"/>
                </a:solidFill>
                <a:effectLst/>
                <a:latin typeface="Inter"/>
              </a:rPr>
              <a:t>Interoperability allows for centralized management of credentialing and privileging data, ensuring that all stakeholders have access to the same up-to-date information, which supports compliance and enhances collaboration among departments.</a:t>
            </a:r>
          </a:p>
          <a:p>
            <a:pPr marL="457200" lvl="1" algn="l"/>
            <a:endParaRPr lang="en-US" sz="1800" b="0" i="0">
              <a:solidFill>
                <a:srgbClr val="000000"/>
              </a:solidFill>
              <a:effectLst/>
              <a:latin typeface="Inter"/>
            </a:endParaRPr>
          </a:p>
          <a:p>
            <a:pPr marL="457200" lvl="1" algn="l"/>
            <a:endParaRPr lang="en-US" sz="900" b="0" i="0">
              <a:solidFill>
                <a:srgbClr val="000000"/>
              </a:solidFill>
              <a:effectLst/>
              <a:latin typeface="Inter"/>
            </a:endParaRPr>
          </a:p>
          <a:p>
            <a:pPr algn="l"/>
            <a:r>
              <a:rPr lang="en-US" sz="1800" b="1" i="0">
                <a:solidFill>
                  <a:srgbClr val="000000"/>
                </a:solidFill>
                <a:effectLst/>
                <a:latin typeface="Inter"/>
              </a:rPr>
              <a:t>Support for Regulatory Compliance</a:t>
            </a:r>
            <a:r>
              <a:rPr lang="en-US" sz="1800" b="0" i="0">
                <a:solidFill>
                  <a:srgbClr val="000000"/>
                </a:solidFill>
                <a:effectLst/>
                <a:latin typeface="Inter"/>
              </a:rPr>
              <a:t>:</a:t>
            </a:r>
          </a:p>
          <a:p>
            <a:pPr marL="457200" lvl="1" algn="l"/>
            <a:r>
              <a:rPr lang="en-US" sz="1800" b="0" i="0">
                <a:solidFill>
                  <a:srgbClr val="000000"/>
                </a:solidFill>
                <a:effectLst/>
                <a:latin typeface="Inter"/>
              </a:rPr>
              <a:t>Effective interoperability aids in maintaining compliance with state and federal regulations surrounding credentialing and privileging, helping organizations avoid legal risks and fostering a culture of accountability in healthcare practices.</a:t>
            </a:r>
          </a:p>
        </p:txBody>
      </p:sp>
      <p:pic>
        <p:nvPicPr>
          <p:cNvPr id="2" name="Picture 2" descr="Credentialing and Privileging – The Cornerstone of Provider Status">
            <a:extLst>
              <a:ext uri="{FF2B5EF4-FFF2-40B4-BE49-F238E27FC236}">
                <a16:creationId xmlns:a16="http://schemas.microsoft.com/office/drawing/2014/main" id="{C9EA284F-3C1D-18ED-7F0A-6A91237B583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9217" b="21236"/>
          <a:stretch/>
        </p:blipFill>
        <p:spPr bwMode="auto">
          <a:xfrm>
            <a:off x="0" y="2221199"/>
            <a:ext cx="3355685" cy="1166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48265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2">
          <a:extLst>
            <a:ext uri="{FF2B5EF4-FFF2-40B4-BE49-F238E27FC236}">
              <a16:creationId xmlns:a16="http://schemas.microsoft.com/office/drawing/2014/main" id="{1EF6403B-AA78-E84F-4EEF-86CA94E22B1C}"/>
            </a:ext>
          </a:extLst>
        </p:cNvPr>
        <p:cNvGrpSpPr/>
        <p:nvPr/>
      </p:nvGrpSpPr>
      <p:grpSpPr>
        <a:xfrm>
          <a:off x="0" y="0"/>
          <a:ext cx="0" cy="0"/>
          <a:chOff x="0" y="0"/>
          <a:chExt cx="0" cy="0"/>
        </a:xfrm>
      </p:grpSpPr>
      <p:pic>
        <p:nvPicPr>
          <p:cNvPr id="225" name="Google Shape;225;p33">
            <a:extLst>
              <a:ext uri="{FF2B5EF4-FFF2-40B4-BE49-F238E27FC236}">
                <a16:creationId xmlns:a16="http://schemas.microsoft.com/office/drawing/2014/main" id="{952987DD-E9E8-970B-3F33-A7A7F02AF05E}"/>
              </a:ext>
            </a:extLst>
          </p:cNvPr>
          <p:cNvPicPr preferRelativeResize="0"/>
          <p:nvPr/>
        </p:nvPicPr>
        <p:blipFill>
          <a:blip r:embed="rId3">
            <a:alphaModFix/>
          </a:blip>
          <a:stretch>
            <a:fillRect/>
          </a:stretch>
        </p:blipFill>
        <p:spPr>
          <a:xfrm>
            <a:off x="547675" y="4533900"/>
            <a:ext cx="1544000" cy="190500"/>
          </a:xfrm>
          <a:prstGeom prst="rect">
            <a:avLst/>
          </a:prstGeom>
          <a:noFill/>
          <a:ln>
            <a:noFill/>
          </a:ln>
        </p:spPr>
      </p:pic>
      <p:sp>
        <p:nvSpPr>
          <p:cNvPr id="5" name="Title 4">
            <a:extLst>
              <a:ext uri="{FF2B5EF4-FFF2-40B4-BE49-F238E27FC236}">
                <a16:creationId xmlns:a16="http://schemas.microsoft.com/office/drawing/2014/main" id="{1FB7FF4C-32CE-833E-14F6-773D785446DF}"/>
              </a:ext>
            </a:extLst>
          </p:cNvPr>
          <p:cNvSpPr>
            <a:spLocks noGrp="1"/>
          </p:cNvSpPr>
          <p:nvPr>
            <p:ph type="title"/>
          </p:nvPr>
        </p:nvSpPr>
        <p:spPr>
          <a:xfrm>
            <a:off x="742160" y="1717633"/>
            <a:ext cx="4763491" cy="2459731"/>
          </a:xfrm>
        </p:spPr>
        <p:txBody>
          <a:bodyPr>
            <a:noAutofit/>
          </a:bodyPr>
          <a:lstStyle/>
          <a:p>
            <a:pPr algn="ctr"/>
            <a:r>
              <a:rPr lang="en-US" sz="4000"/>
              <a:t>CASE STUDIES </a:t>
            </a:r>
            <a:br>
              <a:rPr lang="en-US" sz="4000"/>
            </a:br>
            <a:r>
              <a:rPr lang="en-US" sz="4000"/>
              <a:t>in Interoperability </a:t>
            </a:r>
            <a:br>
              <a:rPr lang="en-US" sz="4000"/>
            </a:br>
            <a:r>
              <a:rPr lang="en-US" sz="4000"/>
              <a:t>and Data Sharing</a:t>
            </a:r>
          </a:p>
        </p:txBody>
      </p:sp>
    </p:spTree>
    <p:extLst>
      <p:ext uri="{BB962C8B-B14F-4D97-AF65-F5344CB8AC3E}">
        <p14:creationId xmlns:p14="http://schemas.microsoft.com/office/powerpoint/2010/main" val="4145410534"/>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Custom Design">
  <a:themeElements>
    <a:clrScheme name="HG Brand Colors">
      <a:dk1>
        <a:srgbClr val="071D49"/>
      </a:dk1>
      <a:lt1>
        <a:srgbClr val="FFFFFF"/>
      </a:lt1>
      <a:dk2>
        <a:srgbClr val="165C7D"/>
      </a:dk2>
      <a:lt2>
        <a:srgbClr val="EEEEEE"/>
      </a:lt2>
      <a:accent1>
        <a:srgbClr val="63B1BC"/>
      </a:accent1>
      <a:accent2>
        <a:srgbClr val="E1523E"/>
      </a:accent2>
      <a:accent3>
        <a:srgbClr val="5E8AB4"/>
      </a:accent3>
      <a:accent4>
        <a:srgbClr val="F3CFB3"/>
      </a:accent4>
      <a:accent5>
        <a:srgbClr val="0097A7"/>
      </a:accent5>
      <a:accent6>
        <a:srgbClr val="82CEB2"/>
      </a:accent6>
      <a:hlink>
        <a:srgbClr val="0097A7"/>
      </a:hlink>
      <a:folHlink>
        <a:srgbClr val="0097A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HG Brand Colors">
      <a:dk1>
        <a:srgbClr val="071D49"/>
      </a:dk1>
      <a:lt1>
        <a:srgbClr val="FFFFFF"/>
      </a:lt1>
      <a:dk2>
        <a:srgbClr val="165C7D"/>
      </a:dk2>
      <a:lt2>
        <a:srgbClr val="EEEEEE"/>
      </a:lt2>
      <a:accent1>
        <a:srgbClr val="63B1BC"/>
      </a:accent1>
      <a:accent2>
        <a:srgbClr val="E1523E"/>
      </a:accent2>
      <a:accent3>
        <a:srgbClr val="5E8AB4"/>
      </a:accent3>
      <a:accent4>
        <a:srgbClr val="F3CFB3"/>
      </a:accent4>
      <a:accent5>
        <a:srgbClr val="0097A7"/>
      </a:accent5>
      <a:accent6>
        <a:srgbClr val="82CEB2"/>
      </a:accent6>
      <a:hlink>
        <a:srgbClr val="0097A7"/>
      </a:hlink>
      <a:folHlink>
        <a:srgbClr val="0097A7"/>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3_Custom Design">
  <a:themeElements>
    <a:clrScheme name="Custom 2">
      <a:dk1>
        <a:srgbClr val="071D49"/>
      </a:dk1>
      <a:lt1>
        <a:srgbClr val="FFFFFF"/>
      </a:lt1>
      <a:dk2>
        <a:srgbClr val="165C7D"/>
      </a:dk2>
      <a:lt2>
        <a:srgbClr val="EEEEEE"/>
      </a:lt2>
      <a:accent1>
        <a:srgbClr val="63B1BC"/>
      </a:accent1>
      <a:accent2>
        <a:srgbClr val="E1523E"/>
      </a:accent2>
      <a:accent3>
        <a:srgbClr val="5E8AB4"/>
      </a:accent3>
      <a:accent4>
        <a:srgbClr val="F3CFB3"/>
      </a:accent4>
      <a:accent5>
        <a:srgbClr val="0097A7"/>
      </a:accent5>
      <a:accent6>
        <a:srgbClr val="82CEB2"/>
      </a:accent6>
      <a:hlink>
        <a:srgbClr val="0097A7"/>
      </a:hlink>
      <a:folHlink>
        <a:srgbClr val="0097A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Custom Design">
  <a:themeElements>
    <a:clrScheme name="HG Brand Colors">
      <a:dk1>
        <a:srgbClr val="071D49"/>
      </a:dk1>
      <a:lt1>
        <a:srgbClr val="FFFFFF"/>
      </a:lt1>
      <a:dk2>
        <a:srgbClr val="165C7D"/>
      </a:dk2>
      <a:lt2>
        <a:srgbClr val="EEEEEE"/>
      </a:lt2>
      <a:accent1>
        <a:srgbClr val="63B1BC"/>
      </a:accent1>
      <a:accent2>
        <a:srgbClr val="E1523E"/>
      </a:accent2>
      <a:accent3>
        <a:srgbClr val="5E8AB4"/>
      </a:accent3>
      <a:accent4>
        <a:srgbClr val="F3CFB3"/>
      </a:accent4>
      <a:accent5>
        <a:srgbClr val="0097A7"/>
      </a:accent5>
      <a:accent6>
        <a:srgbClr val="82CEB2"/>
      </a:accent6>
      <a:hlink>
        <a:srgbClr val="0097A7"/>
      </a:hlink>
      <a:folHlink>
        <a:srgbClr val="0097A7"/>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Custom Design">
  <a:themeElements>
    <a:clrScheme name="HG Brand Colors">
      <a:dk1>
        <a:srgbClr val="071D49"/>
      </a:dk1>
      <a:lt1>
        <a:srgbClr val="FFFFFF"/>
      </a:lt1>
      <a:dk2>
        <a:srgbClr val="165C7D"/>
      </a:dk2>
      <a:lt2>
        <a:srgbClr val="EEEEEE"/>
      </a:lt2>
      <a:accent1>
        <a:srgbClr val="63B1BC"/>
      </a:accent1>
      <a:accent2>
        <a:srgbClr val="E1523E"/>
      </a:accent2>
      <a:accent3>
        <a:srgbClr val="5E8AB4"/>
      </a:accent3>
      <a:accent4>
        <a:srgbClr val="F3CFB3"/>
      </a:accent4>
      <a:accent5>
        <a:srgbClr val="0097A7"/>
      </a:accent5>
      <a:accent6>
        <a:srgbClr val="82CEB2"/>
      </a:accent6>
      <a:hlink>
        <a:srgbClr val="0097A7"/>
      </a:hlink>
      <a:folHlink>
        <a:srgbClr val="0097A7"/>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7.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FD448F9619EA047ACD55C679E2C0303" ma:contentTypeVersion="4" ma:contentTypeDescription="Create a new document." ma:contentTypeScope="" ma:versionID="dbeb0df5d1dc42f44a753f6cefda7685">
  <xsd:schema xmlns:xsd="http://www.w3.org/2001/XMLSchema" xmlns:xs="http://www.w3.org/2001/XMLSchema" xmlns:p="http://schemas.microsoft.com/office/2006/metadata/properties" xmlns:ns2="52ef63ee-fcb0-4f9f-b237-31db210123ff" targetNamespace="http://schemas.microsoft.com/office/2006/metadata/properties" ma:root="true" ma:fieldsID="7bf50a64887527d1e81f32b00c16a8ab" ns2:_="">
    <xsd:import namespace="52ef63ee-fcb0-4f9f-b237-31db210123f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ef63ee-fcb0-4f9f-b237-31db210123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8AFDD6A-43E7-47EE-AE6A-F240A0003F57}">
  <ds:schemaRefs>
    <ds:schemaRef ds:uri="http://purl.org/dc/dcmitype/"/>
    <ds:schemaRef ds:uri="http://schemas.microsoft.com/office/infopath/2007/PartnerControls"/>
    <ds:schemaRef ds:uri="52ef63ee-fcb0-4f9f-b237-31db210123ff"/>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5D3A93C-3E7A-4B04-90A1-76D5C2E2D286}">
  <ds:schemaRefs>
    <ds:schemaRef ds:uri="52ef63ee-fcb0-4f9f-b237-31db210123f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B28705E-C37A-46F6-B2F9-EC02F439E77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3074</Words>
  <Application>Microsoft Office PowerPoint</Application>
  <PresentationFormat>On-screen Show (16:9)</PresentationFormat>
  <Paragraphs>199</Paragraphs>
  <Slides>29</Slides>
  <Notes>21</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29</vt:i4>
      </vt:variant>
    </vt:vector>
  </HeadingPairs>
  <TitlesOfParts>
    <vt:vector size="43" baseType="lpstr">
      <vt:lpstr>Aptos</vt:lpstr>
      <vt:lpstr>Aptos Display</vt:lpstr>
      <vt:lpstr>Arial</vt:lpstr>
      <vt:lpstr>Calibri</vt:lpstr>
      <vt:lpstr>Calibri Light</vt:lpstr>
      <vt:lpstr>Inter</vt:lpstr>
      <vt:lpstr>Times</vt:lpstr>
      <vt:lpstr>Times New Roman</vt:lpstr>
      <vt:lpstr>Simple Light</vt:lpstr>
      <vt:lpstr>4_Custom Design</vt:lpstr>
      <vt:lpstr>1_Custom Design</vt:lpstr>
      <vt:lpstr>3_Custom Design</vt:lpstr>
      <vt:lpstr>2_Custom Design</vt:lpstr>
      <vt:lpstr>Custom Design</vt:lpstr>
      <vt:lpstr>Interoperability and Data Sharing  in Credentialing, Privileging, and Peer Review</vt:lpstr>
      <vt:lpstr>Sara Cameron, CPMSM, CPCS Senior Director Professional Services &amp; Senior Consultant</vt:lpstr>
      <vt:lpstr>PowerPoint Presentation</vt:lpstr>
      <vt:lpstr>PowerPoint Presentation</vt:lpstr>
      <vt:lpstr>PowerPoint Presentation</vt:lpstr>
      <vt:lpstr>PowerPoint Presentation</vt:lpstr>
      <vt:lpstr>PowerPoint Presentation</vt:lpstr>
      <vt:lpstr>PowerPoint Presentation</vt:lpstr>
      <vt:lpstr>CASE STUDIES  in Interoperability  and Data Sharing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Kathy Wendt</dc:creator>
  <cp:lastModifiedBy>Marie Torkelson</cp:lastModifiedBy>
  <cp:revision>1</cp:revision>
  <dcterms:modified xsi:type="dcterms:W3CDTF">2025-04-18T18:17:36Z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0x0101009FD448F9619EA047ACD55C679E2C0303</vt:lpwstr>
  </property>
</Properties>
</file>