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8"/>
  </p:notesMasterIdLst>
  <p:sldIdLst>
    <p:sldId id="256" r:id="rId2"/>
    <p:sldId id="263" r:id="rId3"/>
    <p:sldId id="294" r:id="rId4"/>
    <p:sldId id="273" r:id="rId5"/>
    <p:sldId id="264" r:id="rId6"/>
    <p:sldId id="266" r:id="rId7"/>
    <p:sldId id="293" r:id="rId8"/>
    <p:sldId id="286" r:id="rId9"/>
    <p:sldId id="288" r:id="rId10"/>
    <p:sldId id="269" r:id="rId11"/>
    <p:sldId id="281" r:id="rId12"/>
    <p:sldId id="282" r:id="rId13"/>
    <p:sldId id="276" r:id="rId14"/>
    <p:sldId id="274" r:id="rId15"/>
    <p:sldId id="265" r:id="rId16"/>
    <p:sldId id="298" r:id="rId17"/>
    <p:sldId id="290" r:id="rId18"/>
    <p:sldId id="291" r:id="rId19"/>
    <p:sldId id="292" r:id="rId20"/>
    <p:sldId id="300" r:id="rId21"/>
    <p:sldId id="267" r:id="rId22"/>
    <p:sldId id="301" r:id="rId23"/>
    <p:sldId id="283" r:id="rId24"/>
    <p:sldId id="271" r:id="rId25"/>
    <p:sldId id="303"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CF1A9-D2E5-48A2-9978-6013504C7769}" v="25" dt="2025-04-19T03:24:42.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30" autoAdjust="0"/>
  </p:normalViewPr>
  <p:slideViewPr>
    <p:cSldViewPr snapToGrid="0">
      <p:cViewPr varScale="1">
        <p:scale>
          <a:sx n="53" d="100"/>
          <a:sy n="53" d="100"/>
        </p:scale>
        <p:origin x="11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ie Gutierrez" userId="a91945a07c8b5d48" providerId="LiveId" clId="{420CF1A9-D2E5-48A2-9978-6013504C7769}"/>
    <pc:docChg chg="modSld">
      <pc:chgData name="Bonnie Gutierrez" userId="a91945a07c8b5d48" providerId="LiveId" clId="{420CF1A9-D2E5-48A2-9978-6013504C7769}" dt="2025-04-19T03:24:42.085" v="24" actId="6549"/>
      <pc:docMkLst>
        <pc:docMk/>
      </pc:docMkLst>
      <pc:sldChg chg="modSp">
        <pc:chgData name="Bonnie Gutierrez" userId="a91945a07c8b5d48" providerId="LiveId" clId="{420CF1A9-D2E5-48A2-9978-6013504C7769}" dt="2025-04-19T03:24:42.085" v="24" actId="6549"/>
        <pc:sldMkLst>
          <pc:docMk/>
          <pc:sldMk cId="3085198162" sldId="256"/>
        </pc:sldMkLst>
        <pc:spChg chg="mod">
          <ac:chgData name="Bonnie Gutierrez" userId="a91945a07c8b5d48" providerId="LiveId" clId="{420CF1A9-D2E5-48A2-9978-6013504C7769}" dt="2025-04-19T03:24:42.085" v="24" actId="6549"/>
          <ac:spMkLst>
            <pc:docMk/>
            <pc:sldMk cId="3085198162" sldId="256"/>
            <ac:spMk id="3" creationId="{2F894F7F-6DD6-C467-1282-12F515952E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BD76C-C818-4A40-980F-04897D868427}" type="datetimeFigureOut">
              <a:rPr lang="en-US" smtClean="0"/>
              <a:t>4/18/2025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9B0EC-467D-4E43-B1C2-55D9D8ABD434}" type="slidenum">
              <a:rPr lang="en-US" smtClean="0"/>
              <a:t>‹#›</a:t>
            </a:fld>
            <a:endParaRPr lang="en-US" dirty="0"/>
          </a:p>
        </p:txBody>
      </p:sp>
    </p:spTree>
    <p:extLst>
      <p:ext uri="{BB962C8B-B14F-4D97-AF65-F5344CB8AC3E}">
        <p14:creationId xmlns:p14="http://schemas.microsoft.com/office/powerpoint/2010/main" val="238891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1</a:t>
            </a:fld>
            <a:endParaRPr lang="en-US" dirty="0"/>
          </a:p>
        </p:txBody>
      </p:sp>
    </p:spTree>
    <p:extLst>
      <p:ext uri="{BB962C8B-B14F-4D97-AF65-F5344CB8AC3E}">
        <p14:creationId xmlns:p14="http://schemas.microsoft.com/office/powerpoint/2010/main" val="360432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11</a:t>
            </a:fld>
            <a:endParaRPr lang="en-US" dirty="0"/>
          </a:p>
        </p:txBody>
      </p:sp>
    </p:spTree>
    <p:extLst>
      <p:ext uri="{BB962C8B-B14F-4D97-AF65-F5344CB8AC3E}">
        <p14:creationId xmlns:p14="http://schemas.microsoft.com/office/powerpoint/2010/main" val="44145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12</a:t>
            </a:fld>
            <a:endParaRPr lang="en-US" dirty="0"/>
          </a:p>
        </p:txBody>
      </p:sp>
    </p:spTree>
    <p:extLst>
      <p:ext uri="{BB962C8B-B14F-4D97-AF65-F5344CB8AC3E}">
        <p14:creationId xmlns:p14="http://schemas.microsoft.com/office/powerpoint/2010/main" val="47981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13</a:t>
            </a:fld>
            <a:endParaRPr lang="en-US" dirty="0"/>
          </a:p>
        </p:txBody>
      </p:sp>
    </p:spTree>
    <p:extLst>
      <p:ext uri="{BB962C8B-B14F-4D97-AF65-F5344CB8AC3E}">
        <p14:creationId xmlns:p14="http://schemas.microsoft.com/office/powerpoint/2010/main" val="107111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14</a:t>
            </a:fld>
            <a:endParaRPr lang="en-US" dirty="0"/>
          </a:p>
        </p:txBody>
      </p:sp>
    </p:spTree>
    <p:extLst>
      <p:ext uri="{BB962C8B-B14F-4D97-AF65-F5344CB8AC3E}">
        <p14:creationId xmlns:p14="http://schemas.microsoft.com/office/powerpoint/2010/main" val="92175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15</a:t>
            </a:fld>
            <a:endParaRPr lang="en-US" dirty="0"/>
          </a:p>
        </p:txBody>
      </p:sp>
    </p:spTree>
    <p:extLst>
      <p:ext uri="{BB962C8B-B14F-4D97-AF65-F5344CB8AC3E}">
        <p14:creationId xmlns:p14="http://schemas.microsoft.com/office/powerpoint/2010/main" val="375313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16</a:t>
            </a:fld>
            <a:endParaRPr lang="en-US" dirty="0"/>
          </a:p>
        </p:txBody>
      </p:sp>
    </p:spTree>
    <p:extLst>
      <p:ext uri="{BB962C8B-B14F-4D97-AF65-F5344CB8AC3E}">
        <p14:creationId xmlns:p14="http://schemas.microsoft.com/office/powerpoint/2010/main" val="38805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17</a:t>
            </a:fld>
            <a:endParaRPr lang="en-US" dirty="0"/>
          </a:p>
        </p:txBody>
      </p:sp>
    </p:spTree>
    <p:extLst>
      <p:ext uri="{BB962C8B-B14F-4D97-AF65-F5344CB8AC3E}">
        <p14:creationId xmlns:p14="http://schemas.microsoft.com/office/powerpoint/2010/main" val="3363193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18</a:t>
            </a:fld>
            <a:endParaRPr lang="en-US" dirty="0"/>
          </a:p>
        </p:txBody>
      </p:sp>
    </p:spTree>
    <p:extLst>
      <p:ext uri="{BB962C8B-B14F-4D97-AF65-F5344CB8AC3E}">
        <p14:creationId xmlns:p14="http://schemas.microsoft.com/office/powerpoint/2010/main" val="84506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Lastly, note the language under adjournment.  Doesn’t that sound better than just…the meeting ended?  This shows that the committee covered all the business at hand.</a:t>
            </a:r>
          </a:p>
          <a:p>
            <a:r>
              <a:rPr lang="en-US" sz="1800" dirty="0"/>
              <a:t>Note the comment about the Board Sub-Committee for expedited credentialing.</a:t>
            </a:r>
          </a:p>
          <a:p>
            <a:r>
              <a:rPr lang="en-US" sz="1800" dirty="0"/>
              <a:t>And finally, it denotes the use of the MSC acronym.  </a:t>
            </a:r>
          </a:p>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19</a:t>
            </a:fld>
            <a:endParaRPr lang="en-US" dirty="0"/>
          </a:p>
        </p:txBody>
      </p:sp>
    </p:spTree>
    <p:extLst>
      <p:ext uri="{BB962C8B-B14F-4D97-AF65-F5344CB8AC3E}">
        <p14:creationId xmlns:p14="http://schemas.microsoft.com/office/powerpoint/2010/main" val="138308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5"/>
          </p:nvPr>
        </p:nvSpPr>
        <p:spPr/>
        <p:txBody>
          <a:bodyPr/>
          <a:lstStyle/>
          <a:p>
            <a:fld id="{07B9B0EC-467D-4E43-B1C2-55D9D8ABD434}" type="slidenum">
              <a:rPr lang="en-US" smtClean="0"/>
              <a:t>21</a:t>
            </a:fld>
            <a:endParaRPr lang="en-US" dirty="0"/>
          </a:p>
        </p:txBody>
      </p:sp>
    </p:spTree>
    <p:extLst>
      <p:ext uri="{BB962C8B-B14F-4D97-AF65-F5344CB8AC3E}">
        <p14:creationId xmlns:p14="http://schemas.microsoft.com/office/powerpoint/2010/main" val="62856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endParaRPr lang="en-US"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2</a:t>
            </a:fld>
            <a:endParaRPr lang="en-US" dirty="0"/>
          </a:p>
        </p:txBody>
      </p:sp>
    </p:spTree>
    <p:extLst>
      <p:ext uri="{BB962C8B-B14F-4D97-AF65-F5344CB8AC3E}">
        <p14:creationId xmlns:p14="http://schemas.microsoft.com/office/powerpoint/2010/main" val="200691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22</a:t>
            </a:fld>
            <a:endParaRPr lang="en-US" dirty="0"/>
          </a:p>
        </p:txBody>
      </p:sp>
    </p:spTree>
    <p:extLst>
      <p:ext uri="{BB962C8B-B14F-4D97-AF65-F5344CB8AC3E}">
        <p14:creationId xmlns:p14="http://schemas.microsoft.com/office/powerpoint/2010/main" val="4248366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23</a:t>
            </a:fld>
            <a:endParaRPr lang="en-US" dirty="0"/>
          </a:p>
        </p:txBody>
      </p:sp>
    </p:spTree>
    <p:extLst>
      <p:ext uri="{BB962C8B-B14F-4D97-AF65-F5344CB8AC3E}">
        <p14:creationId xmlns:p14="http://schemas.microsoft.com/office/powerpoint/2010/main" val="1929033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24</a:t>
            </a:fld>
            <a:endParaRPr lang="en-US" dirty="0"/>
          </a:p>
        </p:txBody>
      </p:sp>
    </p:spTree>
    <p:extLst>
      <p:ext uri="{BB962C8B-B14F-4D97-AF65-F5344CB8AC3E}">
        <p14:creationId xmlns:p14="http://schemas.microsoft.com/office/powerpoint/2010/main" val="2721567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25</a:t>
            </a:fld>
            <a:endParaRPr lang="en-US" dirty="0"/>
          </a:p>
        </p:txBody>
      </p:sp>
    </p:spTree>
    <p:extLst>
      <p:ext uri="{BB962C8B-B14F-4D97-AF65-F5344CB8AC3E}">
        <p14:creationId xmlns:p14="http://schemas.microsoft.com/office/powerpoint/2010/main" val="104809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3</a:t>
            </a:fld>
            <a:endParaRPr lang="en-US" dirty="0"/>
          </a:p>
        </p:txBody>
      </p:sp>
    </p:spTree>
    <p:extLst>
      <p:ext uri="{BB962C8B-B14F-4D97-AF65-F5344CB8AC3E}">
        <p14:creationId xmlns:p14="http://schemas.microsoft.com/office/powerpoint/2010/main" val="420070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4</a:t>
            </a:fld>
            <a:endParaRPr lang="en-US" dirty="0"/>
          </a:p>
        </p:txBody>
      </p:sp>
    </p:spTree>
    <p:extLst>
      <p:ext uri="{BB962C8B-B14F-4D97-AF65-F5344CB8AC3E}">
        <p14:creationId xmlns:p14="http://schemas.microsoft.com/office/powerpoint/2010/main" val="20532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5</a:t>
            </a:fld>
            <a:endParaRPr lang="en-US" dirty="0"/>
          </a:p>
        </p:txBody>
      </p:sp>
    </p:spTree>
    <p:extLst>
      <p:ext uri="{BB962C8B-B14F-4D97-AF65-F5344CB8AC3E}">
        <p14:creationId xmlns:p14="http://schemas.microsoft.com/office/powerpoint/2010/main" val="1537254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6</a:t>
            </a:fld>
            <a:endParaRPr lang="en-US" dirty="0"/>
          </a:p>
        </p:txBody>
      </p:sp>
    </p:spTree>
    <p:extLst>
      <p:ext uri="{BB962C8B-B14F-4D97-AF65-F5344CB8AC3E}">
        <p14:creationId xmlns:p14="http://schemas.microsoft.com/office/powerpoint/2010/main" val="118782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8</a:t>
            </a:fld>
            <a:endParaRPr lang="en-US" dirty="0"/>
          </a:p>
        </p:txBody>
      </p:sp>
    </p:spTree>
    <p:extLst>
      <p:ext uri="{BB962C8B-B14F-4D97-AF65-F5344CB8AC3E}">
        <p14:creationId xmlns:p14="http://schemas.microsoft.com/office/powerpoint/2010/main" val="34063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7B9B0EC-467D-4E43-B1C2-55D9D8ABD434}" type="slidenum">
              <a:rPr lang="en-US" smtClean="0"/>
              <a:t>9</a:t>
            </a:fld>
            <a:endParaRPr lang="en-US" dirty="0"/>
          </a:p>
        </p:txBody>
      </p:sp>
    </p:spTree>
    <p:extLst>
      <p:ext uri="{BB962C8B-B14F-4D97-AF65-F5344CB8AC3E}">
        <p14:creationId xmlns:p14="http://schemas.microsoft.com/office/powerpoint/2010/main" val="142055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9B0EC-467D-4E43-B1C2-55D9D8ABD434}" type="slidenum">
              <a:rPr lang="en-US" smtClean="0"/>
              <a:t>10</a:t>
            </a:fld>
            <a:endParaRPr lang="en-US" dirty="0"/>
          </a:p>
        </p:txBody>
      </p:sp>
    </p:spTree>
    <p:extLst>
      <p:ext uri="{BB962C8B-B14F-4D97-AF65-F5344CB8AC3E}">
        <p14:creationId xmlns:p14="http://schemas.microsoft.com/office/powerpoint/2010/main" val="270425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April 18, 2025</a:t>
            </a:fld>
            <a:endParaRPr lang="en-US" dirty="0"/>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94111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April 18, 2025</a:t>
            </a:fld>
            <a:endParaRPr lang="en-US" dirty="0"/>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51117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April 18, 2025</a:t>
            </a:fld>
            <a:endParaRPr lang="en-US" dirty="0"/>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9793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April 18, 2025</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413890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April 18, 2025</a:t>
            </a:fld>
            <a:endParaRPr lang="en-US" dirty="0"/>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52579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April 18, 2025</a:t>
            </a:fld>
            <a:endParaRPr lang="en-US" dirty="0"/>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8038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April 18, 2025</a:t>
            </a:fld>
            <a:endParaRPr lang="en-US" dirty="0"/>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dirty="0"/>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6377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April 18, 2025</a:t>
            </a:fld>
            <a:endParaRPr lang="en-US" dirty="0"/>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74955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April 18, 2025</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27731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April 18, 2025</a:t>
            </a:fld>
            <a:endParaRPr lang="en-US" dirty="0"/>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3267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April 18, 2025</a:t>
            </a:fld>
            <a:endParaRPr lang="en-US" dirty="0"/>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47937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Friday, April 18, 2025</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dirty="0"/>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1251709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benloegutierrez@gmail.com" TargetMode="Externa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riangular abstract background">
            <a:extLst>
              <a:ext uri="{FF2B5EF4-FFF2-40B4-BE49-F238E27FC236}">
                <a16:creationId xmlns:a16="http://schemas.microsoft.com/office/drawing/2014/main" id="{3D1B7F68-4FD8-98C9-5A1B-02AC5AC88BD1}"/>
              </a:ext>
            </a:extLst>
          </p:cNvPr>
          <p:cNvPicPr>
            <a:picLocks noChangeAspect="1"/>
          </p:cNvPicPr>
          <p:nvPr/>
        </p:nvPicPr>
        <p:blipFill rotWithShape="1">
          <a:blip r:embed="rId3"/>
          <a:srcRect l="27673" r="27672" b="-1"/>
          <a:stretch/>
        </p:blipFill>
        <p:spPr>
          <a:xfrm>
            <a:off x="-1" y="10"/>
            <a:ext cx="4561491" cy="6857990"/>
          </a:xfrm>
          <a:prstGeom prst="rect">
            <a:avLst/>
          </a:prstGeom>
        </p:spPr>
      </p:pic>
      <p:sp>
        <p:nvSpPr>
          <p:cNvPr id="33" name="Rectangle 32">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F28D17-01F7-92E3-7353-F79E8C17F597}"/>
              </a:ext>
            </a:extLst>
          </p:cNvPr>
          <p:cNvSpPr>
            <a:spLocks noGrp="1"/>
          </p:cNvSpPr>
          <p:nvPr>
            <p:ph type="ctrTitle"/>
          </p:nvPr>
        </p:nvSpPr>
        <p:spPr>
          <a:xfrm>
            <a:off x="3804984" y="768485"/>
            <a:ext cx="7945582" cy="2796577"/>
          </a:xfrm>
        </p:spPr>
        <p:txBody>
          <a:bodyPr>
            <a:normAutofit/>
          </a:bodyPr>
          <a:lstStyle/>
          <a:p>
            <a:pPr algn="r"/>
            <a:r>
              <a:rPr lang="en-US" dirty="0">
                <a:solidFill>
                  <a:schemeClr val="bg1"/>
                </a:solidFill>
              </a:rPr>
              <a:t>Medical Staff </a:t>
            </a:r>
            <a:br>
              <a:rPr lang="en-US" dirty="0">
                <a:solidFill>
                  <a:schemeClr val="bg1"/>
                </a:solidFill>
              </a:rPr>
            </a:br>
            <a:r>
              <a:rPr lang="en-US" dirty="0">
                <a:solidFill>
                  <a:schemeClr val="bg1"/>
                </a:solidFill>
              </a:rPr>
              <a:t>Meeting Management and Documentation</a:t>
            </a:r>
          </a:p>
        </p:txBody>
      </p:sp>
      <p:sp>
        <p:nvSpPr>
          <p:cNvPr id="3" name="Subtitle 2">
            <a:extLst>
              <a:ext uri="{FF2B5EF4-FFF2-40B4-BE49-F238E27FC236}">
                <a16:creationId xmlns:a16="http://schemas.microsoft.com/office/drawing/2014/main" id="{2F894F7F-6DD6-C467-1282-12F515952E12}"/>
              </a:ext>
            </a:extLst>
          </p:cNvPr>
          <p:cNvSpPr>
            <a:spLocks noGrp="1"/>
          </p:cNvSpPr>
          <p:nvPr>
            <p:ph type="subTitle" idx="1"/>
          </p:nvPr>
        </p:nvSpPr>
        <p:spPr>
          <a:xfrm>
            <a:off x="4865914" y="4602218"/>
            <a:ext cx="6884652" cy="1219199"/>
          </a:xfrm>
        </p:spPr>
        <p:txBody>
          <a:bodyPr>
            <a:noAutofit/>
          </a:bodyPr>
          <a:lstStyle/>
          <a:p>
            <a:pPr algn="r"/>
            <a:r>
              <a:rPr lang="en-US" sz="2000" dirty="0">
                <a:solidFill>
                  <a:schemeClr val="bg1"/>
                </a:solidFill>
                <a:latin typeface="+mj-lt"/>
              </a:rPr>
              <a:t>Bonnie Gutierrez, BHA, CPCS, CPMSM, FMSP</a:t>
            </a:r>
          </a:p>
          <a:p>
            <a:pPr algn="r"/>
            <a:r>
              <a:rPr lang="en-US" sz="2000" dirty="0">
                <a:solidFill>
                  <a:schemeClr val="bg1"/>
                </a:solidFill>
                <a:latin typeface="+mj-lt"/>
              </a:rPr>
              <a:t>May 2, 2025</a:t>
            </a:r>
          </a:p>
        </p:txBody>
      </p:sp>
    </p:spTree>
    <p:extLst>
      <p:ext uri="{BB962C8B-B14F-4D97-AF65-F5344CB8AC3E}">
        <p14:creationId xmlns:p14="http://schemas.microsoft.com/office/powerpoint/2010/main" val="308519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B1DB-E157-76EC-4319-CC77EE7066F1}"/>
              </a:ext>
            </a:extLst>
          </p:cNvPr>
          <p:cNvSpPr>
            <a:spLocks noGrp="1"/>
          </p:cNvSpPr>
          <p:nvPr>
            <p:ph type="title"/>
          </p:nvPr>
        </p:nvSpPr>
        <p:spPr>
          <a:xfrm>
            <a:off x="740229" y="936170"/>
            <a:ext cx="10872651" cy="816429"/>
          </a:xfrm>
        </p:spPr>
        <p:txBody>
          <a:bodyPr>
            <a:normAutofit fontScale="90000"/>
          </a:bodyPr>
          <a:lstStyle/>
          <a:p>
            <a:r>
              <a:rPr lang="en-US" sz="4000" dirty="0"/>
              <a:t>Consent Agendas</a:t>
            </a:r>
            <a:br>
              <a:rPr lang="en-US" dirty="0"/>
            </a:br>
            <a:endParaRPr lang="en-US" dirty="0"/>
          </a:p>
        </p:txBody>
      </p:sp>
      <p:sp>
        <p:nvSpPr>
          <p:cNvPr id="3" name="Content Placeholder 2">
            <a:extLst>
              <a:ext uri="{FF2B5EF4-FFF2-40B4-BE49-F238E27FC236}">
                <a16:creationId xmlns:a16="http://schemas.microsoft.com/office/drawing/2014/main" id="{68780747-7D4D-1EC7-3E00-A10E9B5E2834}"/>
              </a:ext>
            </a:extLst>
          </p:cNvPr>
          <p:cNvSpPr>
            <a:spLocks noGrp="1"/>
          </p:cNvSpPr>
          <p:nvPr>
            <p:ph idx="1"/>
          </p:nvPr>
        </p:nvSpPr>
        <p:spPr>
          <a:xfrm>
            <a:off x="740229" y="1970313"/>
            <a:ext cx="10872651" cy="4321629"/>
          </a:xfrm>
        </p:spPr>
        <p:txBody>
          <a:bodyPr>
            <a:normAutofit/>
          </a:bodyPr>
          <a:lstStyle/>
          <a:p>
            <a:r>
              <a:rPr lang="en-US" dirty="0"/>
              <a:t>Check Bylaws, although most are silent on this topic.</a:t>
            </a:r>
          </a:p>
          <a:p>
            <a:r>
              <a:rPr lang="en-US" dirty="0"/>
              <a:t>Review purpose/process of Consent Agendas, including how to question or remove an item at orientation.  </a:t>
            </a:r>
          </a:p>
          <a:p>
            <a:r>
              <a:rPr lang="en-US" dirty="0"/>
              <a:t>With agreement from Committee and guidance, Chair determines items for Consent Agenda.</a:t>
            </a:r>
          </a:p>
          <a:p>
            <a:r>
              <a:rPr lang="en-US" dirty="0"/>
              <a:t>Only effective if everyone thoroughly reviews the material to ensure nothing critical is included.</a:t>
            </a:r>
          </a:p>
          <a:p>
            <a:r>
              <a:rPr lang="en-US" dirty="0"/>
              <a:t>Don’t open the floor, invite comments or ask the representative if they have anything to add.            “I will ask for a motion to accept all the items listed on the Consent Agenda.”</a:t>
            </a:r>
          </a:p>
          <a:p>
            <a:r>
              <a:rPr lang="en-US" dirty="0"/>
              <a:t>Never include actions specific to a provider, e.g. credentials issues, peer review reports.  </a:t>
            </a:r>
          </a:p>
        </p:txBody>
      </p:sp>
    </p:spTree>
    <p:extLst>
      <p:ext uri="{BB962C8B-B14F-4D97-AF65-F5344CB8AC3E}">
        <p14:creationId xmlns:p14="http://schemas.microsoft.com/office/powerpoint/2010/main" val="161194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8ED4-9CF6-E9F4-ABFD-CCD4CA80DEAB}"/>
              </a:ext>
            </a:extLst>
          </p:cNvPr>
          <p:cNvSpPr>
            <a:spLocks noGrp="1"/>
          </p:cNvSpPr>
          <p:nvPr>
            <p:ph type="title"/>
          </p:nvPr>
        </p:nvSpPr>
        <p:spPr>
          <a:xfrm>
            <a:off x="664029" y="795528"/>
            <a:ext cx="10948851" cy="843491"/>
          </a:xfrm>
        </p:spPr>
        <p:txBody>
          <a:bodyPr/>
          <a:lstStyle/>
          <a:p>
            <a:r>
              <a:rPr lang="en-US" dirty="0"/>
              <a:t>Quorums and Voting</a:t>
            </a:r>
          </a:p>
        </p:txBody>
      </p:sp>
      <p:sp>
        <p:nvSpPr>
          <p:cNvPr id="3" name="Content Placeholder 2">
            <a:extLst>
              <a:ext uri="{FF2B5EF4-FFF2-40B4-BE49-F238E27FC236}">
                <a16:creationId xmlns:a16="http://schemas.microsoft.com/office/drawing/2014/main" id="{9BE2FE1D-DB82-187A-A3F1-BCAB39952A0F}"/>
              </a:ext>
            </a:extLst>
          </p:cNvPr>
          <p:cNvSpPr>
            <a:spLocks noGrp="1"/>
          </p:cNvSpPr>
          <p:nvPr>
            <p:ph idx="1"/>
          </p:nvPr>
        </p:nvSpPr>
        <p:spPr>
          <a:xfrm>
            <a:off x="664029" y="2112264"/>
            <a:ext cx="10948851" cy="3959352"/>
          </a:xfrm>
        </p:spPr>
        <p:txBody>
          <a:bodyPr>
            <a:noAutofit/>
          </a:bodyPr>
          <a:lstStyle/>
          <a:p>
            <a:pPr marL="0" indent="0">
              <a:buNone/>
            </a:pPr>
            <a:r>
              <a:rPr lang="en-US" sz="2400" dirty="0"/>
              <a:t>Meeting may still be “called to order”, but no actions may be taken.</a:t>
            </a:r>
          </a:p>
          <a:p>
            <a:pPr marL="0" indent="0">
              <a:buNone/>
            </a:pPr>
            <a:r>
              <a:rPr lang="en-US" sz="2400" dirty="0"/>
              <a:t>Verify quorums before voting.</a:t>
            </a:r>
          </a:p>
          <a:p>
            <a:pPr marL="0" indent="0">
              <a:buNone/>
            </a:pPr>
            <a:r>
              <a:rPr lang="en-US" sz="2400" dirty="0"/>
              <a:t>Committee members and leaders, ex-officio members, regularly-participating guests and you should all know who is allowed to vote.</a:t>
            </a:r>
          </a:p>
          <a:p>
            <a:pPr marL="0" indent="0">
              <a:buNone/>
            </a:pPr>
            <a:r>
              <a:rPr lang="en-US" sz="2400" dirty="0"/>
              <a:t>Bylaws should delineate what percentages are required for motions to carry.  </a:t>
            </a:r>
          </a:p>
        </p:txBody>
      </p:sp>
    </p:spTree>
    <p:extLst>
      <p:ext uri="{BB962C8B-B14F-4D97-AF65-F5344CB8AC3E}">
        <p14:creationId xmlns:p14="http://schemas.microsoft.com/office/powerpoint/2010/main" val="178686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1F6E-8386-1D2D-4D55-3B06A7605144}"/>
              </a:ext>
            </a:extLst>
          </p:cNvPr>
          <p:cNvSpPr>
            <a:spLocks noGrp="1"/>
          </p:cNvSpPr>
          <p:nvPr>
            <p:ph type="title"/>
          </p:nvPr>
        </p:nvSpPr>
        <p:spPr>
          <a:xfrm>
            <a:off x="805543" y="381000"/>
            <a:ext cx="10807337" cy="1034143"/>
          </a:xfrm>
        </p:spPr>
        <p:txBody>
          <a:bodyPr/>
          <a:lstStyle/>
          <a:p>
            <a:r>
              <a:rPr lang="en-US" dirty="0"/>
              <a:t>Executive Session</a:t>
            </a:r>
          </a:p>
        </p:txBody>
      </p:sp>
      <p:sp>
        <p:nvSpPr>
          <p:cNvPr id="3" name="Content Placeholder 2">
            <a:extLst>
              <a:ext uri="{FF2B5EF4-FFF2-40B4-BE49-F238E27FC236}">
                <a16:creationId xmlns:a16="http://schemas.microsoft.com/office/drawing/2014/main" id="{A7C14F86-9BDD-7F9A-8320-C3DC30D9F2E2}"/>
              </a:ext>
            </a:extLst>
          </p:cNvPr>
          <p:cNvSpPr>
            <a:spLocks noGrp="1"/>
          </p:cNvSpPr>
          <p:nvPr>
            <p:ph idx="1"/>
          </p:nvPr>
        </p:nvSpPr>
        <p:spPr>
          <a:xfrm>
            <a:off x="805543" y="1719943"/>
            <a:ext cx="10807337" cy="4351673"/>
          </a:xfrm>
        </p:spPr>
        <p:txBody>
          <a:bodyPr>
            <a:noAutofit/>
          </a:bodyPr>
          <a:lstStyle/>
          <a:p>
            <a:r>
              <a:rPr lang="en-US" sz="2400" dirty="0"/>
              <a:t>Verify and articulate purpose.</a:t>
            </a:r>
          </a:p>
          <a:p>
            <a:r>
              <a:rPr lang="en-US" sz="2400" dirty="0"/>
              <a:t>Separate the minutes and guard for access.</a:t>
            </a:r>
          </a:p>
          <a:p>
            <a:r>
              <a:rPr lang="en-US" sz="2400" dirty="0"/>
              <a:t>Know the quorum requirements and voting rights.</a:t>
            </a:r>
          </a:p>
          <a:p>
            <a:endParaRPr lang="en-US" sz="2400" dirty="0"/>
          </a:p>
          <a:p>
            <a:r>
              <a:rPr lang="en-US" sz="2400" b="0" i="0" dirty="0">
                <a:solidFill>
                  <a:srgbClr val="666666"/>
                </a:solidFill>
                <a:effectLst/>
              </a:rPr>
              <a:t>Executive Session Definition: </a:t>
            </a:r>
            <a:r>
              <a:rPr lang="en-US" sz="2400" b="1" i="0" dirty="0">
                <a:solidFill>
                  <a:srgbClr val="666666"/>
                </a:solidFill>
                <a:effectLst/>
              </a:rPr>
              <a:t>A private portion of a meeting to handle sensitive and confidential business such as intra-committee disputes or CEO performance issues</a:t>
            </a:r>
            <a:r>
              <a:rPr lang="en-US" sz="2400" b="0" i="0" dirty="0">
                <a:solidFill>
                  <a:srgbClr val="666666"/>
                </a:solidFill>
                <a:effectLst/>
              </a:rPr>
              <a:t>. Executive sessions are usually attended only by the committee members themselves. Shareholders, Executives, etc. are excluded unless they are specifically invited.</a:t>
            </a:r>
            <a:endParaRPr lang="en-US" sz="2400" dirty="0"/>
          </a:p>
        </p:txBody>
      </p:sp>
    </p:spTree>
    <p:extLst>
      <p:ext uri="{BB962C8B-B14F-4D97-AF65-F5344CB8AC3E}">
        <p14:creationId xmlns:p14="http://schemas.microsoft.com/office/powerpoint/2010/main" val="355734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ABEC4-D3FF-B108-F97B-2C5AF587FE50}"/>
              </a:ext>
            </a:extLst>
          </p:cNvPr>
          <p:cNvSpPr>
            <a:spLocks noGrp="1"/>
          </p:cNvSpPr>
          <p:nvPr>
            <p:ph type="title"/>
          </p:nvPr>
        </p:nvSpPr>
        <p:spPr>
          <a:xfrm>
            <a:off x="620486" y="457200"/>
            <a:ext cx="10992394" cy="1393371"/>
          </a:xfrm>
        </p:spPr>
        <p:txBody>
          <a:bodyPr>
            <a:normAutofit/>
          </a:bodyPr>
          <a:lstStyle/>
          <a:p>
            <a:r>
              <a:rPr lang="en-US" dirty="0"/>
              <a:t>Minutes are minutes…</a:t>
            </a:r>
            <a:br>
              <a:rPr lang="en-US" dirty="0"/>
            </a:br>
            <a:r>
              <a:rPr lang="en-US" dirty="0"/>
              <a:t>                                not hours</a:t>
            </a:r>
          </a:p>
        </p:txBody>
      </p:sp>
      <p:sp>
        <p:nvSpPr>
          <p:cNvPr id="5" name="Content Placeholder 4">
            <a:extLst>
              <a:ext uri="{FF2B5EF4-FFF2-40B4-BE49-F238E27FC236}">
                <a16:creationId xmlns:a16="http://schemas.microsoft.com/office/drawing/2014/main" id="{09FC4CE4-8D48-7EE7-2715-CACB9D3FEE9E}"/>
              </a:ext>
            </a:extLst>
          </p:cNvPr>
          <p:cNvSpPr>
            <a:spLocks noGrp="1"/>
          </p:cNvSpPr>
          <p:nvPr>
            <p:ph sz="half" idx="1"/>
          </p:nvPr>
        </p:nvSpPr>
        <p:spPr>
          <a:xfrm>
            <a:off x="620485" y="1970313"/>
            <a:ext cx="9416143" cy="4310743"/>
          </a:xfrm>
        </p:spPr>
        <p:txBody>
          <a:bodyPr>
            <a:normAutofit fontScale="77500" lnSpcReduction="20000"/>
          </a:bodyPr>
          <a:lstStyle/>
          <a:p>
            <a:pPr marL="0" marR="0" indent="0">
              <a:lnSpc>
                <a:spcPct val="107000"/>
              </a:lnSpc>
              <a:spcBef>
                <a:spcPts val="0"/>
              </a:spcBef>
              <a:spcAft>
                <a:spcPts val="800"/>
              </a:spcAft>
              <a:buNone/>
            </a:pPr>
            <a:endParaRPr lang="en-US" sz="2400" kern="100" dirty="0">
              <a:effectLs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900" b="1" kern="100" dirty="0">
                <a:effectLst/>
                <a:ea typeface="Roboto" panose="02000000000000000000" pitchFamily="2" charset="0"/>
                <a:cs typeface="Roboto" panose="02000000000000000000" pitchFamily="2" charset="0"/>
              </a:rPr>
              <a:t>Meeting Minutes</a:t>
            </a:r>
            <a:r>
              <a:rPr lang="en-US" sz="2900" kern="100" dirty="0">
                <a:effectLst/>
                <a:ea typeface="Roboto" panose="02000000000000000000" pitchFamily="2" charset="0"/>
                <a:cs typeface="Roboto" panose="02000000000000000000" pitchFamily="2" charset="0"/>
              </a:rPr>
              <a:t> should be succinct; summarize the important content of the discussions, outlining major points of the presentation and discussion; and correctly report all conclusions, recommendations or follow-up, as applicable. </a:t>
            </a:r>
            <a:endParaRPr lang="en-US" sz="2900" b="1" kern="100" dirty="0">
              <a:ea typeface="Roboto" panose="02000000000000000000" pitchFamily="2" charset="0"/>
              <a:cs typeface="Roboto" panose="02000000000000000000" pitchFamily="2" charset="0"/>
            </a:endParaRPr>
          </a:p>
          <a:p>
            <a:pPr marL="0" indent="0">
              <a:lnSpc>
                <a:spcPct val="107000"/>
              </a:lnSpc>
              <a:spcBef>
                <a:spcPts val="0"/>
              </a:spcBef>
              <a:spcAft>
                <a:spcPts val="800"/>
              </a:spcAft>
              <a:buNone/>
            </a:pPr>
            <a:r>
              <a:rPr lang="en-US" sz="2900" dirty="0">
                <a:effectLst/>
                <a:ea typeface="Times New Roman" panose="02020603050405020304" pitchFamily="18" charset="0"/>
              </a:rPr>
              <a:t>Minutes should not be a verbatim account of discussions, only when they are required for     hearings, appeals, etc. will a verbatim transcript may be required.</a:t>
            </a:r>
          </a:p>
          <a:p>
            <a:pPr marL="0" marR="0">
              <a:spcBef>
                <a:spcPts val="750"/>
              </a:spcBef>
              <a:spcAft>
                <a:spcPts val="750"/>
              </a:spcAft>
            </a:pPr>
            <a:r>
              <a:rPr lang="en-US" sz="2900" dirty="0">
                <a:effectLst/>
                <a:ea typeface="Times New Roman" panose="02020603050405020304" pitchFamily="18" charset="0"/>
              </a:rPr>
              <a:t>Document “reasonable effort” and followed agreed-upon processes.  </a:t>
            </a:r>
            <a:endParaRPr lang="en-US" sz="2900" dirty="0">
              <a:ea typeface="Times New Roman" panose="02020603050405020304" pitchFamily="18" charset="0"/>
            </a:endParaRPr>
          </a:p>
          <a:p>
            <a:pPr marL="0" marR="0">
              <a:spcBef>
                <a:spcPts val="750"/>
              </a:spcBef>
              <a:spcAft>
                <a:spcPts val="750"/>
              </a:spcAft>
            </a:pPr>
            <a:r>
              <a:rPr lang="en-US" sz="2900" dirty="0">
                <a:effectLst/>
                <a:ea typeface="Times New Roman" panose="02020603050405020304" pitchFamily="18" charset="0"/>
              </a:rPr>
              <a:t>Delineate the basis for actions.</a:t>
            </a:r>
          </a:p>
          <a:p>
            <a:pPr marL="0" marR="0" indent="0">
              <a:lnSpc>
                <a:spcPct val="107000"/>
              </a:lnSpc>
              <a:spcBef>
                <a:spcPts val="0"/>
              </a:spcBef>
              <a:spcAft>
                <a:spcPts val="800"/>
              </a:spcAft>
              <a:buNone/>
            </a:pPr>
            <a:endParaRPr lang="en-US" sz="2900" b="1" kern="100" dirty="0">
              <a:ea typeface="Roboto" panose="02000000000000000000" pitchFamily="2" charset="0"/>
              <a:cs typeface="Roboto" panose="02000000000000000000" pitchFamily="2" charset="0"/>
            </a:endParaRPr>
          </a:p>
          <a:p>
            <a:pPr marL="0" marR="0" indent="0">
              <a:lnSpc>
                <a:spcPct val="107000"/>
              </a:lnSpc>
              <a:spcBef>
                <a:spcPts val="0"/>
              </a:spcBef>
              <a:spcAft>
                <a:spcPts val="800"/>
              </a:spcAft>
              <a:buNone/>
            </a:pPr>
            <a:r>
              <a:rPr lang="en-US" sz="3100" b="1" kern="100" dirty="0">
                <a:ea typeface="Roboto" panose="02000000000000000000" pitchFamily="2" charset="0"/>
                <a:cs typeface="Roboto" panose="02000000000000000000" pitchFamily="2" charset="0"/>
              </a:rPr>
              <a:t>Who’s reading them anyway?!?</a:t>
            </a:r>
            <a:endParaRPr lang="en-US" sz="3100" b="1" dirty="0">
              <a:ea typeface="Roboto" panose="02000000000000000000" pitchFamily="2" charset="0"/>
              <a:cs typeface="Roboto" panose="02000000000000000000" pitchFamily="2" charset="0"/>
            </a:endParaRPr>
          </a:p>
        </p:txBody>
      </p:sp>
      <p:pic>
        <p:nvPicPr>
          <p:cNvPr id="7" name="Picture 2" descr="Image result for hour glass clip art">
            <a:extLst>
              <a:ext uri="{FF2B5EF4-FFF2-40B4-BE49-F238E27FC236}">
                <a16:creationId xmlns:a16="http://schemas.microsoft.com/office/drawing/2014/main" id="{F58B40BD-90C4-0832-E7F2-C0810BFE10E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243457" y="2987373"/>
            <a:ext cx="1567542" cy="295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6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7A49-5B69-723E-0853-FFA49183FC72}"/>
              </a:ext>
            </a:extLst>
          </p:cNvPr>
          <p:cNvSpPr>
            <a:spLocks noGrp="1"/>
          </p:cNvSpPr>
          <p:nvPr>
            <p:ph type="title"/>
          </p:nvPr>
        </p:nvSpPr>
        <p:spPr>
          <a:xfrm>
            <a:off x="685800" y="795528"/>
            <a:ext cx="10927080" cy="834489"/>
          </a:xfrm>
        </p:spPr>
        <p:txBody>
          <a:bodyPr>
            <a:normAutofit/>
          </a:bodyPr>
          <a:lstStyle/>
          <a:p>
            <a:r>
              <a:rPr lang="en-US" dirty="0"/>
              <a:t>Documentation of actions</a:t>
            </a:r>
          </a:p>
        </p:txBody>
      </p:sp>
      <p:sp>
        <p:nvSpPr>
          <p:cNvPr id="3" name="Content Placeholder 2">
            <a:extLst>
              <a:ext uri="{FF2B5EF4-FFF2-40B4-BE49-F238E27FC236}">
                <a16:creationId xmlns:a16="http://schemas.microsoft.com/office/drawing/2014/main" id="{CCD24789-0537-C094-2B4C-DB09079F27F2}"/>
              </a:ext>
            </a:extLst>
          </p:cNvPr>
          <p:cNvSpPr>
            <a:spLocks noGrp="1"/>
          </p:cNvSpPr>
          <p:nvPr>
            <p:ph idx="1"/>
          </p:nvPr>
        </p:nvSpPr>
        <p:spPr>
          <a:xfrm>
            <a:off x="685800" y="2112264"/>
            <a:ext cx="10927080" cy="3959352"/>
          </a:xfrm>
        </p:spPr>
        <p:txBody>
          <a:bodyPr/>
          <a:lstStyle/>
          <a:p>
            <a:r>
              <a:rPr lang="en-US" sz="2400" dirty="0"/>
              <a:t>Serves as an official record of business completed.</a:t>
            </a:r>
          </a:p>
          <a:p>
            <a:r>
              <a:rPr lang="en-US" sz="2400" dirty="0"/>
              <a:t>Reflects decision-making process and functionality of governance organization.</a:t>
            </a:r>
          </a:p>
          <a:p>
            <a:r>
              <a:rPr lang="en-US" sz="2400" dirty="0"/>
              <a:t>Demonstrates compliance with governance and regulatory requirements. (up/down communication)</a:t>
            </a:r>
          </a:p>
          <a:p>
            <a:r>
              <a:rPr lang="en-US" sz="2400" dirty="0"/>
              <a:t>Delineates conformance with notifications and fairness.</a:t>
            </a:r>
          </a:p>
          <a:p>
            <a:pPr marL="0" indent="0">
              <a:buNone/>
            </a:pPr>
            <a:endParaRPr lang="en-US" sz="2800" dirty="0"/>
          </a:p>
          <a:p>
            <a:pPr marL="0" indent="0">
              <a:buNone/>
            </a:pPr>
            <a:r>
              <a:rPr lang="en-US" sz="2800" dirty="0"/>
              <a:t>“If it’s not in the minutes, it didn’t happen.”</a:t>
            </a:r>
          </a:p>
          <a:p>
            <a:endParaRPr lang="en-US" dirty="0"/>
          </a:p>
        </p:txBody>
      </p:sp>
    </p:spTree>
    <p:extLst>
      <p:ext uri="{BB962C8B-B14F-4D97-AF65-F5344CB8AC3E}">
        <p14:creationId xmlns:p14="http://schemas.microsoft.com/office/powerpoint/2010/main" val="134567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7DD3-7691-4F25-8120-82A850CC3467}"/>
              </a:ext>
            </a:extLst>
          </p:cNvPr>
          <p:cNvSpPr>
            <a:spLocks noGrp="1"/>
          </p:cNvSpPr>
          <p:nvPr>
            <p:ph type="title"/>
          </p:nvPr>
        </p:nvSpPr>
        <p:spPr>
          <a:xfrm>
            <a:off x="609600" y="795528"/>
            <a:ext cx="11003280" cy="754976"/>
          </a:xfrm>
        </p:spPr>
        <p:txBody>
          <a:bodyPr/>
          <a:lstStyle/>
          <a:p>
            <a:r>
              <a:rPr lang="en-US" dirty="0"/>
              <a:t>Key elements of minutes	</a:t>
            </a:r>
          </a:p>
        </p:txBody>
      </p:sp>
      <p:sp>
        <p:nvSpPr>
          <p:cNvPr id="3" name="Content Placeholder 2">
            <a:extLst>
              <a:ext uri="{FF2B5EF4-FFF2-40B4-BE49-F238E27FC236}">
                <a16:creationId xmlns:a16="http://schemas.microsoft.com/office/drawing/2014/main" id="{67849634-05D3-7F2A-9A6A-E82F85774673}"/>
              </a:ext>
            </a:extLst>
          </p:cNvPr>
          <p:cNvSpPr>
            <a:spLocks noGrp="1"/>
          </p:cNvSpPr>
          <p:nvPr>
            <p:ph idx="1"/>
          </p:nvPr>
        </p:nvSpPr>
        <p:spPr>
          <a:xfrm>
            <a:off x="609600" y="1959429"/>
            <a:ext cx="11003280" cy="4354285"/>
          </a:xfrm>
        </p:spPr>
        <p:txBody>
          <a:bodyPr>
            <a:normAutofit/>
          </a:bodyPr>
          <a:lstStyle/>
          <a:p>
            <a:pPr>
              <a:buFont typeface="Wingdings" panose="05000000000000000000" pitchFamily="2" charset="2"/>
              <a:buChar char="ü"/>
            </a:pPr>
            <a:r>
              <a:rPr lang="en-US" sz="2400" dirty="0"/>
              <a:t> Formats can change or be slightly modified.   </a:t>
            </a:r>
          </a:p>
          <a:p>
            <a:pPr>
              <a:buFont typeface="Wingdings" panose="05000000000000000000" pitchFamily="2" charset="2"/>
              <a:buChar char="ü"/>
            </a:pPr>
            <a:r>
              <a:rPr lang="en-US" sz="2400" dirty="0"/>
              <a:t> Signatures vs. approval at next meeting.</a:t>
            </a:r>
          </a:p>
          <a:p>
            <a:pPr>
              <a:buFont typeface="Wingdings" panose="05000000000000000000" pitchFamily="2" charset="2"/>
              <a:buChar char="ü"/>
            </a:pPr>
            <a:r>
              <a:rPr lang="en-US" sz="2400" dirty="0"/>
              <a:t> Attendance</a:t>
            </a:r>
          </a:p>
          <a:p>
            <a:pPr>
              <a:buFont typeface="Wingdings" panose="05000000000000000000" pitchFamily="2" charset="2"/>
              <a:buChar char="ü"/>
            </a:pPr>
            <a:r>
              <a:rPr lang="en-US" sz="2400" dirty="0"/>
              <a:t> Pre-set paragraphs (credentials, peer review, quality wording) – Be Careful</a:t>
            </a:r>
          </a:p>
          <a:p>
            <a:pPr>
              <a:buFont typeface="Wingdings" panose="05000000000000000000" pitchFamily="2" charset="2"/>
              <a:buChar char="ü"/>
            </a:pPr>
            <a:r>
              <a:rPr lang="en-US" sz="2400" dirty="0"/>
              <a:t> “Minutes recorded by Bonnie Gutierrez, Director Medical Staff Services”</a:t>
            </a:r>
          </a:p>
          <a:p>
            <a:pPr>
              <a:buFont typeface="Wingdings" panose="05000000000000000000" pitchFamily="2" charset="2"/>
              <a:buChar char="ü"/>
            </a:pPr>
            <a:r>
              <a:rPr lang="en-US" sz="2400" dirty="0"/>
              <a:t> Confidentiality statement – every page</a:t>
            </a:r>
          </a:p>
          <a:p>
            <a:pPr>
              <a:buFont typeface="Wingdings" panose="05000000000000000000" pitchFamily="2" charset="2"/>
              <a:buChar char="ü"/>
            </a:pPr>
            <a:r>
              <a:rPr lang="en-US" sz="2400" dirty="0"/>
              <a:t> Title, page number and date on every page</a:t>
            </a:r>
          </a:p>
          <a:p>
            <a:endParaRPr lang="en-US" dirty="0"/>
          </a:p>
        </p:txBody>
      </p:sp>
    </p:spTree>
    <p:extLst>
      <p:ext uri="{BB962C8B-B14F-4D97-AF65-F5344CB8AC3E}">
        <p14:creationId xmlns:p14="http://schemas.microsoft.com/office/powerpoint/2010/main" val="79752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2A342-63D7-0EAF-5501-CAF3477DD761}"/>
              </a:ext>
            </a:extLst>
          </p:cNvPr>
          <p:cNvPicPr>
            <a:picLocks noChangeAspect="1"/>
          </p:cNvPicPr>
          <p:nvPr/>
        </p:nvPicPr>
        <p:blipFill rotWithShape="1">
          <a:blip r:embed="rId3">
            <a:extLst>
              <a:ext uri="{28A0092B-C50C-407E-A947-70E740481C1C}">
                <a14:useLocalDpi xmlns:a14="http://schemas.microsoft.com/office/drawing/2010/main" val="0"/>
              </a:ext>
            </a:extLst>
          </a:blip>
          <a:srcRect l="3932" r="1846"/>
          <a:stretch/>
        </p:blipFill>
        <p:spPr>
          <a:xfrm>
            <a:off x="20" y="10"/>
            <a:ext cx="12191979" cy="6857990"/>
          </a:xfrm>
          <a:prstGeom prst="rect">
            <a:avLst/>
          </a:prstGeom>
        </p:spPr>
      </p:pic>
    </p:spTree>
    <p:extLst>
      <p:ext uri="{BB962C8B-B14F-4D97-AF65-F5344CB8AC3E}">
        <p14:creationId xmlns:p14="http://schemas.microsoft.com/office/powerpoint/2010/main" val="400816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omputer&#10;&#10;Description automatically generated">
            <a:extLst>
              <a:ext uri="{FF2B5EF4-FFF2-40B4-BE49-F238E27FC236}">
                <a16:creationId xmlns:a16="http://schemas.microsoft.com/office/drawing/2014/main" id="{B315893A-2E31-E4E3-36E9-D6D6B4F28EF6}"/>
              </a:ext>
            </a:extLst>
          </p:cNvPr>
          <p:cNvPicPr>
            <a:picLocks noChangeAspect="1"/>
          </p:cNvPicPr>
          <p:nvPr/>
        </p:nvPicPr>
        <p:blipFill rotWithShape="1">
          <a:blip r:embed="rId3">
            <a:extLst>
              <a:ext uri="{28A0092B-C50C-407E-A947-70E740481C1C}">
                <a14:useLocalDpi xmlns:a14="http://schemas.microsoft.com/office/drawing/2010/main" val="0"/>
              </a:ext>
            </a:extLst>
          </a:blip>
          <a:srcRect r="5778"/>
          <a:stretch/>
        </p:blipFill>
        <p:spPr>
          <a:xfrm>
            <a:off x="20" y="10"/>
            <a:ext cx="12191979" cy="6857990"/>
          </a:xfrm>
          <a:prstGeom prst="rect">
            <a:avLst/>
          </a:prstGeom>
        </p:spPr>
      </p:pic>
    </p:spTree>
    <p:extLst>
      <p:ext uri="{BB962C8B-B14F-4D97-AF65-F5344CB8AC3E}">
        <p14:creationId xmlns:p14="http://schemas.microsoft.com/office/powerpoint/2010/main" val="11105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F55AC79-7823-7CD3-75AD-E08B96690278}"/>
              </a:ext>
            </a:extLst>
          </p:cNvPr>
          <p:cNvPicPr>
            <a:picLocks noChangeAspect="1"/>
          </p:cNvPicPr>
          <p:nvPr/>
        </p:nvPicPr>
        <p:blipFill rotWithShape="1">
          <a:blip r:embed="rId3">
            <a:extLst>
              <a:ext uri="{28A0092B-C50C-407E-A947-70E740481C1C}">
                <a14:useLocalDpi xmlns:a14="http://schemas.microsoft.com/office/drawing/2010/main" val="0"/>
              </a:ext>
            </a:extLst>
          </a:blip>
          <a:srcRect l="1564" r="4214"/>
          <a:stretch/>
        </p:blipFill>
        <p:spPr>
          <a:xfrm>
            <a:off x="20" y="10"/>
            <a:ext cx="12191979" cy="6857990"/>
          </a:xfrm>
          <a:prstGeom prst="rect">
            <a:avLst/>
          </a:prstGeom>
        </p:spPr>
      </p:pic>
    </p:spTree>
    <p:extLst>
      <p:ext uri="{BB962C8B-B14F-4D97-AF65-F5344CB8AC3E}">
        <p14:creationId xmlns:p14="http://schemas.microsoft.com/office/powerpoint/2010/main" val="235959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D02434D-3F3A-92B5-6E08-9F354AF54AFA}"/>
              </a:ext>
            </a:extLst>
          </p:cNvPr>
          <p:cNvPicPr>
            <a:picLocks noChangeAspect="1"/>
          </p:cNvPicPr>
          <p:nvPr/>
        </p:nvPicPr>
        <p:blipFill rotWithShape="1">
          <a:blip r:embed="rId3">
            <a:extLst>
              <a:ext uri="{28A0092B-C50C-407E-A947-70E740481C1C}">
                <a14:useLocalDpi xmlns:a14="http://schemas.microsoft.com/office/drawing/2010/main" val="0"/>
              </a:ext>
            </a:extLst>
          </a:blip>
          <a:srcRect r="5778"/>
          <a:stretch/>
        </p:blipFill>
        <p:spPr>
          <a:xfrm>
            <a:off x="20" y="10"/>
            <a:ext cx="12191979" cy="6857990"/>
          </a:xfrm>
          <a:prstGeom prst="rect">
            <a:avLst/>
          </a:prstGeom>
        </p:spPr>
      </p:pic>
    </p:spTree>
    <p:extLst>
      <p:ext uri="{BB962C8B-B14F-4D97-AF65-F5344CB8AC3E}">
        <p14:creationId xmlns:p14="http://schemas.microsoft.com/office/powerpoint/2010/main" val="291635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3373-D574-4EC3-7D0B-E95A659BA97E}"/>
              </a:ext>
            </a:extLst>
          </p:cNvPr>
          <p:cNvSpPr>
            <a:spLocks noGrp="1"/>
          </p:cNvSpPr>
          <p:nvPr>
            <p:ph type="title"/>
          </p:nvPr>
        </p:nvSpPr>
        <p:spPr>
          <a:xfrm>
            <a:off x="772886" y="795528"/>
            <a:ext cx="10839994" cy="807985"/>
          </a:xfrm>
        </p:spPr>
        <p:txBody>
          <a:bodyPr/>
          <a:lstStyle/>
          <a:p>
            <a:r>
              <a:rPr lang="en-US" dirty="0"/>
              <a:t>Today’s objectives</a:t>
            </a:r>
          </a:p>
        </p:txBody>
      </p:sp>
      <p:sp>
        <p:nvSpPr>
          <p:cNvPr id="3" name="Content Placeholder 2">
            <a:extLst>
              <a:ext uri="{FF2B5EF4-FFF2-40B4-BE49-F238E27FC236}">
                <a16:creationId xmlns:a16="http://schemas.microsoft.com/office/drawing/2014/main" id="{85BBF716-F4F1-216B-500C-659C17B579DD}"/>
              </a:ext>
            </a:extLst>
          </p:cNvPr>
          <p:cNvSpPr>
            <a:spLocks noGrp="1"/>
          </p:cNvSpPr>
          <p:nvPr>
            <p:ph idx="1"/>
          </p:nvPr>
        </p:nvSpPr>
        <p:spPr>
          <a:xfrm>
            <a:off x="772886" y="1926771"/>
            <a:ext cx="10756505" cy="4144845"/>
          </a:xfrm>
        </p:spPr>
        <p:txBody>
          <a:bodyPr>
            <a:normAutofit fontScale="92500" lnSpcReduction="20000"/>
          </a:bodyPr>
          <a:lstStyle/>
          <a:p>
            <a:pPr marR="0" lvl="0">
              <a:spcBef>
                <a:spcPts val="0"/>
              </a:spcBef>
              <a:spcAft>
                <a:spcPts val="0"/>
              </a:spcAft>
              <a:buFont typeface="Wingdings" panose="05000000000000000000" pitchFamily="2" charset="2"/>
              <a:buChar char="Ø"/>
              <a:tabLst>
                <a:tab pos="457200" algn="l"/>
              </a:tabLst>
            </a:pPr>
            <a:r>
              <a:rPr lang="en-US" sz="2200" dirty="0">
                <a:effectLst/>
                <a:latin typeface="+mj-lt"/>
                <a:ea typeface="Times New Roman" panose="02020603050405020304" pitchFamily="18" charset="0"/>
              </a:rPr>
              <a:t>Develop a comprehensive understanding of the importance of Medical Staff meetings, from their essential role in improving patient care and safety, to their critical elements for ensuring regulator</a:t>
            </a:r>
            <a:r>
              <a:rPr lang="en-US" sz="2200" dirty="0">
                <a:latin typeface="+mj-lt"/>
                <a:ea typeface="Times New Roman" panose="02020603050405020304" pitchFamily="18" charset="0"/>
              </a:rPr>
              <a:t>y compliance and mitigating risk of negligent credentialing.</a:t>
            </a:r>
            <a:endParaRPr lang="en-US" sz="2200" dirty="0">
              <a:effectLst/>
              <a:latin typeface="+mj-lt"/>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2200" dirty="0">
              <a:effectLst/>
              <a:latin typeface="+mj-lt"/>
              <a:ea typeface="Times New Roman" panose="02020603050405020304" pitchFamily="18" charset="0"/>
              <a:cs typeface="Times New Roman" panose="02020603050405020304" pitchFamily="18" charset="0"/>
            </a:endParaRPr>
          </a:p>
          <a:p>
            <a:pPr marR="0" lvl="0">
              <a:spcBef>
                <a:spcPts val="0"/>
              </a:spcBef>
              <a:spcAft>
                <a:spcPts val="0"/>
              </a:spcAft>
              <a:buFont typeface="Wingdings" panose="05000000000000000000" pitchFamily="2" charset="2"/>
              <a:buChar char="Ø"/>
              <a:tabLst>
                <a:tab pos="457200" algn="l"/>
              </a:tabLst>
            </a:pPr>
            <a:r>
              <a:rPr lang="en-US" sz="2200" dirty="0">
                <a:latin typeface="+mj-lt"/>
                <a:ea typeface="Times New Roman" panose="02020603050405020304" pitchFamily="18" charset="0"/>
              </a:rPr>
              <a:t>Learn how to construct</a:t>
            </a:r>
            <a:r>
              <a:rPr lang="en-US" sz="2200" dirty="0">
                <a:effectLst/>
                <a:latin typeface="+mj-lt"/>
                <a:ea typeface="Times New Roman" panose="02020603050405020304" pitchFamily="18" charset="0"/>
              </a:rPr>
              <a:t> effective and efficient meeting agendas which align with best practices to elevate the functioning of governance committees. </a:t>
            </a:r>
          </a:p>
          <a:p>
            <a:pPr marR="0" lvl="0">
              <a:spcBef>
                <a:spcPts val="0"/>
              </a:spcBef>
              <a:spcAft>
                <a:spcPts val="0"/>
              </a:spcAft>
              <a:buFont typeface="Wingdings" panose="05000000000000000000" pitchFamily="2" charset="2"/>
              <a:buChar char="Ø"/>
              <a:tabLst>
                <a:tab pos="457200" algn="l"/>
              </a:tabLst>
            </a:pPr>
            <a:endParaRPr lang="en-US" sz="2200" dirty="0">
              <a:effectLst/>
              <a:latin typeface="+mj-lt"/>
              <a:ea typeface="Times New Roman" panose="02020603050405020304" pitchFamily="18" charset="0"/>
            </a:endParaRPr>
          </a:p>
          <a:p>
            <a:pPr marR="0" lvl="0">
              <a:spcBef>
                <a:spcPts val="0"/>
              </a:spcBef>
              <a:spcAft>
                <a:spcPts val="0"/>
              </a:spcAft>
              <a:buFont typeface="Wingdings" panose="05000000000000000000" pitchFamily="2" charset="2"/>
              <a:buChar char="Ø"/>
              <a:tabLst>
                <a:tab pos="457200" algn="l"/>
              </a:tabLst>
            </a:pPr>
            <a:r>
              <a:rPr lang="en-US" sz="2200" dirty="0">
                <a:latin typeface="+mj-lt"/>
                <a:ea typeface="Times New Roman" panose="02020603050405020304" pitchFamily="18" charset="0"/>
              </a:rPr>
              <a:t>Learn what key triggers exist for both regulatory non-compliance and negligent credentialing claims, and how to employ risk management tactics within meetings and documents in order to avoid these claims</a:t>
            </a:r>
          </a:p>
          <a:p>
            <a:pPr marR="0" lvl="0">
              <a:spcBef>
                <a:spcPts val="0"/>
              </a:spcBef>
              <a:spcAft>
                <a:spcPts val="0"/>
              </a:spcAft>
              <a:buFont typeface="Wingdings" panose="05000000000000000000" pitchFamily="2" charset="2"/>
              <a:buChar char="Ø"/>
              <a:tabLst>
                <a:tab pos="457200" algn="l"/>
              </a:tabLst>
            </a:pPr>
            <a:endParaRPr lang="en-US" sz="2200" dirty="0">
              <a:latin typeface="+mj-lt"/>
              <a:ea typeface="Times New Roman" panose="02020603050405020304" pitchFamily="18" charset="0"/>
            </a:endParaRPr>
          </a:p>
          <a:p>
            <a:pPr marR="0" lvl="0">
              <a:spcBef>
                <a:spcPts val="0"/>
              </a:spcBef>
              <a:spcAft>
                <a:spcPts val="0"/>
              </a:spcAft>
              <a:buFont typeface="Wingdings" panose="05000000000000000000" pitchFamily="2" charset="2"/>
              <a:buChar char="Ø"/>
              <a:tabLst>
                <a:tab pos="457200" algn="l"/>
              </a:tabLst>
            </a:pPr>
            <a:r>
              <a:rPr lang="en-US" sz="2200" dirty="0">
                <a:latin typeface="+mj-lt"/>
                <a:ea typeface="Times New Roman" panose="02020603050405020304" pitchFamily="18" charset="0"/>
              </a:rPr>
              <a:t>Review best practices in recording</a:t>
            </a:r>
            <a:r>
              <a:rPr lang="en-US" sz="2200" dirty="0">
                <a:effectLst/>
                <a:latin typeface="+mj-lt"/>
                <a:ea typeface="Times New Roman" panose="02020603050405020304" pitchFamily="18" charset="0"/>
              </a:rPr>
              <a:t> decisions/actions items and assignments accurately., and how best to ensure confidentiality and data security of sensitive information.</a:t>
            </a:r>
          </a:p>
          <a:p>
            <a:pPr marL="0" marR="0">
              <a:lnSpc>
                <a:spcPct val="100000"/>
              </a:lnSpc>
              <a:spcBef>
                <a:spcPts val="0"/>
              </a:spcBef>
              <a:spcAft>
                <a:spcPts val="800"/>
              </a:spcAft>
            </a:pPr>
            <a:endParaRPr lang="en-US" sz="2400" kern="100" dirty="0">
              <a:effectLst/>
              <a:latin typeface="Gill Sans Nova" panose="020B0602020104020203"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12367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0812-BC33-CFE6-2B65-CFCEF7AA92AB}"/>
              </a:ext>
            </a:extLst>
          </p:cNvPr>
          <p:cNvSpPr>
            <a:spLocks noGrp="1"/>
          </p:cNvSpPr>
          <p:nvPr>
            <p:ph type="title"/>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CDEE90D9-C78C-9117-554F-6B006224506B}"/>
              </a:ext>
            </a:extLst>
          </p:cNvPr>
          <p:cNvGraphicFramePr>
            <a:graphicFrameLocks noGrp="1"/>
          </p:cNvGraphicFramePr>
          <p:nvPr>
            <p:ph sz="half" idx="1"/>
            <p:extLst>
              <p:ext uri="{D42A27DB-BD31-4B8C-83A1-F6EECF244321}">
                <p14:modId xmlns:p14="http://schemas.microsoft.com/office/powerpoint/2010/main" val="233231393"/>
              </p:ext>
            </p:extLst>
          </p:nvPr>
        </p:nvGraphicFramePr>
        <p:xfrm>
          <a:off x="455022" y="326570"/>
          <a:ext cx="8164286" cy="5627915"/>
        </p:xfrm>
        <a:graphic>
          <a:graphicData uri="http://schemas.openxmlformats.org/drawingml/2006/table">
            <a:tbl>
              <a:tblPr firstRow="1" firstCol="1">
                <a:tableStyleId>{5C22544A-7EE6-4342-B048-85BDC9FD1C3A}</a:tableStyleId>
              </a:tblPr>
              <a:tblGrid>
                <a:gridCol w="8164286">
                  <a:extLst>
                    <a:ext uri="{9D8B030D-6E8A-4147-A177-3AD203B41FA5}">
                      <a16:colId xmlns:a16="http://schemas.microsoft.com/office/drawing/2014/main" val="1498797842"/>
                    </a:ext>
                  </a:extLst>
                </a:gridCol>
              </a:tblGrid>
              <a:tr h="5627915">
                <a:tc>
                  <a:txBody>
                    <a:bodyPr/>
                    <a:lstStyle/>
                    <a:p>
                      <a:pPr marL="0" marR="0" algn="l">
                        <a:lnSpc>
                          <a:spcPts val="1500"/>
                        </a:lnSpc>
                        <a:spcBef>
                          <a:spcPts val="0"/>
                        </a:spcBef>
                        <a:spcAft>
                          <a:spcPts val="0"/>
                        </a:spcAft>
                      </a:pPr>
                      <a:endParaRPr lang="en-US" sz="1600" dirty="0">
                        <a:effectLst/>
                      </a:endParaRPr>
                    </a:p>
                    <a:p>
                      <a:pPr marL="0" marR="0" algn="l">
                        <a:lnSpc>
                          <a:spcPts val="1500"/>
                        </a:lnSpc>
                        <a:spcBef>
                          <a:spcPts val="0"/>
                        </a:spcBef>
                        <a:spcAft>
                          <a:spcPts val="0"/>
                        </a:spcAft>
                      </a:pPr>
                      <a:r>
                        <a:rPr lang="en-US" sz="1600" dirty="0">
                          <a:effectLst/>
                        </a:rPr>
                        <a:t>  Dr. ____ , Credentials Chair, presented the credentials report from the September     Credentials Committee Meeting.  The Credentials Committee evaluated the findings of the Department Chairs and recommends the applications presented for appointment, reappointment, additional privileges, and/or status changes as indicated on the attached report. This recommendation is based upon the applicants’ qualifications pursuant to education, training, experience and peer references. With the exceptions noted below, these individuals meet the requirements for staff membership, and/or clinical privileges as outlined in the Medical Staff Bylaws, to include current licensure and DEA (if applicable), professional liability coverage, litigation history, professional affiliations, mental/physical health status, and the current competency criteria established for the privileges requested.  All other red-flag issues were reviewed and accepted.</a:t>
                      </a:r>
                    </a:p>
                    <a:p>
                      <a:pPr marL="0" marR="0" algn="l">
                        <a:lnSpc>
                          <a:spcPts val="1500"/>
                        </a:lnSpc>
                        <a:spcBef>
                          <a:spcPts val="0"/>
                        </a:spcBef>
                        <a:spcAft>
                          <a:spcPts val="0"/>
                        </a:spcAft>
                      </a:pPr>
                      <a:r>
                        <a:rPr lang="en-US" sz="1600" dirty="0">
                          <a:effectLst/>
                        </a:rPr>
                        <a:t> </a:t>
                      </a:r>
                    </a:p>
                    <a:p>
                      <a:pPr marL="0" marR="0" algn="l">
                        <a:lnSpc>
                          <a:spcPts val="1500"/>
                        </a:lnSpc>
                        <a:spcBef>
                          <a:spcPts val="0"/>
                        </a:spcBef>
                        <a:spcAft>
                          <a:spcPts val="0"/>
                        </a:spcAft>
                      </a:pPr>
                      <a:r>
                        <a:rPr lang="en-US" sz="1600" dirty="0">
                          <a:effectLst/>
                        </a:rPr>
                        <a:t>Of note, Ms. _____, Physician Assistant, is lacking one of the ten procedures required in the DOP to be re-privileged in stress testing.   The Credentials Committee is recommending that she be granted this privilege with the condition that her next stress test be performed in the presence of another provider holding this privilege (NP/PA/Cardiologist).  Also of note, Dr. ______ application for initial appointment contains three peer references with high remarks; however, one reference is from an ICU Nurse Practitioner from his primary hospital, while the other two references are from Pulmonologists.  It was verified that no additional Pulmonologists work in this more-rural hospital/area, where he has practiced for the past five years. </a:t>
                      </a:r>
                    </a:p>
                    <a:p>
                      <a:pPr marL="0" marR="0" algn="l">
                        <a:lnSpc>
                          <a:spcPts val="1500"/>
                        </a:lnSpc>
                        <a:spcBef>
                          <a:spcPts val="0"/>
                        </a:spcBef>
                        <a:spcAft>
                          <a:spcPts val="0"/>
                        </a:spcAft>
                      </a:pPr>
                      <a:r>
                        <a:rPr lang="en-US" sz="1600" dirty="0">
                          <a:effectLst/>
                        </a:rPr>
                        <a:t> </a:t>
                      </a:r>
                    </a:p>
                    <a:p>
                      <a:pPr marL="0" marR="0" algn="l">
                        <a:lnSpc>
                          <a:spcPts val="1500"/>
                        </a:lnSpc>
                        <a:spcBef>
                          <a:spcPts val="0"/>
                        </a:spcBef>
                        <a:spcAft>
                          <a:spcPts val="0"/>
                        </a:spcAft>
                      </a:pPr>
                      <a:r>
                        <a:rPr lang="en-US" sz="1600" dirty="0">
                          <a:effectLst/>
                        </a:rPr>
                        <a:t>Furthermore, profiles for review of their respective Focused &amp; Ongoing Professional Practice Evaluation Profiles warranted no additional review or action.</a:t>
                      </a:r>
                    </a:p>
                    <a:p>
                      <a:pPr marL="0" marR="0" algn="l">
                        <a:lnSpc>
                          <a:spcPts val="1500"/>
                        </a:lnSpc>
                        <a:spcBef>
                          <a:spcPts val="0"/>
                        </a:spcBef>
                        <a:spcAft>
                          <a:spcPts val="0"/>
                        </a:spcAft>
                      </a:pPr>
                      <a:r>
                        <a:rPr lang="en-US" sz="1000" dirty="0">
                          <a:effectLst/>
                        </a:rPr>
                        <a:t> </a:t>
                      </a:r>
                      <a:endParaRPr lang="en-US" sz="1100" dirty="0">
                        <a:effectLst/>
                      </a:endParaRPr>
                    </a:p>
                    <a:p>
                      <a:pPr marL="0" marR="0" algn="l">
                        <a:lnSpc>
                          <a:spcPts val="1500"/>
                        </a:lnSpc>
                        <a:spcBef>
                          <a:spcPts val="0"/>
                        </a:spcBef>
                        <a:spcAft>
                          <a:spcPts val="0"/>
                        </a:spcAft>
                      </a:pPr>
                      <a:r>
                        <a:rPr lang="en-US" sz="1000" dirty="0">
                          <a:effectLst/>
                        </a:rPr>
                        <a:t> </a:t>
                      </a:r>
                      <a:endParaRPr lang="en-US" sz="1100" dirty="0">
                        <a:solidFill>
                          <a:srgbClr val="63666A"/>
                        </a:solidFill>
                        <a:effectLst/>
                        <a:latin typeface="Arial" panose="020B0604020202020204" pitchFamily="34" charset="0"/>
                        <a:ea typeface="Arial" panose="020B0604020202020204" pitchFamily="34" charset="0"/>
                        <a:cs typeface="Times New Roman" panose="02020603050405020304" pitchFamily="18" charset="0"/>
                      </a:endParaRPr>
                    </a:p>
                  </a:txBody>
                  <a:tcPr marL="0" marR="89388" marT="44694" marB="44694"/>
                </a:tc>
                <a:extLst>
                  <a:ext uri="{0D108BD9-81ED-4DB2-BD59-A6C34878D82A}">
                    <a16:rowId xmlns:a16="http://schemas.microsoft.com/office/drawing/2014/main" val="2510658146"/>
                  </a:ext>
                </a:extLst>
              </a:tr>
            </a:tbl>
          </a:graphicData>
        </a:graphic>
      </p:graphicFrame>
      <p:graphicFrame>
        <p:nvGraphicFramePr>
          <p:cNvPr id="5" name="Content Placeholder 4">
            <a:extLst>
              <a:ext uri="{FF2B5EF4-FFF2-40B4-BE49-F238E27FC236}">
                <a16:creationId xmlns:a16="http://schemas.microsoft.com/office/drawing/2014/main" id="{AC8B8BA2-CDA6-88A4-0989-E75EBC7DEC8F}"/>
              </a:ext>
            </a:extLst>
          </p:cNvPr>
          <p:cNvGraphicFramePr>
            <a:graphicFrameLocks noGrp="1"/>
          </p:cNvGraphicFramePr>
          <p:nvPr>
            <p:ph sz="half" idx="2"/>
            <p:extLst>
              <p:ext uri="{D42A27DB-BD31-4B8C-83A1-F6EECF244321}">
                <p14:modId xmlns:p14="http://schemas.microsoft.com/office/powerpoint/2010/main" val="2772527265"/>
              </p:ext>
            </p:extLst>
          </p:nvPr>
        </p:nvGraphicFramePr>
        <p:xfrm>
          <a:off x="8817427" y="326570"/>
          <a:ext cx="3037115" cy="5627915"/>
        </p:xfrm>
        <a:graphic>
          <a:graphicData uri="http://schemas.openxmlformats.org/drawingml/2006/table">
            <a:tbl>
              <a:tblPr>
                <a:tableStyleId>{5C22544A-7EE6-4342-B048-85BDC9FD1C3A}</a:tableStyleId>
              </a:tblPr>
              <a:tblGrid>
                <a:gridCol w="3037115">
                  <a:extLst>
                    <a:ext uri="{9D8B030D-6E8A-4147-A177-3AD203B41FA5}">
                      <a16:colId xmlns:a16="http://schemas.microsoft.com/office/drawing/2014/main" val="4236390861"/>
                    </a:ext>
                  </a:extLst>
                </a:gridCol>
              </a:tblGrid>
              <a:tr h="5627915">
                <a:tc>
                  <a:txBody>
                    <a:bodyPr/>
                    <a:lstStyle/>
                    <a:p>
                      <a:pPr marL="0" marR="0" algn="l">
                        <a:lnSpc>
                          <a:spcPts val="1500"/>
                        </a:lnSpc>
                        <a:spcBef>
                          <a:spcPts val="0"/>
                        </a:spcBef>
                        <a:spcAft>
                          <a:spcPts val="1200"/>
                        </a:spcAft>
                      </a:pPr>
                      <a:endParaRPr lang="en-US" sz="1600" dirty="0">
                        <a:solidFill>
                          <a:schemeClr val="bg1"/>
                        </a:solidFill>
                        <a:effectLst/>
                        <a:latin typeface="+mn-lt"/>
                        <a:ea typeface="Arial" panose="020B0604020202020204" pitchFamily="34" charset="0"/>
                        <a:cs typeface="Arial" panose="020B0604020202020204" pitchFamily="34" charset="0"/>
                      </a:endParaRPr>
                    </a:p>
                    <a:p>
                      <a:pPr marL="0" marR="0" algn="l">
                        <a:lnSpc>
                          <a:spcPts val="1500"/>
                        </a:lnSpc>
                        <a:spcBef>
                          <a:spcPts val="0"/>
                        </a:spcBef>
                        <a:spcAft>
                          <a:spcPts val="1200"/>
                        </a:spcAft>
                      </a:pPr>
                      <a:r>
                        <a:rPr lang="en-US" sz="1600" b="1" dirty="0">
                          <a:solidFill>
                            <a:schemeClr val="bg1"/>
                          </a:solidFill>
                          <a:effectLst/>
                          <a:latin typeface="+mn-lt"/>
                          <a:ea typeface="Arial" panose="020B0604020202020204" pitchFamily="34" charset="0"/>
                          <a:cs typeface="Arial" panose="020B0604020202020204" pitchFamily="34" charset="0"/>
                        </a:rPr>
                        <a:t>The MEC determined the two exceptions to be acceptable.  It was MSC that these findings and recommendations be forwarded to the Board for final action.</a:t>
                      </a:r>
                      <a:endParaRPr lang="en-US" sz="1600" b="1" dirty="0">
                        <a:solidFill>
                          <a:schemeClr val="bg1"/>
                        </a:solidFill>
                        <a:effectLst/>
                        <a:latin typeface="+mn-lt"/>
                        <a:ea typeface="Arial" panose="020B0604020202020204" pitchFamily="34" charset="0"/>
                        <a:cs typeface="Times New Roman" panose="02020603050405020304" pitchFamily="18" charset="0"/>
                      </a:endParaRPr>
                    </a:p>
                  </a:txBody>
                  <a:tcPr marL="118745" marR="118745" marT="0" marB="0">
                    <a:solidFill>
                      <a:schemeClr val="accent1"/>
                    </a:solidFill>
                  </a:tcPr>
                </a:tc>
                <a:extLst>
                  <a:ext uri="{0D108BD9-81ED-4DB2-BD59-A6C34878D82A}">
                    <a16:rowId xmlns:a16="http://schemas.microsoft.com/office/drawing/2014/main" val="3916423790"/>
                  </a:ext>
                </a:extLst>
              </a:tr>
            </a:tbl>
          </a:graphicData>
        </a:graphic>
      </p:graphicFrame>
      <p:sp>
        <p:nvSpPr>
          <p:cNvPr id="6" name="Rectangle 1">
            <a:extLst>
              <a:ext uri="{FF2B5EF4-FFF2-40B4-BE49-F238E27FC236}">
                <a16:creationId xmlns:a16="http://schemas.microsoft.com/office/drawing/2014/main" id="{00DEE69B-9C5E-C3AF-7341-4E5B5AA692C1}"/>
              </a:ext>
            </a:extLst>
          </p:cNvPr>
          <p:cNvSpPr>
            <a:spLocks noChangeArrowheads="1"/>
          </p:cNvSpPr>
          <p:nvPr/>
        </p:nvSpPr>
        <p:spPr bwMode="auto">
          <a:xfrm>
            <a:off x="317"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It was MSC that these findings and recommendations be forwarded to the Board for final action.</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5204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F101-59A2-808F-3239-509C20ED2072}"/>
              </a:ext>
            </a:extLst>
          </p:cNvPr>
          <p:cNvSpPr>
            <a:spLocks noGrp="1"/>
          </p:cNvSpPr>
          <p:nvPr>
            <p:ph type="title"/>
          </p:nvPr>
        </p:nvSpPr>
        <p:spPr>
          <a:xfrm>
            <a:off x="718457" y="478971"/>
            <a:ext cx="10894423" cy="1404257"/>
          </a:xfrm>
        </p:spPr>
        <p:txBody>
          <a:bodyPr>
            <a:normAutofit/>
          </a:bodyPr>
          <a:lstStyle/>
          <a:p>
            <a:r>
              <a:rPr lang="en-US" dirty="0"/>
              <a:t>Use big words   </a:t>
            </a:r>
            <a:br>
              <a:rPr lang="en-US" dirty="0"/>
            </a:br>
            <a:r>
              <a:rPr lang="en-US" dirty="0"/>
              <a:t>	</a:t>
            </a:r>
          </a:p>
        </p:txBody>
      </p:sp>
      <p:sp>
        <p:nvSpPr>
          <p:cNvPr id="3" name="Content Placeholder 2">
            <a:extLst>
              <a:ext uri="{FF2B5EF4-FFF2-40B4-BE49-F238E27FC236}">
                <a16:creationId xmlns:a16="http://schemas.microsoft.com/office/drawing/2014/main" id="{619B41EF-B081-49D8-8DD2-2FE10662E322}"/>
              </a:ext>
            </a:extLst>
          </p:cNvPr>
          <p:cNvSpPr>
            <a:spLocks noGrp="1"/>
          </p:cNvSpPr>
          <p:nvPr>
            <p:ph idx="1"/>
          </p:nvPr>
        </p:nvSpPr>
        <p:spPr>
          <a:xfrm>
            <a:off x="718457" y="1763486"/>
            <a:ext cx="10894423" cy="3645190"/>
          </a:xfrm>
        </p:spPr>
        <p:txBody>
          <a:bodyPr>
            <a:normAutofit fontScale="85000" lnSpcReduction="10000"/>
          </a:bodyPr>
          <a:lstStyle/>
          <a:p>
            <a:pPr marL="0" indent="0">
              <a:buNone/>
            </a:pPr>
            <a:r>
              <a:rPr lang="en-US" sz="3000" dirty="0"/>
              <a:t>Intent, clarity, style, image</a:t>
            </a:r>
          </a:p>
          <a:p>
            <a:pPr marL="0" indent="0">
              <a:buNone/>
            </a:pPr>
            <a:endParaRPr lang="en-US" sz="2800" dirty="0"/>
          </a:p>
          <a:p>
            <a:r>
              <a:rPr lang="en-US" sz="2400" dirty="0"/>
              <a:t>The group talked about maybe sending him a letter or having him come in.  They agreed to invite him to the next Medical Executive Committee meeting.</a:t>
            </a:r>
          </a:p>
          <a:p>
            <a:r>
              <a:rPr lang="en-US" sz="2400" dirty="0"/>
              <a:t>The Committee discussed the options of sending the physician an informative/instructional/ admonishment letter with a response being required, or whether an in-person meeting with the physician and the entire MEC would be more effective.  It was decided that an in-person meet would be appropriately effective.  The President will notify the physician of this requirement to attend the April MEC meeting in writing by March 10</a:t>
            </a:r>
            <a:r>
              <a:rPr lang="en-US" sz="2400" baseline="30000" dirty="0"/>
              <a:t>th</a:t>
            </a:r>
            <a:r>
              <a:rPr lang="en-US" sz="2400" dirty="0"/>
              <a:t>, with an acknowledgement of his intent due by March 15</a:t>
            </a:r>
            <a:r>
              <a:rPr lang="en-US" sz="2400" baseline="30000" dirty="0"/>
              <a:t>th</a:t>
            </a:r>
            <a:r>
              <a:rPr lang="en-US" sz="2400" dirty="0"/>
              <a:t>.     </a:t>
            </a:r>
          </a:p>
          <a:p>
            <a:endParaRPr lang="en-US" dirty="0"/>
          </a:p>
        </p:txBody>
      </p:sp>
    </p:spTree>
    <p:extLst>
      <p:ext uri="{BB962C8B-B14F-4D97-AF65-F5344CB8AC3E}">
        <p14:creationId xmlns:p14="http://schemas.microsoft.com/office/powerpoint/2010/main" val="35111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F598-238D-A7D9-A320-773DAB52BF81}"/>
              </a:ext>
            </a:extLst>
          </p:cNvPr>
          <p:cNvSpPr>
            <a:spLocks noGrp="1"/>
          </p:cNvSpPr>
          <p:nvPr>
            <p:ph type="title"/>
          </p:nvPr>
        </p:nvSpPr>
        <p:spPr>
          <a:xfrm>
            <a:off x="838200" y="642257"/>
            <a:ext cx="10774680" cy="740229"/>
          </a:xfrm>
        </p:spPr>
        <p:txBody>
          <a:bodyPr>
            <a:noAutofit/>
          </a:bodyPr>
          <a:lstStyle/>
          <a:p>
            <a:r>
              <a:rPr lang="en-US" dirty="0"/>
              <a:t>Professionalism</a:t>
            </a:r>
          </a:p>
        </p:txBody>
      </p:sp>
      <p:sp>
        <p:nvSpPr>
          <p:cNvPr id="3" name="Content Placeholder 2">
            <a:extLst>
              <a:ext uri="{FF2B5EF4-FFF2-40B4-BE49-F238E27FC236}">
                <a16:creationId xmlns:a16="http://schemas.microsoft.com/office/drawing/2014/main" id="{D749CFF3-2204-7857-76E4-741A5B5D88BD}"/>
              </a:ext>
            </a:extLst>
          </p:cNvPr>
          <p:cNvSpPr>
            <a:spLocks noGrp="1"/>
          </p:cNvSpPr>
          <p:nvPr>
            <p:ph idx="1"/>
          </p:nvPr>
        </p:nvSpPr>
        <p:spPr>
          <a:xfrm>
            <a:off x="838200" y="1752600"/>
            <a:ext cx="10774680" cy="4561113"/>
          </a:xfrm>
        </p:spPr>
        <p:txBody>
          <a:bodyPr>
            <a:normAutofit fontScale="92500" lnSpcReduction="20000"/>
          </a:bodyPr>
          <a:lstStyle/>
          <a:p>
            <a:r>
              <a:rPr lang="en-US" sz="2200" dirty="0"/>
              <a:t>Sam presented the P&amp;T report.</a:t>
            </a:r>
          </a:p>
          <a:p>
            <a:r>
              <a:rPr lang="en-US" sz="2200" b="1" dirty="0"/>
              <a:t>Ms. Samatha Jones, lead pharmacist, briefly reviewed the key points from the October P&amp;T Committee meeting.  A full report is attached.</a:t>
            </a:r>
          </a:p>
          <a:p>
            <a:endParaRPr lang="en-US" sz="2200" b="1" dirty="0"/>
          </a:p>
          <a:p>
            <a:r>
              <a:rPr lang="en-US" sz="2200" dirty="0" err="1"/>
              <a:t>Morre</a:t>
            </a:r>
            <a:r>
              <a:rPr lang="en-US" sz="2200" dirty="0"/>
              <a:t> said that the hospital met budget this quarter.  </a:t>
            </a:r>
          </a:p>
          <a:p>
            <a:r>
              <a:rPr lang="en-US" sz="2200" b="1" dirty="0"/>
              <a:t>CEO, Mr. </a:t>
            </a:r>
            <a:r>
              <a:rPr lang="en-US" sz="2200" b="1" dirty="0" err="1"/>
              <a:t>Morre</a:t>
            </a:r>
            <a:r>
              <a:rPr lang="en-US" sz="2200" b="1" dirty="0"/>
              <a:t> Dean, stated that the hospital met its operating budget for the third quarter.  </a:t>
            </a:r>
          </a:p>
          <a:p>
            <a:endParaRPr lang="en-US" sz="2200" b="1" dirty="0"/>
          </a:p>
          <a:p>
            <a:r>
              <a:rPr lang="en-US" sz="2200" dirty="0"/>
              <a:t>Lucy talked about the upcoming community event.  </a:t>
            </a:r>
          </a:p>
          <a:p>
            <a:r>
              <a:rPr lang="en-US" sz="2200" b="1" dirty="0"/>
              <a:t>Ms. Lucy Smith, a governing board member, was invited to share information on the upcoming community event, at which MEC participate is essential to create the intended goal.  </a:t>
            </a:r>
          </a:p>
          <a:p>
            <a:endParaRPr lang="en-US" dirty="0"/>
          </a:p>
        </p:txBody>
      </p:sp>
    </p:spTree>
    <p:extLst>
      <p:ext uri="{BB962C8B-B14F-4D97-AF65-F5344CB8AC3E}">
        <p14:creationId xmlns:p14="http://schemas.microsoft.com/office/powerpoint/2010/main" val="346006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F598-238D-A7D9-A320-773DAB52BF81}"/>
              </a:ext>
            </a:extLst>
          </p:cNvPr>
          <p:cNvSpPr>
            <a:spLocks noGrp="1"/>
          </p:cNvSpPr>
          <p:nvPr>
            <p:ph type="title"/>
          </p:nvPr>
        </p:nvSpPr>
        <p:spPr>
          <a:xfrm>
            <a:off x="772886" y="522514"/>
            <a:ext cx="10839994" cy="740229"/>
          </a:xfrm>
        </p:spPr>
        <p:txBody>
          <a:bodyPr/>
          <a:lstStyle/>
          <a:p>
            <a:r>
              <a:rPr lang="en-US" dirty="0"/>
              <a:t>Corrections</a:t>
            </a:r>
          </a:p>
        </p:txBody>
      </p:sp>
      <p:sp>
        <p:nvSpPr>
          <p:cNvPr id="3" name="Content Placeholder 2">
            <a:extLst>
              <a:ext uri="{FF2B5EF4-FFF2-40B4-BE49-F238E27FC236}">
                <a16:creationId xmlns:a16="http://schemas.microsoft.com/office/drawing/2014/main" id="{D749CFF3-2204-7857-76E4-741A5B5D88BD}"/>
              </a:ext>
            </a:extLst>
          </p:cNvPr>
          <p:cNvSpPr>
            <a:spLocks noGrp="1"/>
          </p:cNvSpPr>
          <p:nvPr>
            <p:ph idx="1"/>
          </p:nvPr>
        </p:nvSpPr>
        <p:spPr>
          <a:xfrm>
            <a:off x="772886" y="1524001"/>
            <a:ext cx="10839994" cy="4547616"/>
          </a:xfrm>
        </p:spPr>
        <p:txBody>
          <a:bodyPr>
            <a:normAutofit/>
          </a:bodyPr>
          <a:lstStyle/>
          <a:p>
            <a:pPr algn="l"/>
            <a:r>
              <a:rPr lang="en-US" b="0" i="0" dirty="0">
                <a:solidFill>
                  <a:srgbClr val="111111"/>
                </a:solidFill>
                <a:effectLst/>
              </a:rPr>
              <a:t>Changes/corrections to minutes may be made at the time when those minutes are submitted for approval, and should be made in the text of the minutes being approved. The minutes of the meeting at which the corrections are made should merely indicate that the minutes were approved "as corrected.“</a:t>
            </a:r>
          </a:p>
          <a:p>
            <a:pPr algn="l"/>
            <a:r>
              <a:rPr lang="en-US" dirty="0">
                <a:solidFill>
                  <a:srgbClr val="111111"/>
                </a:solidFill>
              </a:rPr>
              <a:t>N</a:t>
            </a:r>
            <a:r>
              <a:rPr lang="en-US" b="0" i="0" dirty="0">
                <a:solidFill>
                  <a:srgbClr val="111111"/>
                </a:solidFill>
                <a:effectLst/>
              </a:rPr>
              <a:t>ecessary corrections to previously approved minutes should be raised as a motion to amend something “Previously Adopted”.</a:t>
            </a:r>
          </a:p>
          <a:p>
            <a:pPr algn="l"/>
            <a:r>
              <a:rPr lang="en-US" dirty="0">
                <a:solidFill>
                  <a:srgbClr val="111111"/>
                </a:solidFill>
              </a:rPr>
              <a:t>Documentation might read as … “A </a:t>
            </a:r>
            <a:r>
              <a:rPr lang="en-US" b="0" i="0" dirty="0">
                <a:solidFill>
                  <a:srgbClr val="111111"/>
                </a:solidFill>
                <a:effectLst/>
              </a:rPr>
              <a:t>Motion to Amend Something Previously Adopted has been made, seconded and passed.  </a:t>
            </a:r>
            <a:r>
              <a:rPr lang="en-US" dirty="0">
                <a:solidFill>
                  <a:srgbClr val="111111"/>
                </a:solidFill>
              </a:rPr>
              <a:t>The following, corrected statement(s) has been added to the minutes of the November 11, 2023 MEC meeting minutes under the topic of Credentials Applications</a:t>
            </a:r>
            <a:r>
              <a:rPr lang="en-US" b="0" i="0" dirty="0">
                <a:solidFill>
                  <a:srgbClr val="111111"/>
                </a:solidFill>
                <a:effectLst/>
              </a:rPr>
              <a:t>“.   Be sure to make the change in the original minutes.</a:t>
            </a:r>
          </a:p>
          <a:p>
            <a:pPr marL="0" indent="0" algn="l">
              <a:buNone/>
            </a:pPr>
            <a:r>
              <a:rPr lang="en-US" sz="2400" i="1" dirty="0">
                <a:solidFill>
                  <a:srgbClr val="111111"/>
                </a:solidFill>
              </a:rPr>
              <a:t>Typos are not corrections!</a:t>
            </a:r>
            <a:endParaRPr lang="en-US" sz="2400" b="0" i="1" dirty="0">
              <a:solidFill>
                <a:srgbClr val="111111"/>
              </a:solidFill>
              <a:effectLst/>
            </a:endParaRPr>
          </a:p>
          <a:p>
            <a:endParaRPr lang="en-US" dirty="0"/>
          </a:p>
        </p:txBody>
      </p:sp>
    </p:spTree>
    <p:extLst>
      <p:ext uri="{BB962C8B-B14F-4D97-AF65-F5344CB8AC3E}">
        <p14:creationId xmlns:p14="http://schemas.microsoft.com/office/powerpoint/2010/main" val="415688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1DAA-555B-2D03-CF4F-DD7AC4720EC0}"/>
              </a:ext>
            </a:extLst>
          </p:cNvPr>
          <p:cNvSpPr>
            <a:spLocks noGrp="1"/>
          </p:cNvSpPr>
          <p:nvPr>
            <p:ph type="title"/>
          </p:nvPr>
        </p:nvSpPr>
        <p:spPr>
          <a:xfrm>
            <a:off x="740229" y="795528"/>
            <a:ext cx="10872651" cy="874246"/>
          </a:xfrm>
        </p:spPr>
        <p:txBody>
          <a:bodyPr>
            <a:normAutofit/>
          </a:bodyPr>
          <a:lstStyle/>
          <a:p>
            <a:r>
              <a:rPr lang="en-US" dirty="0"/>
              <a:t>Access and maintenance	</a:t>
            </a:r>
          </a:p>
        </p:txBody>
      </p:sp>
      <p:sp>
        <p:nvSpPr>
          <p:cNvPr id="3" name="Content Placeholder 2">
            <a:extLst>
              <a:ext uri="{FF2B5EF4-FFF2-40B4-BE49-F238E27FC236}">
                <a16:creationId xmlns:a16="http://schemas.microsoft.com/office/drawing/2014/main" id="{6742DBD4-DD18-F306-7385-1C16C17FD0EB}"/>
              </a:ext>
            </a:extLst>
          </p:cNvPr>
          <p:cNvSpPr>
            <a:spLocks noGrp="1"/>
          </p:cNvSpPr>
          <p:nvPr>
            <p:ph idx="1"/>
          </p:nvPr>
        </p:nvSpPr>
        <p:spPr>
          <a:xfrm>
            <a:off x="740229" y="2112264"/>
            <a:ext cx="10872651" cy="3959352"/>
          </a:xfrm>
        </p:spPr>
        <p:txBody>
          <a:bodyPr/>
          <a:lstStyle/>
          <a:p>
            <a:r>
              <a:rPr lang="en-US" sz="2400" dirty="0"/>
              <a:t>Educate all stakeholders on regulatory and risk-management issues…Get everyone on the same page and be prepared to rebuff requests!</a:t>
            </a:r>
          </a:p>
          <a:p>
            <a:endParaRPr lang="en-US" sz="2400" dirty="0"/>
          </a:p>
          <a:p>
            <a:r>
              <a:rPr lang="en-US" sz="2400" dirty="0"/>
              <a:t>Create excerpts of the minutes when appropriate.</a:t>
            </a:r>
          </a:p>
          <a:p>
            <a:pPr marL="0" indent="0">
              <a:buNone/>
            </a:pPr>
            <a:r>
              <a:rPr lang="en-US" sz="2400" dirty="0"/>
              <a:t>  </a:t>
            </a:r>
          </a:p>
          <a:p>
            <a:r>
              <a:rPr lang="en-US" sz="2400" dirty="0"/>
              <a:t>Maintenance of minutes – forever!</a:t>
            </a:r>
          </a:p>
          <a:p>
            <a:endParaRPr lang="en-US" dirty="0"/>
          </a:p>
          <a:p>
            <a:endParaRPr lang="en-US" dirty="0"/>
          </a:p>
        </p:txBody>
      </p:sp>
    </p:spTree>
    <p:extLst>
      <p:ext uri="{BB962C8B-B14F-4D97-AF65-F5344CB8AC3E}">
        <p14:creationId xmlns:p14="http://schemas.microsoft.com/office/powerpoint/2010/main" val="271068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F6E0-4408-18E6-BF20-977199D1DC68}"/>
              </a:ext>
            </a:extLst>
          </p:cNvPr>
          <p:cNvSpPr>
            <a:spLocks noGrp="1"/>
          </p:cNvSpPr>
          <p:nvPr>
            <p:ph type="title"/>
          </p:nvPr>
        </p:nvSpPr>
        <p:spPr>
          <a:xfrm>
            <a:off x="474243" y="381001"/>
            <a:ext cx="4130414" cy="5998288"/>
          </a:xfrm>
        </p:spPr>
        <p:txBody>
          <a:bodyPr vert="horz" lIns="0" tIns="0" rIns="0" bIns="0" rtlCol="0" anchor="b">
            <a:normAutofit/>
          </a:bodyPr>
          <a:lstStyle/>
          <a:p>
            <a:r>
              <a:rPr lang="en-US" sz="3200" dirty="0">
                <a:latin typeface="+mj-lt"/>
              </a:rPr>
              <a:t>Questions???</a:t>
            </a:r>
            <a:br>
              <a:rPr lang="en-US" sz="3200" dirty="0">
                <a:latin typeface="+mj-lt"/>
              </a:rPr>
            </a:br>
            <a:br>
              <a:rPr lang="en-US" sz="3200" dirty="0">
                <a:latin typeface="+mj-lt"/>
              </a:rPr>
            </a:br>
            <a:endParaRPr lang="en-US" sz="3200" spc="750" dirty="0">
              <a:solidFill>
                <a:schemeClr val="bg1"/>
              </a:solidFill>
            </a:endParaRPr>
          </a:p>
        </p:txBody>
      </p:sp>
      <p:pic>
        <p:nvPicPr>
          <p:cNvPr id="1026" name="Picture 2" descr="Grace Murray Hopper Quotes. QuotesGram">
            <a:extLst>
              <a:ext uri="{FF2B5EF4-FFF2-40B4-BE49-F238E27FC236}">
                <a16:creationId xmlns:a16="http://schemas.microsoft.com/office/drawing/2014/main" id="{03FB409A-FA6C-4339-6476-6ECE029A0A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13358" y="95045"/>
            <a:ext cx="6762955" cy="676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84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5" name="Rectangle 106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7" name="Rectangle 1066">
            <a:extLst>
              <a:ext uri="{FF2B5EF4-FFF2-40B4-BE49-F238E27FC236}">
                <a16:creationId xmlns:a16="http://schemas.microsoft.com/office/drawing/2014/main" id="{3734E53E-4F63-44CB-B70A-5DDFEE05E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1067">
            <a:extLst>
              <a:ext uri="{FF2B5EF4-FFF2-40B4-BE49-F238E27FC236}">
                <a16:creationId xmlns:a16="http://schemas.microsoft.com/office/drawing/2014/main" id="{B3E32D53-FD05-46F1-97E2-C13949F59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 y="1"/>
            <a:ext cx="8110817" cy="6858000"/>
          </a:xfrm>
          <a:prstGeom prst="rect">
            <a:avLst/>
          </a:prstGeom>
          <a:gradFill>
            <a:gsLst>
              <a:gs pos="3000">
                <a:schemeClr val="accent5">
                  <a:alpha val="83000"/>
                </a:schemeClr>
              </a:gs>
              <a:gs pos="100000">
                <a:schemeClr val="accent6"/>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a:extLst>
              <a:ext uri="{FF2B5EF4-FFF2-40B4-BE49-F238E27FC236}">
                <a16:creationId xmlns:a16="http://schemas.microsoft.com/office/drawing/2014/main" id="{FDA9E872-DB12-4A7B-A151-052FA0773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26408" y="-626408"/>
            <a:ext cx="6858002" cy="8110817"/>
          </a:xfrm>
          <a:prstGeom prst="rect">
            <a:avLst/>
          </a:prstGeom>
          <a:gradFill>
            <a:gsLst>
              <a:gs pos="11000">
                <a:schemeClr val="accent2">
                  <a:alpha val="63000"/>
                </a:schemeClr>
              </a:gs>
              <a:gs pos="99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0" name="Rectangle 1069">
            <a:extLst>
              <a:ext uri="{FF2B5EF4-FFF2-40B4-BE49-F238E27FC236}">
                <a16:creationId xmlns:a16="http://schemas.microsoft.com/office/drawing/2014/main" id="{3B984CFC-8941-41C1-9730-F447E13EB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77393" y="-1877393"/>
            <a:ext cx="4356024" cy="8110814"/>
          </a:xfrm>
          <a:prstGeom prst="rect">
            <a:avLst/>
          </a:prstGeom>
          <a:gradFill>
            <a:gsLst>
              <a:gs pos="0">
                <a:schemeClr val="accent4">
                  <a:lumMod val="60000"/>
                  <a:lumOff val="40000"/>
                  <a:alpha val="26000"/>
                </a:schemeClr>
              </a:gs>
              <a:gs pos="92000">
                <a:schemeClr val="accent5">
                  <a:alpha val="3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1" name="Rectangle 1070">
            <a:extLst>
              <a:ext uri="{FF2B5EF4-FFF2-40B4-BE49-F238E27FC236}">
                <a16:creationId xmlns:a16="http://schemas.microsoft.com/office/drawing/2014/main" id="{D3185161-AC26-4077-A972-6C3306B24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39" y="447866"/>
            <a:ext cx="6805130" cy="5909388"/>
          </a:xfrm>
          <a:prstGeom prst="rect">
            <a:avLst/>
          </a:prstGeom>
          <a:gradFill>
            <a:gsLst>
              <a:gs pos="38000">
                <a:schemeClr val="accent5">
                  <a:lumMod val="60000"/>
                  <a:lumOff val="40000"/>
                  <a:alpha val="0"/>
                </a:schemeClr>
              </a:gs>
              <a:gs pos="99000">
                <a:schemeClr val="accent5">
                  <a:alpha val="4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4" name="Oval 1063">
            <a:extLst>
              <a:ext uri="{FF2B5EF4-FFF2-40B4-BE49-F238E27FC236}">
                <a16:creationId xmlns:a16="http://schemas.microsoft.com/office/drawing/2014/main" id="{39B0F207-7872-4A1E-BCCD-EBF4B8A6A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174217">
            <a:off x="2279676" y="1277867"/>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C0F6E0-4408-18E6-BF20-977199D1DC68}"/>
              </a:ext>
            </a:extLst>
          </p:cNvPr>
          <p:cNvSpPr>
            <a:spLocks noGrp="1"/>
          </p:cNvSpPr>
          <p:nvPr>
            <p:ph type="title"/>
          </p:nvPr>
        </p:nvSpPr>
        <p:spPr>
          <a:xfrm>
            <a:off x="272143" y="866123"/>
            <a:ext cx="7838669" cy="4794447"/>
          </a:xfrm>
        </p:spPr>
        <p:txBody>
          <a:bodyPr vert="horz" lIns="0" tIns="0" rIns="0" bIns="0" rtlCol="0" anchor="b">
            <a:normAutofit fontScale="90000"/>
          </a:bodyPr>
          <a:lstStyle/>
          <a:p>
            <a:pPr>
              <a:lnSpc>
                <a:spcPct val="90000"/>
              </a:lnSpc>
            </a:pPr>
            <a:r>
              <a:rPr lang="en-US" sz="4000" spc="750" dirty="0">
                <a:solidFill>
                  <a:schemeClr val="bg1"/>
                </a:solidFill>
              </a:rPr>
              <a:t>Thank you and </a:t>
            </a:r>
            <a:br>
              <a:rPr lang="en-US" sz="4000" spc="750" dirty="0">
                <a:solidFill>
                  <a:schemeClr val="bg1"/>
                </a:solidFill>
              </a:rPr>
            </a:br>
            <a:r>
              <a:rPr lang="en-US" sz="4000" spc="750" dirty="0">
                <a:solidFill>
                  <a:schemeClr val="bg1"/>
                </a:solidFill>
              </a:rPr>
              <a:t>please feel free to reach out.</a:t>
            </a:r>
            <a:br>
              <a:rPr lang="en-US" sz="2800" spc="750" dirty="0">
                <a:solidFill>
                  <a:schemeClr val="bg1"/>
                </a:solidFill>
              </a:rPr>
            </a:br>
            <a:br>
              <a:rPr lang="en-US" sz="2800" spc="750" dirty="0">
                <a:solidFill>
                  <a:schemeClr val="bg1"/>
                </a:solidFill>
              </a:rPr>
            </a:br>
            <a:br>
              <a:rPr lang="en-US" sz="2800" spc="750" dirty="0">
                <a:solidFill>
                  <a:schemeClr val="bg1"/>
                </a:solidFill>
              </a:rPr>
            </a:br>
            <a:br>
              <a:rPr lang="en-US" sz="2800" spc="750" dirty="0">
                <a:solidFill>
                  <a:schemeClr val="bg1"/>
                </a:solidFill>
              </a:rPr>
            </a:br>
            <a:r>
              <a:rPr lang="en-US" sz="2800" spc="750" dirty="0">
                <a:solidFill>
                  <a:schemeClr val="bg1"/>
                </a:solidFill>
              </a:rPr>
              <a:t>Bonnie Gutierrez, CPCS, CPMSM</a:t>
            </a:r>
            <a:br>
              <a:rPr lang="en-US" sz="2800" spc="750" dirty="0">
                <a:solidFill>
                  <a:schemeClr val="bg1"/>
                </a:solidFill>
              </a:rPr>
            </a:br>
            <a:br>
              <a:rPr lang="en-US" sz="2800" spc="750" dirty="0">
                <a:solidFill>
                  <a:schemeClr val="bg1"/>
                </a:solidFill>
              </a:rPr>
            </a:br>
            <a:r>
              <a:rPr lang="en-US" sz="2800" spc="750" dirty="0">
                <a:solidFill>
                  <a:schemeClr val="bg1"/>
                </a:solidFill>
                <a:hlinkClick r:id="rId2">
                  <a:extLst>
                    <a:ext uri="{A12FA001-AC4F-418D-AE19-62706E023703}">
                      <ahyp:hlinkClr xmlns:ahyp="http://schemas.microsoft.com/office/drawing/2018/hyperlinkcolor" val="tx"/>
                    </a:ext>
                  </a:extLst>
                </a:hlinkClick>
              </a:rPr>
              <a:t>benloegutierrez@gmail.com</a:t>
            </a:r>
            <a:br>
              <a:rPr lang="en-US" sz="2800" spc="750" dirty="0">
                <a:solidFill>
                  <a:schemeClr val="bg1"/>
                </a:solidFill>
              </a:rPr>
            </a:br>
            <a:br>
              <a:rPr lang="en-US" sz="2800" spc="750" dirty="0">
                <a:solidFill>
                  <a:schemeClr val="bg1"/>
                </a:solidFill>
              </a:rPr>
            </a:br>
            <a:r>
              <a:rPr lang="en-US" sz="2800" spc="750" dirty="0">
                <a:solidFill>
                  <a:schemeClr val="bg1"/>
                </a:solidFill>
              </a:rPr>
              <a:t>303-588-9160</a:t>
            </a:r>
            <a:br>
              <a:rPr lang="en-US" sz="1600" spc="750" dirty="0">
                <a:solidFill>
                  <a:schemeClr val="bg1"/>
                </a:solidFill>
              </a:rPr>
            </a:br>
            <a:endParaRPr lang="en-US" sz="1600" spc="750" dirty="0">
              <a:solidFill>
                <a:schemeClr val="bg1"/>
              </a:solidFill>
            </a:endParaRPr>
          </a:p>
        </p:txBody>
      </p:sp>
      <p:pic>
        <p:nvPicPr>
          <p:cNvPr id="1072" name="Graphic 1071" descr="Envelope">
            <a:extLst>
              <a:ext uri="{FF2B5EF4-FFF2-40B4-BE49-F238E27FC236}">
                <a16:creationId xmlns:a16="http://schemas.microsoft.com/office/drawing/2014/main" id="{FBCD8439-0F51-0116-1018-6ED873D435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7147" y="1865173"/>
            <a:ext cx="3127653" cy="3127653"/>
          </a:xfrm>
          <a:prstGeom prst="rect">
            <a:avLst/>
          </a:prstGeom>
        </p:spPr>
      </p:pic>
    </p:spTree>
    <p:extLst>
      <p:ext uri="{BB962C8B-B14F-4D97-AF65-F5344CB8AC3E}">
        <p14:creationId xmlns:p14="http://schemas.microsoft.com/office/powerpoint/2010/main" val="277605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6B58-570E-37B3-8D33-73ED8997046D}"/>
              </a:ext>
            </a:extLst>
          </p:cNvPr>
          <p:cNvSpPr>
            <a:spLocks noGrp="1"/>
          </p:cNvSpPr>
          <p:nvPr>
            <p:ph type="title"/>
          </p:nvPr>
        </p:nvSpPr>
        <p:spPr>
          <a:xfrm>
            <a:off x="1382486" y="-20901"/>
            <a:ext cx="10241280" cy="1234440"/>
          </a:xfrm>
        </p:spPr>
        <p:txBody>
          <a:bodyPr/>
          <a:lstStyle/>
          <a:p>
            <a:endParaRPr lang="en-US" dirty="0"/>
          </a:p>
        </p:txBody>
      </p:sp>
      <p:pic>
        <p:nvPicPr>
          <p:cNvPr id="2050" name="Picture 2" descr="U.S. Naval Institute on Twitter: &quot;On #NationalSTEMDay, we honor pioneering computer scientist ...">
            <a:extLst>
              <a:ext uri="{FF2B5EF4-FFF2-40B4-BE49-F238E27FC236}">
                <a16:creationId xmlns:a16="http://schemas.microsoft.com/office/drawing/2014/main" id="{937168F0-271D-C8DA-BD9F-995A3963B3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3947" y="621655"/>
            <a:ext cx="9723245" cy="544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8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1086-6ADE-78AE-A250-C79CF21650B3}"/>
              </a:ext>
            </a:extLst>
          </p:cNvPr>
          <p:cNvSpPr>
            <a:spLocks noGrp="1"/>
          </p:cNvSpPr>
          <p:nvPr>
            <p:ph type="title"/>
          </p:nvPr>
        </p:nvSpPr>
        <p:spPr>
          <a:xfrm>
            <a:off x="685800" y="795528"/>
            <a:ext cx="10927080" cy="1050525"/>
          </a:xfrm>
        </p:spPr>
        <p:txBody>
          <a:bodyPr>
            <a:normAutofit/>
          </a:bodyPr>
          <a:lstStyle/>
          <a:p>
            <a:r>
              <a:rPr lang="en-US" dirty="0"/>
              <a:t>Why Meet?</a:t>
            </a:r>
          </a:p>
        </p:txBody>
      </p:sp>
      <p:sp>
        <p:nvSpPr>
          <p:cNvPr id="3" name="Content Placeholder 2">
            <a:extLst>
              <a:ext uri="{FF2B5EF4-FFF2-40B4-BE49-F238E27FC236}">
                <a16:creationId xmlns:a16="http://schemas.microsoft.com/office/drawing/2014/main" id="{9D2C4C7E-71F9-DF0F-363E-050559C2B0E4}"/>
              </a:ext>
            </a:extLst>
          </p:cNvPr>
          <p:cNvSpPr>
            <a:spLocks noGrp="1"/>
          </p:cNvSpPr>
          <p:nvPr>
            <p:ph idx="1"/>
          </p:nvPr>
        </p:nvSpPr>
        <p:spPr>
          <a:xfrm>
            <a:off x="685800" y="2294626"/>
            <a:ext cx="10927080" cy="3776990"/>
          </a:xfrm>
        </p:spPr>
        <p:txBody>
          <a:bodyPr/>
          <a:lstStyle/>
          <a:p>
            <a:pPr>
              <a:buFont typeface="Wingdings" panose="05000000000000000000" pitchFamily="2" charset="2"/>
              <a:buChar char="ü"/>
            </a:pPr>
            <a:r>
              <a:rPr lang="en-US" sz="2400" dirty="0"/>
              <a:t> Meetings are intended for the exchange/debate of ideas and Decision-making </a:t>
            </a:r>
          </a:p>
          <a:p>
            <a:pPr>
              <a:buFont typeface="Wingdings" panose="05000000000000000000" pitchFamily="2" charset="2"/>
              <a:buChar char="ü"/>
            </a:pPr>
            <a:r>
              <a:rPr lang="en-US" sz="2400" dirty="0"/>
              <a:t> Meetings are not for disseminating information…. Send a memo!</a:t>
            </a:r>
          </a:p>
          <a:p>
            <a:pPr>
              <a:buFont typeface="Wingdings" panose="05000000000000000000" pitchFamily="2" charset="2"/>
              <a:buChar char="ü"/>
            </a:pPr>
            <a:r>
              <a:rPr lang="en-US" sz="2400" dirty="0"/>
              <a:t> Information-flow is critical and regulatory-required.  </a:t>
            </a:r>
          </a:p>
          <a:p>
            <a:pPr>
              <a:buFont typeface="Wingdings" panose="05000000000000000000" pitchFamily="2" charset="2"/>
              <a:buChar char="ü"/>
            </a:pPr>
            <a:r>
              <a:rPr lang="en-US" sz="2400" dirty="0"/>
              <a:t> Ensure reports are going both/all ways.  </a:t>
            </a:r>
          </a:p>
          <a:p>
            <a:pPr>
              <a:buFont typeface="Wingdings" panose="05000000000000000000" pitchFamily="2" charset="2"/>
              <a:buChar char="ü"/>
            </a:pPr>
            <a:r>
              <a:rPr lang="en-US" sz="2400" dirty="0"/>
              <a:t> Department meeting agendas should always include a report from MEC, Quality,     and relevant Clinical areas.   Have CEO present last…physician will stick around!</a:t>
            </a:r>
          </a:p>
          <a:p>
            <a:endParaRPr lang="en-US" dirty="0"/>
          </a:p>
        </p:txBody>
      </p:sp>
    </p:spTree>
    <p:extLst>
      <p:ext uri="{BB962C8B-B14F-4D97-AF65-F5344CB8AC3E}">
        <p14:creationId xmlns:p14="http://schemas.microsoft.com/office/powerpoint/2010/main" val="292793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A28A-5A26-887D-3BA8-06DC32046B7E}"/>
              </a:ext>
            </a:extLst>
          </p:cNvPr>
          <p:cNvSpPr>
            <a:spLocks noGrp="1"/>
          </p:cNvSpPr>
          <p:nvPr>
            <p:ph type="title"/>
          </p:nvPr>
        </p:nvSpPr>
        <p:spPr>
          <a:xfrm>
            <a:off x="729343" y="795528"/>
            <a:ext cx="10883537" cy="1234440"/>
          </a:xfrm>
        </p:spPr>
        <p:txBody>
          <a:bodyPr/>
          <a:lstStyle/>
          <a:p>
            <a:r>
              <a:rPr lang="en-US" dirty="0"/>
              <a:t>Meeting preparation</a:t>
            </a:r>
            <a:br>
              <a:rPr lang="en-US" dirty="0"/>
            </a:br>
            <a:endParaRPr lang="en-US" dirty="0"/>
          </a:p>
        </p:txBody>
      </p:sp>
      <p:sp>
        <p:nvSpPr>
          <p:cNvPr id="3" name="Content Placeholder 2">
            <a:extLst>
              <a:ext uri="{FF2B5EF4-FFF2-40B4-BE49-F238E27FC236}">
                <a16:creationId xmlns:a16="http://schemas.microsoft.com/office/drawing/2014/main" id="{3BE41030-FCE1-041E-DAFE-9E375018D0E7}"/>
              </a:ext>
            </a:extLst>
          </p:cNvPr>
          <p:cNvSpPr>
            <a:spLocks noGrp="1"/>
          </p:cNvSpPr>
          <p:nvPr>
            <p:ph idx="1"/>
          </p:nvPr>
        </p:nvSpPr>
        <p:spPr>
          <a:xfrm>
            <a:off x="729343" y="1690777"/>
            <a:ext cx="10883537" cy="4380839"/>
          </a:xfrm>
        </p:spPr>
        <p:txBody>
          <a:bodyPr>
            <a:normAutofit/>
          </a:bodyPr>
          <a:lstStyle/>
          <a:p>
            <a:pPr marL="0" indent="0">
              <a:buNone/>
            </a:pPr>
            <a:r>
              <a:rPr lang="en-US" sz="3200" b="1" dirty="0"/>
              <a:t>Who’s job is it?</a:t>
            </a:r>
          </a:p>
          <a:p>
            <a:r>
              <a:rPr lang="en-US" sz="2400" dirty="0"/>
              <a:t>Chair of Committee </a:t>
            </a:r>
          </a:p>
          <a:p>
            <a:r>
              <a:rPr lang="en-US" sz="2400" dirty="0"/>
              <a:t>Administrators – Chief Medical Officer, Chief Executive Officer, Chair Nursing Officer</a:t>
            </a:r>
          </a:p>
          <a:p>
            <a:r>
              <a:rPr lang="en-US" sz="2400" dirty="0"/>
              <a:t>Meeting “Manager” – that would be you.</a:t>
            </a:r>
          </a:p>
          <a:p>
            <a:endParaRPr lang="en-US" sz="2800" dirty="0"/>
          </a:p>
          <a:p>
            <a:pPr marL="0" indent="0">
              <a:buNone/>
            </a:pPr>
            <a:r>
              <a:rPr lang="en-US" sz="3200" b="1" dirty="0"/>
              <a:t>Who’s in the room?</a:t>
            </a:r>
          </a:p>
        </p:txBody>
      </p:sp>
    </p:spTree>
    <p:extLst>
      <p:ext uri="{BB962C8B-B14F-4D97-AF65-F5344CB8AC3E}">
        <p14:creationId xmlns:p14="http://schemas.microsoft.com/office/powerpoint/2010/main" val="253349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5285-DFCF-198E-2218-2D99DFCA19C4}"/>
              </a:ext>
            </a:extLst>
          </p:cNvPr>
          <p:cNvSpPr>
            <a:spLocks noGrp="1"/>
          </p:cNvSpPr>
          <p:nvPr>
            <p:ph type="title"/>
          </p:nvPr>
        </p:nvSpPr>
        <p:spPr>
          <a:xfrm>
            <a:off x="740229" y="795528"/>
            <a:ext cx="10872651" cy="815558"/>
          </a:xfrm>
        </p:spPr>
        <p:txBody>
          <a:bodyPr>
            <a:normAutofit fontScale="90000"/>
          </a:bodyPr>
          <a:lstStyle/>
          <a:p>
            <a:br>
              <a:rPr lang="en-US" dirty="0"/>
            </a:br>
            <a:r>
              <a:rPr lang="en-US" sz="4000" dirty="0"/>
              <a:t>Logistics and process</a:t>
            </a:r>
          </a:p>
        </p:txBody>
      </p:sp>
      <p:sp>
        <p:nvSpPr>
          <p:cNvPr id="3" name="Content Placeholder 2">
            <a:extLst>
              <a:ext uri="{FF2B5EF4-FFF2-40B4-BE49-F238E27FC236}">
                <a16:creationId xmlns:a16="http://schemas.microsoft.com/office/drawing/2014/main" id="{D84194AF-C8EE-5F1F-0007-FBC067FBFCDA}"/>
              </a:ext>
            </a:extLst>
          </p:cNvPr>
          <p:cNvSpPr>
            <a:spLocks noGrp="1"/>
          </p:cNvSpPr>
          <p:nvPr>
            <p:ph idx="1"/>
          </p:nvPr>
        </p:nvSpPr>
        <p:spPr>
          <a:xfrm>
            <a:off x="740229" y="2112264"/>
            <a:ext cx="10872651" cy="3959352"/>
          </a:xfrm>
        </p:spPr>
        <p:txBody>
          <a:bodyPr>
            <a:normAutofit/>
          </a:bodyPr>
          <a:lstStyle/>
          <a:p>
            <a:r>
              <a:rPr lang="en-US" sz="2400" dirty="0"/>
              <a:t>Review meetings rules/norms annually.</a:t>
            </a:r>
          </a:p>
          <a:p>
            <a:r>
              <a:rPr lang="en-US" sz="2400" dirty="0"/>
              <a:t>Maintain calendar of required reports</a:t>
            </a:r>
          </a:p>
          <a:p>
            <a:r>
              <a:rPr lang="en-US" sz="2400" dirty="0"/>
              <a:t>Set deadlines for materials to be presented</a:t>
            </a:r>
          </a:p>
          <a:p>
            <a:r>
              <a:rPr lang="en-US" sz="2400" dirty="0"/>
              <a:t>Establish expectations/rules for adding agenda items.  </a:t>
            </a:r>
          </a:p>
          <a:p>
            <a:r>
              <a:rPr lang="en-US" sz="2400" dirty="0"/>
              <a:t>Address requests/expectations for guests/presenters</a:t>
            </a:r>
          </a:p>
          <a:p>
            <a:r>
              <a:rPr lang="en-US" sz="2400" dirty="0"/>
              <a:t>“Absent” vs. “Excused”</a:t>
            </a:r>
          </a:p>
          <a:p>
            <a:r>
              <a:rPr lang="en-US" sz="2400" dirty="0"/>
              <a:t>Deal with members who do not attend.</a:t>
            </a:r>
          </a:p>
        </p:txBody>
      </p:sp>
    </p:spTree>
    <p:extLst>
      <p:ext uri="{BB962C8B-B14F-4D97-AF65-F5344CB8AC3E}">
        <p14:creationId xmlns:p14="http://schemas.microsoft.com/office/powerpoint/2010/main" val="337577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6995-BEE2-5C67-799B-4ED5DAC1352E}"/>
              </a:ext>
            </a:extLst>
          </p:cNvPr>
          <p:cNvSpPr>
            <a:spLocks noGrp="1"/>
          </p:cNvSpPr>
          <p:nvPr>
            <p:ph type="title"/>
          </p:nvPr>
        </p:nvSpPr>
        <p:spPr/>
        <p:txBody>
          <a:bodyPr/>
          <a:lstStyle/>
          <a:p>
            <a:endParaRPr lang="en-US" dirty="0"/>
          </a:p>
        </p:txBody>
      </p:sp>
      <p:pic>
        <p:nvPicPr>
          <p:cNvPr id="1026" name="Picture 2" descr="“It's easier to ask forgiveness than it…” Grace Hopper Quote">
            <a:extLst>
              <a:ext uri="{FF2B5EF4-FFF2-40B4-BE49-F238E27FC236}">
                <a16:creationId xmlns:a16="http://schemas.microsoft.com/office/drawing/2014/main" id="{28EB73FA-AF5C-2918-C3AE-5E8BB4A30F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326" y="707572"/>
            <a:ext cx="9829348" cy="514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9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16D528B-02D7-AC9A-5CF8-1E31A3966A51}"/>
              </a:ext>
            </a:extLst>
          </p:cNvPr>
          <p:cNvPicPr>
            <a:picLocks noChangeAspect="1"/>
          </p:cNvPicPr>
          <p:nvPr/>
        </p:nvPicPr>
        <p:blipFill rotWithShape="1">
          <a:blip r:embed="rId3">
            <a:extLst>
              <a:ext uri="{28A0092B-C50C-407E-A947-70E740481C1C}">
                <a14:useLocalDpi xmlns:a14="http://schemas.microsoft.com/office/drawing/2010/main" val="0"/>
              </a:ext>
            </a:extLst>
          </a:blip>
          <a:srcRect l="3179" r="2599"/>
          <a:stretch/>
        </p:blipFill>
        <p:spPr>
          <a:xfrm>
            <a:off x="20" y="10"/>
            <a:ext cx="12191979" cy="6857990"/>
          </a:xfrm>
          <a:prstGeom prst="rect">
            <a:avLst/>
          </a:prstGeom>
        </p:spPr>
      </p:pic>
    </p:spTree>
    <p:extLst>
      <p:ext uri="{BB962C8B-B14F-4D97-AF65-F5344CB8AC3E}">
        <p14:creationId xmlns:p14="http://schemas.microsoft.com/office/powerpoint/2010/main" val="171016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omputer&#10;&#10;Description automatically generated">
            <a:extLst>
              <a:ext uri="{FF2B5EF4-FFF2-40B4-BE49-F238E27FC236}">
                <a16:creationId xmlns:a16="http://schemas.microsoft.com/office/drawing/2014/main" id="{411EB538-A9A4-81E1-CF30-A7E8C8B64784}"/>
              </a:ext>
            </a:extLst>
          </p:cNvPr>
          <p:cNvPicPr>
            <a:picLocks noChangeAspect="1"/>
          </p:cNvPicPr>
          <p:nvPr/>
        </p:nvPicPr>
        <p:blipFill rotWithShape="1">
          <a:blip r:embed="rId3">
            <a:extLst>
              <a:ext uri="{28A0092B-C50C-407E-A947-70E740481C1C}">
                <a14:useLocalDpi xmlns:a14="http://schemas.microsoft.com/office/drawing/2010/main" val="0"/>
              </a:ext>
            </a:extLst>
          </a:blip>
          <a:srcRect r="5778"/>
          <a:stretch/>
        </p:blipFill>
        <p:spPr>
          <a:xfrm>
            <a:off x="20" y="10"/>
            <a:ext cx="12191979" cy="6857990"/>
          </a:xfrm>
          <a:prstGeom prst="rect">
            <a:avLst/>
          </a:prstGeom>
        </p:spPr>
      </p:pic>
    </p:spTree>
    <p:extLst>
      <p:ext uri="{BB962C8B-B14F-4D97-AF65-F5344CB8AC3E}">
        <p14:creationId xmlns:p14="http://schemas.microsoft.com/office/powerpoint/2010/main" val="3545978709"/>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4825</TotalTime>
  <Words>1652</Words>
  <Application>Microsoft Office PowerPoint</Application>
  <PresentationFormat>Widescreen</PresentationFormat>
  <Paragraphs>137</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 Nova</vt:lpstr>
      <vt:lpstr>Roboto</vt:lpstr>
      <vt:lpstr>Times New Roman</vt:lpstr>
      <vt:lpstr>Wingdings</vt:lpstr>
      <vt:lpstr>GradientRiseVTI</vt:lpstr>
      <vt:lpstr>Medical Staff  Meeting Management and Documentation</vt:lpstr>
      <vt:lpstr>Today’s objectives</vt:lpstr>
      <vt:lpstr>PowerPoint Presentation</vt:lpstr>
      <vt:lpstr>Why Meet?</vt:lpstr>
      <vt:lpstr>Meeting preparation </vt:lpstr>
      <vt:lpstr> Logistics and process</vt:lpstr>
      <vt:lpstr>PowerPoint Presentation</vt:lpstr>
      <vt:lpstr>PowerPoint Presentation</vt:lpstr>
      <vt:lpstr>PowerPoint Presentation</vt:lpstr>
      <vt:lpstr>Consent Agendas </vt:lpstr>
      <vt:lpstr>Quorums and Voting</vt:lpstr>
      <vt:lpstr>Executive Session</vt:lpstr>
      <vt:lpstr>Minutes are minutes…                                 not hours</vt:lpstr>
      <vt:lpstr>Documentation of actions</vt:lpstr>
      <vt:lpstr>Key elements of minutes </vt:lpstr>
      <vt:lpstr>PowerPoint Presentation</vt:lpstr>
      <vt:lpstr>PowerPoint Presentation</vt:lpstr>
      <vt:lpstr>PowerPoint Presentation</vt:lpstr>
      <vt:lpstr>PowerPoint Presentation</vt:lpstr>
      <vt:lpstr>PowerPoint Presentation</vt:lpstr>
      <vt:lpstr>Use big words     </vt:lpstr>
      <vt:lpstr>Professionalism</vt:lpstr>
      <vt:lpstr>Corrections</vt:lpstr>
      <vt:lpstr>Access and maintenance </vt:lpstr>
      <vt:lpstr>Questions???  </vt:lpstr>
      <vt:lpstr>Thank you and  please feel free to reach out.    Bonnie Gutierrez, CPCS, CPMSM  benloegutierrez@gmail.com  303-588-9160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Staff  Meeting Management and Documentation</dc:title>
  <dc:creator>Bonnie Gutierrez</dc:creator>
  <cp:lastModifiedBy>Bonnie Gutierrez</cp:lastModifiedBy>
  <cp:revision>7</cp:revision>
  <cp:lastPrinted>2025-02-21T02:29:02Z</cp:lastPrinted>
  <dcterms:created xsi:type="dcterms:W3CDTF">2023-10-12T16:07:29Z</dcterms:created>
  <dcterms:modified xsi:type="dcterms:W3CDTF">2025-04-19T03:24:46Z</dcterms:modified>
</cp:coreProperties>
</file>