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7.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8.xml" ContentType="application/vnd.openxmlformats-officedocument.theme+xml"/>
  <Override PartName="/ppt/slideLayouts/slideLayout84.xml" ContentType="application/vnd.openxmlformats-officedocument.presentationml.slideLayout+xml"/>
  <Override PartName="/ppt/theme/theme9.xml" ContentType="application/vnd.openxmlformats-officedocument.theme+xml"/>
  <Override PartName="/ppt/slideLayouts/slideLayout85.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5" r:id="rId4"/>
    <p:sldMasterId id="2147483775" r:id="rId5"/>
    <p:sldMasterId id="2147483751" r:id="rId6"/>
    <p:sldMasterId id="2147483703" r:id="rId7"/>
    <p:sldMasterId id="2147483763" r:id="rId8"/>
    <p:sldMasterId id="2147483789" r:id="rId9"/>
    <p:sldMasterId id="2147483812" r:id="rId10"/>
    <p:sldMasterId id="2147483828" r:id="rId11"/>
    <p:sldMasterId id="2147484016" r:id="rId12"/>
    <p:sldMasterId id="2147484018" r:id="rId13"/>
  </p:sldMasterIdLst>
  <p:notesMasterIdLst>
    <p:notesMasterId r:id="rId62"/>
  </p:notesMasterIdLst>
  <p:sldIdLst>
    <p:sldId id="262" r:id="rId14"/>
    <p:sldId id="4664" r:id="rId15"/>
    <p:sldId id="261" r:id="rId16"/>
    <p:sldId id="4617" r:id="rId17"/>
    <p:sldId id="4616" r:id="rId18"/>
    <p:sldId id="4255" r:id="rId19"/>
    <p:sldId id="4560" r:id="rId20"/>
    <p:sldId id="4417" r:id="rId21"/>
    <p:sldId id="896" r:id="rId22"/>
    <p:sldId id="4640" r:id="rId23"/>
    <p:sldId id="4641" r:id="rId24"/>
    <p:sldId id="4761" r:id="rId25"/>
    <p:sldId id="4645" r:id="rId26"/>
    <p:sldId id="4642" r:id="rId27"/>
    <p:sldId id="4576" r:id="rId28"/>
    <p:sldId id="4424" r:id="rId29"/>
    <p:sldId id="4168" r:id="rId30"/>
    <p:sldId id="4414" r:id="rId31"/>
    <p:sldId id="4646" r:id="rId32"/>
    <p:sldId id="4651" r:id="rId33"/>
    <p:sldId id="4796" r:id="rId34"/>
    <p:sldId id="4648" r:id="rId35"/>
    <p:sldId id="4603" r:id="rId36"/>
    <p:sldId id="4613" r:id="rId37"/>
    <p:sldId id="4649" r:id="rId38"/>
    <p:sldId id="4653" r:id="rId39"/>
    <p:sldId id="4798" r:id="rId40"/>
    <p:sldId id="4654" r:id="rId41"/>
    <p:sldId id="4206" r:id="rId42"/>
    <p:sldId id="4647" r:id="rId43"/>
    <p:sldId id="4655" r:id="rId44"/>
    <p:sldId id="4762" r:id="rId45"/>
    <p:sldId id="4708" r:id="rId46"/>
    <p:sldId id="4709" r:id="rId47"/>
    <p:sldId id="4799" r:id="rId48"/>
    <p:sldId id="4198" r:id="rId49"/>
    <p:sldId id="4608" r:id="rId50"/>
    <p:sldId id="4615" r:id="rId51"/>
    <p:sldId id="4710" r:id="rId52"/>
    <p:sldId id="4605" r:id="rId53"/>
    <p:sldId id="4162" r:id="rId54"/>
    <p:sldId id="4212" r:id="rId55"/>
    <p:sldId id="4711" r:id="rId56"/>
    <p:sldId id="4213" r:id="rId57"/>
    <p:sldId id="4712" r:id="rId58"/>
    <p:sldId id="4559" r:id="rId59"/>
    <p:sldId id="4667" r:id="rId60"/>
    <p:sldId id="4693"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F3EE"/>
    <a:srgbClr val="ED7D31"/>
    <a:srgbClr val="156082"/>
    <a:srgbClr val="CCD2D8"/>
    <a:srgbClr val="E18550"/>
    <a:srgbClr val="3BB4CD"/>
    <a:srgbClr val="55B652"/>
    <a:srgbClr val="C1A970"/>
    <a:srgbClr val="548235"/>
    <a:srgbClr val="C55A1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A65D55-ABCB-46EA-9D33-61D97C25995B}" v="3" dt="2025-04-18T15:37:19.934"/>
    <p1510:client id="{D93B3BDA-8936-49EF-B1AA-E7384CD41509}" v="6" dt="2025-04-18T15:49:44.087"/>
    <p1510:client id="{F80A4326-738C-B13E-4C92-69AAC568690E}" v="3" dt="2025-04-17T21:07:13.72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3" d="100"/>
          <a:sy n="83" d="100"/>
        </p:scale>
        <p:origin x="658" y="67"/>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slide" Target="slides/slide42.xml"/><Relationship Id="rId63" Type="http://schemas.openxmlformats.org/officeDocument/2006/relationships/presProps" Target="presProps.xml"/><Relationship Id="rId68"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3.xml"/><Relationship Id="rId29"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66"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61" Type="http://schemas.openxmlformats.org/officeDocument/2006/relationships/slide" Target="slides/slide48.xml"/><Relationship Id="rId10" Type="http://schemas.openxmlformats.org/officeDocument/2006/relationships/slideMaster" Target="slideMasters/slideMaster7.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38.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microsoft.com/office/2016/11/relationships/changesInfo" Target="changesInfos/changesInfo1.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 Cameron" userId="376e1de9-9593-4594-9915-6ea9ce4d2f72" providerId="ADAL" clId="{D93B3BDA-8936-49EF-B1AA-E7384CD41509}"/>
    <pc:docChg chg="custSel modSld">
      <pc:chgData name="Sara Cameron" userId="376e1de9-9593-4594-9915-6ea9ce4d2f72" providerId="ADAL" clId="{D93B3BDA-8936-49EF-B1AA-E7384CD41509}" dt="2025-04-18T15:49:44.087" v="5" actId="1076"/>
      <pc:docMkLst>
        <pc:docMk/>
      </pc:docMkLst>
      <pc:sldChg chg="addSp delSp modSp mod">
        <pc:chgData name="Sara Cameron" userId="376e1de9-9593-4594-9915-6ea9ce4d2f72" providerId="ADAL" clId="{D93B3BDA-8936-49EF-B1AA-E7384CD41509}" dt="2025-04-18T15:49:44.087" v="5" actId="1076"/>
        <pc:sldMkLst>
          <pc:docMk/>
          <pc:sldMk cId="1451399098" sldId="4693"/>
        </pc:sldMkLst>
        <pc:picChg chg="del">
          <ac:chgData name="Sara Cameron" userId="376e1de9-9593-4594-9915-6ea9ce4d2f72" providerId="ADAL" clId="{D93B3BDA-8936-49EF-B1AA-E7384CD41509}" dt="2025-04-18T15:49:37.787" v="0" actId="478"/>
          <ac:picMkLst>
            <pc:docMk/>
            <pc:sldMk cId="1451399098" sldId="4693"/>
            <ac:picMk id="5" creationId="{74CA94ED-E95B-58A1-FAA4-D2E3DEFFB52D}"/>
          </ac:picMkLst>
        </pc:picChg>
        <pc:picChg chg="add mod">
          <ac:chgData name="Sara Cameron" userId="376e1de9-9593-4594-9915-6ea9ce4d2f72" providerId="ADAL" clId="{D93B3BDA-8936-49EF-B1AA-E7384CD41509}" dt="2025-04-18T15:49:44.087" v="5" actId="1076"/>
          <ac:picMkLst>
            <pc:docMk/>
            <pc:sldMk cId="1451399098" sldId="4693"/>
            <ac:picMk id="6" creationId="{C26DA237-37E6-5413-C32A-BF722A354152}"/>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0540A1D-AC36-4A0F-A76A-6D413F3960B3}" type="doc">
      <dgm:prSet loTypeId="urn:microsoft.com/office/officeart/2005/8/layout/pyramid4" loCatId="pyramid" qsTypeId="urn:microsoft.com/office/officeart/2005/8/quickstyle/3d5" qsCatId="3D" csTypeId="urn:microsoft.com/office/officeart/2005/8/colors/accent3_4" csCatId="accent3" phldr="1"/>
      <dgm:spPr/>
      <dgm:t>
        <a:bodyPr/>
        <a:lstStyle/>
        <a:p>
          <a:endParaRPr lang="en-US"/>
        </a:p>
      </dgm:t>
    </dgm:pt>
    <dgm:pt modelId="{AB7D0846-E478-40EF-B1A0-350E023643B0}">
      <dgm:prSet phldrT="[Text]" custT="1"/>
      <dgm:spPr>
        <a:solidFill>
          <a:srgbClr val="003B5C"/>
        </a:solidFill>
      </dgm:spPr>
      <dgm:t>
        <a:bodyPr/>
        <a:lstStyle/>
        <a:p>
          <a:r>
            <a:rPr lang="en-US" sz="1200"/>
            <a:t>GOVERNING BODY (BOARD)</a:t>
          </a:r>
        </a:p>
      </dgm:t>
    </dgm:pt>
    <dgm:pt modelId="{3F2F6ABD-40B3-4472-9FF4-686F2485E909}" type="parTrans" cxnId="{209D0B4B-BB47-47A4-8524-AE08DA8BAC8E}">
      <dgm:prSet/>
      <dgm:spPr/>
      <dgm:t>
        <a:bodyPr/>
        <a:lstStyle/>
        <a:p>
          <a:endParaRPr lang="en-US"/>
        </a:p>
      </dgm:t>
    </dgm:pt>
    <dgm:pt modelId="{0C818A9D-0601-4288-BA53-42A157AE847A}" type="sibTrans" cxnId="{209D0B4B-BB47-47A4-8524-AE08DA8BAC8E}">
      <dgm:prSet/>
      <dgm:spPr/>
      <dgm:t>
        <a:bodyPr/>
        <a:lstStyle/>
        <a:p>
          <a:endParaRPr lang="en-US"/>
        </a:p>
      </dgm:t>
    </dgm:pt>
    <dgm:pt modelId="{CD087151-23FB-410D-8D20-A1DB88AA82F9}">
      <dgm:prSet phldrT="[Text]" custT="1"/>
      <dgm:spPr>
        <a:solidFill>
          <a:srgbClr val="01929F"/>
        </a:solidFill>
      </dgm:spPr>
      <dgm:t>
        <a:bodyPr/>
        <a:lstStyle/>
        <a:p>
          <a:r>
            <a:rPr lang="en-US" sz="1200"/>
            <a:t>MEDICAL STAFF</a:t>
          </a:r>
        </a:p>
      </dgm:t>
    </dgm:pt>
    <dgm:pt modelId="{C027E3FB-866E-4E6B-8832-A0E2F69A3467}" type="parTrans" cxnId="{6BC87BFA-7353-43B4-AFFE-6385FD1D569C}">
      <dgm:prSet/>
      <dgm:spPr/>
      <dgm:t>
        <a:bodyPr/>
        <a:lstStyle/>
        <a:p>
          <a:endParaRPr lang="en-US"/>
        </a:p>
      </dgm:t>
    </dgm:pt>
    <dgm:pt modelId="{0161B090-546C-49E6-BFD5-E5BA0493BF24}" type="sibTrans" cxnId="{6BC87BFA-7353-43B4-AFFE-6385FD1D569C}">
      <dgm:prSet/>
      <dgm:spPr/>
      <dgm:t>
        <a:bodyPr/>
        <a:lstStyle/>
        <a:p>
          <a:endParaRPr lang="en-US"/>
        </a:p>
      </dgm:t>
    </dgm:pt>
    <dgm:pt modelId="{CE935A87-CA29-4B1C-92B4-5649997C2192}">
      <dgm:prSet phldrT="[Text]" custT="1"/>
      <dgm:spPr>
        <a:solidFill>
          <a:srgbClr val="DEE5ED"/>
        </a:solidFill>
      </dgm:spPr>
      <dgm:t>
        <a:bodyPr/>
        <a:lstStyle/>
        <a:p>
          <a:r>
            <a:rPr lang="en-US" sz="1200">
              <a:solidFill>
                <a:schemeClr val="tx2"/>
              </a:solidFill>
            </a:rPr>
            <a:t>Trifurcated Hospital Governance</a:t>
          </a:r>
        </a:p>
      </dgm:t>
    </dgm:pt>
    <dgm:pt modelId="{E5B265D3-8AAA-42EF-9253-F876F8B6DE57}" type="parTrans" cxnId="{8CA3DC07-D7BD-4EE3-8FD3-D147285802A1}">
      <dgm:prSet/>
      <dgm:spPr/>
      <dgm:t>
        <a:bodyPr/>
        <a:lstStyle/>
        <a:p>
          <a:endParaRPr lang="en-US"/>
        </a:p>
      </dgm:t>
    </dgm:pt>
    <dgm:pt modelId="{D3AE8522-73FD-4062-B2F5-B0B5D620388C}" type="sibTrans" cxnId="{8CA3DC07-D7BD-4EE3-8FD3-D147285802A1}">
      <dgm:prSet/>
      <dgm:spPr/>
      <dgm:t>
        <a:bodyPr/>
        <a:lstStyle/>
        <a:p>
          <a:endParaRPr lang="en-US"/>
        </a:p>
      </dgm:t>
    </dgm:pt>
    <dgm:pt modelId="{B9419E0E-A2F4-4EFE-8B57-681F5F18F38A}">
      <dgm:prSet phldrT="[Text]" custT="1"/>
      <dgm:spPr>
        <a:solidFill>
          <a:srgbClr val="ED7D31"/>
        </a:solidFill>
      </dgm:spPr>
      <dgm:t>
        <a:bodyPr/>
        <a:lstStyle/>
        <a:p>
          <a:r>
            <a:rPr lang="en-US" sz="1200"/>
            <a:t>ADMINIS-TRATION</a:t>
          </a:r>
        </a:p>
      </dgm:t>
    </dgm:pt>
    <dgm:pt modelId="{C1D16F19-4319-484A-9CFF-803C639F0656}" type="parTrans" cxnId="{72933C5E-DEB6-4543-A5E7-35D82D47750E}">
      <dgm:prSet/>
      <dgm:spPr/>
      <dgm:t>
        <a:bodyPr/>
        <a:lstStyle/>
        <a:p>
          <a:endParaRPr lang="en-US"/>
        </a:p>
      </dgm:t>
    </dgm:pt>
    <dgm:pt modelId="{FE30F1FA-2C91-4539-B794-958E9E511130}" type="sibTrans" cxnId="{72933C5E-DEB6-4543-A5E7-35D82D47750E}">
      <dgm:prSet/>
      <dgm:spPr/>
      <dgm:t>
        <a:bodyPr/>
        <a:lstStyle/>
        <a:p>
          <a:endParaRPr lang="en-US"/>
        </a:p>
      </dgm:t>
    </dgm:pt>
    <dgm:pt modelId="{E0790E8E-65C9-4E3B-B462-71AD86519981}" type="pres">
      <dgm:prSet presAssocID="{C0540A1D-AC36-4A0F-A76A-6D413F3960B3}" presName="compositeShape" presStyleCnt="0">
        <dgm:presLayoutVars>
          <dgm:chMax val="9"/>
          <dgm:dir/>
          <dgm:resizeHandles val="exact"/>
        </dgm:presLayoutVars>
      </dgm:prSet>
      <dgm:spPr/>
      <dgm:t>
        <a:bodyPr/>
        <a:lstStyle/>
        <a:p>
          <a:endParaRPr lang="en-US"/>
        </a:p>
      </dgm:t>
    </dgm:pt>
    <dgm:pt modelId="{5F416C31-5056-42D2-8139-07CEAB56AC72}" type="pres">
      <dgm:prSet presAssocID="{C0540A1D-AC36-4A0F-A76A-6D413F3960B3}" presName="triangle1" presStyleLbl="node1" presStyleIdx="0" presStyleCnt="4">
        <dgm:presLayoutVars>
          <dgm:bulletEnabled val="1"/>
        </dgm:presLayoutVars>
      </dgm:prSet>
      <dgm:spPr/>
      <dgm:t>
        <a:bodyPr/>
        <a:lstStyle/>
        <a:p>
          <a:endParaRPr lang="en-US"/>
        </a:p>
      </dgm:t>
    </dgm:pt>
    <dgm:pt modelId="{291527D5-24CF-4900-9EFE-BEBCE5580869}" type="pres">
      <dgm:prSet presAssocID="{C0540A1D-AC36-4A0F-A76A-6D413F3960B3}" presName="triangle2" presStyleLbl="node1" presStyleIdx="1" presStyleCnt="4">
        <dgm:presLayoutVars>
          <dgm:bulletEnabled val="1"/>
        </dgm:presLayoutVars>
      </dgm:prSet>
      <dgm:spPr/>
      <dgm:t>
        <a:bodyPr/>
        <a:lstStyle/>
        <a:p>
          <a:endParaRPr lang="en-US"/>
        </a:p>
      </dgm:t>
    </dgm:pt>
    <dgm:pt modelId="{919A9F98-F322-4252-8559-99688C6932A0}" type="pres">
      <dgm:prSet presAssocID="{C0540A1D-AC36-4A0F-A76A-6D413F3960B3}" presName="triangle3" presStyleLbl="node1" presStyleIdx="2" presStyleCnt="4">
        <dgm:presLayoutVars>
          <dgm:bulletEnabled val="1"/>
        </dgm:presLayoutVars>
      </dgm:prSet>
      <dgm:spPr/>
      <dgm:t>
        <a:bodyPr/>
        <a:lstStyle/>
        <a:p>
          <a:endParaRPr lang="en-US"/>
        </a:p>
      </dgm:t>
    </dgm:pt>
    <dgm:pt modelId="{5B3C6920-D7CB-4837-B607-59F7707263AC}" type="pres">
      <dgm:prSet presAssocID="{C0540A1D-AC36-4A0F-A76A-6D413F3960B3}" presName="triangle4" presStyleLbl="node1" presStyleIdx="3" presStyleCnt="4" custLinFactNeighborY="369">
        <dgm:presLayoutVars>
          <dgm:bulletEnabled val="1"/>
        </dgm:presLayoutVars>
      </dgm:prSet>
      <dgm:spPr/>
      <dgm:t>
        <a:bodyPr/>
        <a:lstStyle/>
        <a:p>
          <a:endParaRPr lang="en-US"/>
        </a:p>
      </dgm:t>
    </dgm:pt>
  </dgm:ptLst>
  <dgm:cxnLst>
    <dgm:cxn modelId="{16041D63-9E00-4ACD-8973-CF3EA83EBE8F}" type="presOf" srcId="{B9419E0E-A2F4-4EFE-8B57-681F5F18F38A}" destId="{5B3C6920-D7CB-4837-B607-59F7707263AC}" srcOrd="0" destOrd="0" presId="urn:microsoft.com/office/officeart/2005/8/layout/pyramid4"/>
    <dgm:cxn modelId="{209D0B4B-BB47-47A4-8524-AE08DA8BAC8E}" srcId="{C0540A1D-AC36-4A0F-A76A-6D413F3960B3}" destId="{AB7D0846-E478-40EF-B1A0-350E023643B0}" srcOrd="0" destOrd="0" parTransId="{3F2F6ABD-40B3-4472-9FF4-686F2485E909}" sibTransId="{0C818A9D-0601-4288-BA53-42A157AE847A}"/>
    <dgm:cxn modelId="{72933C5E-DEB6-4543-A5E7-35D82D47750E}" srcId="{C0540A1D-AC36-4A0F-A76A-6D413F3960B3}" destId="{B9419E0E-A2F4-4EFE-8B57-681F5F18F38A}" srcOrd="3" destOrd="0" parTransId="{C1D16F19-4319-484A-9CFF-803C639F0656}" sibTransId="{FE30F1FA-2C91-4539-B794-958E9E511130}"/>
    <dgm:cxn modelId="{8CA3DC07-D7BD-4EE3-8FD3-D147285802A1}" srcId="{C0540A1D-AC36-4A0F-A76A-6D413F3960B3}" destId="{CE935A87-CA29-4B1C-92B4-5649997C2192}" srcOrd="2" destOrd="0" parTransId="{E5B265D3-8AAA-42EF-9253-F876F8B6DE57}" sibTransId="{D3AE8522-73FD-4062-B2F5-B0B5D620388C}"/>
    <dgm:cxn modelId="{F4F182A9-CBAA-4EFB-A28A-EE758E1D0F7B}" type="presOf" srcId="{AB7D0846-E478-40EF-B1A0-350E023643B0}" destId="{5F416C31-5056-42D2-8139-07CEAB56AC72}" srcOrd="0" destOrd="0" presId="urn:microsoft.com/office/officeart/2005/8/layout/pyramid4"/>
    <dgm:cxn modelId="{E8F20E7F-45CC-4B00-856B-F93D79470949}" type="presOf" srcId="{CD087151-23FB-410D-8D20-A1DB88AA82F9}" destId="{291527D5-24CF-4900-9EFE-BEBCE5580869}" srcOrd="0" destOrd="0" presId="urn:microsoft.com/office/officeart/2005/8/layout/pyramid4"/>
    <dgm:cxn modelId="{6BC87BFA-7353-43B4-AFFE-6385FD1D569C}" srcId="{C0540A1D-AC36-4A0F-A76A-6D413F3960B3}" destId="{CD087151-23FB-410D-8D20-A1DB88AA82F9}" srcOrd="1" destOrd="0" parTransId="{C027E3FB-866E-4E6B-8832-A0E2F69A3467}" sibTransId="{0161B090-546C-49E6-BFD5-E5BA0493BF24}"/>
    <dgm:cxn modelId="{46008B67-934F-443D-BBAF-DEACF0FF513F}" type="presOf" srcId="{CE935A87-CA29-4B1C-92B4-5649997C2192}" destId="{919A9F98-F322-4252-8559-99688C6932A0}" srcOrd="0" destOrd="0" presId="urn:microsoft.com/office/officeart/2005/8/layout/pyramid4"/>
    <dgm:cxn modelId="{D84FF624-8355-445A-9D27-5C5091C58142}" type="presOf" srcId="{C0540A1D-AC36-4A0F-A76A-6D413F3960B3}" destId="{E0790E8E-65C9-4E3B-B462-71AD86519981}" srcOrd="0" destOrd="0" presId="urn:microsoft.com/office/officeart/2005/8/layout/pyramid4"/>
    <dgm:cxn modelId="{F54CA92B-02BD-4DA4-97DC-FCEE3DE43623}" type="presParOf" srcId="{E0790E8E-65C9-4E3B-B462-71AD86519981}" destId="{5F416C31-5056-42D2-8139-07CEAB56AC72}" srcOrd="0" destOrd="0" presId="urn:microsoft.com/office/officeart/2005/8/layout/pyramid4"/>
    <dgm:cxn modelId="{1D2C41AD-F52E-4312-B9AE-8B83A2091CE5}" type="presParOf" srcId="{E0790E8E-65C9-4E3B-B462-71AD86519981}" destId="{291527D5-24CF-4900-9EFE-BEBCE5580869}" srcOrd="1" destOrd="0" presId="urn:microsoft.com/office/officeart/2005/8/layout/pyramid4"/>
    <dgm:cxn modelId="{F45C3F7E-D5A7-421D-90F4-4C708194EE5D}" type="presParOf" srcId="{E0790E8E-65C9-4E3B-B462-71AD86519981}" destId="{919A9F98-F322-4252-8559-99688C6932A0}" srcOrd="2" destOrd="0" presId="urn:microsoft.com/office/officeart/2005/8/layout/pyramid4"/>
    <dgm:cxn modelId="{3E9F207A-C414-45C0-A8FA-655CAFD5F31E}" type="presParOf" srcId="{E0790E8E-65C9-4E3B-B462-71AD86519981}" destId="{5B3C6920-D7CB-4837-B607-59F7707263AC}" srcOrd="3" destOrd="0" presId="urn:microsoft.com/office/officeart/2005/8/layout/pyramid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416C31-5056-42D2-8139-07CEAB56AC72}">
      <dsp:nvSpPr>
        <dsp:cNvPr id="0" name=""/>
        <dsp:cNvSpPr/>
      </dsp:nvSpPr>
      <dsp:spPr>
        <a:xfrm>
          <a:off x="1809741" y="0"/>
          <a:ext cx="1889535" cy="1889535"/>
        </a:xfrm>
        <a:prstGeom prst="triangle">
          <a:avLst/>
        </a:prstGeom>
        <a:solidFill>
          <a:srgbClr val="003B5C"/>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a:t>GOVERNING BODY (BOARD)</a:t>
          </a:r>
        </a:p>
      </dsp:txBody>
      <dsp:txXfrm>
        <a:off x="2282125" y="944768"/>
        <a:ext cx="944767" cy="944767"/>
      </dsp:txXfrm>
    </dsp:sp>
    <dsp:sp modelId="{291527D5-24CF-4900-9EFE-BEBCE5580869}">
      <dsp:nvSpPr>
        <dsp:cNvPr id="0" name=""/>
        <dsp:cNvSpPr/>
      </dsp:nvSpPr>
      <dsp:spPr>
        <a:xfrm>
          <a:off x="864974" y="1889535"/>
          <a:ext cx="1889535" cy="1889535"/>
        </a:xfrm>
        <a:prstGeom prst="triangle">
          <a:avLst/>
        </a:prstGeom>
        <a:solidFill>
          <a:srgbClr val="01929F"/>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a:t>MEDICAL STAFF</a:t>
          </a:r>
        </a:p>
      </dsp:txBody>
      <dsp:txXfrm>
        <a:off x="1337358" y="2834303"/>
        <a:ext cx="944767" cy="944767"/>
      </dsp:txXfrm>
    </dsp:sp>
    <dsp:sp modelId="{919A9F98-F322-4252-8559-99688C6932A0}">
      <dsp:nvSpPr>
        <dsp:cNvPr id="0" name=""/>
        <dsp:cNvSpPr/>
      </dsp:nvSpPr>
      <dsp:spPr>
        <a:xfrm rot="10800000">
          <a:off x="1809741" y="1889535"/>
          <a:ext cx="1889535" cy="1889535"/>
        </a:xfrm>
        <a:prstGeom prst="triangle">
          <a:avLst/>
        </a:prstGeom>
        <a:solidFill>
          <a:srgbClr val="DEE5ED"/>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a:solidFill>
                <a:schemeClr val="tx2"/>
              </a:solidFill>
            </a:rPr>
            <a:t>Trifurcated Hospital Governance</a:t>
          </a:r>
        </a:p>
      </dsp:txBody>
      <dsp:txXfrm rot="10800000">
        <a:off x="2282125" y="1889535"/>
        <a:ext cx="944767" cy="944767"/>
      </dsp:txXfrm>
    </dsp:sp>
    <dsp:sp modelId="{5B3C6920-D7CB-4837-B607-59F7707263AC}">
      <dsp:nvSpPr>
        <dsp:cNvPr id="0" name=""/>
        <dsp:cNvSpPr/>
      </dsp:nvSpPr>
      <dsp:spPr>
        <a:xfrm>
          <a:off x="2754509" y="1889535"/>
          <a:ext cx="1889535" cy="1889535"/>
        </a:xfrm>
        <a:prstGeom prst="triangle">
          <a:avLst/>
        </a:prstGeom>
        <a:solidFill>
          <a:srgbClr val="ED7D31"/>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a:t>ADMINIS-TRATION</a:t>
          </a:r>
        </a:p>
      </dsp:txBody>
      <dsp:txXfrm>
        <a:off x="3226893" y="2834303"/>
        <a:ext cx="944767" cy="944767"/>
      </dsp:txXfrm>
    </dsp:sp>
  </dsp:spTree>
</dsp:drawing>
</file>

<file path=ppt/diagrams/layout1.xml><?xml version="1.0" encoding="utf-8"?>
<dgm:layoutDef xmlns:dgm="http://schemas.openxmlformats.org/drawingml/2006/diagram" xmlns:a="http://schemas.openxmlformats.org/drawingml/2006/main" uniqueId="urn:microsoft.com/office/officeart/2005/8/layout/pyramid4">
  <dgm:title val=""/>
  <dgm:desc val=""/>
  <dgm:catLst>
    <dgm:cat type="pyramid" pri="4000"/>
    <dgm:cat type="relationship" pri="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useDef="1">
    <dgm:dataModel>
      <dgm:ptLst/>
      <dgm:bg/>
      <dgm:whole/>
    </dgm:dataModel>
  </dgm:styleData>
  <dgm:clrData useDef="1">
    <dgm:dataModel>
      <dgm:ptLst/>
      <dgm:bg/>
      <dgm:whole/>
    </dgm:dataModel>
  </dgm:clrData>
  <dgm:layoutNode name="compositeShape">
    <dgm:varLst>
      <dgm:chMax val="9"/>
      <dgm:dir/>
      <dgm:resizeHandles val="exact"/>
    </dgm:varLst>
    <dgm:alg type="composite">
      <dgm:param type="ar" val="1"/>
    </dgm:alg>
    <dgm:shape xmlns:r="http://schemas.openxmlformats.org/officeDocument/2006/relationships" r:blip="">
      <dgm:adjLst/>
    </dgm:shape>
    <dgm:presOf/>
    <dgm:choose name="Name0">
      <dgm:if name="Name1" axis="ch" ptType="node" func="cnt" op="lte" val="4">
        <dgm:choose name="Name2">
          <dgm:if name="Name3" axis="ch" ptType="node" func="cnt" op="equ" val="1">
            <dgm:constrLst>
              <dgm:constr type="primFontSz" for="ch" ptType="node" op="equ" val="65"/>
              <dgm:constr type="t" for="ch" forName="triangle1"/>
              <dgm:constr type="l" for="ch" forName="triangle1"/>
              <dgm:constr type="h" for="ch" forName="triangle1" refType="h"/>
              <dgm:constr type="w" for="ch" forName="triangle1" refType="h"/>
            </dgm:constrLst>
          </dgm:if>
          <dgm:else name="Name4">
            <dgm:constrLst>
              <dgm:constr type="primFontSz" for="ch" ptType="node" op="equ" val="65"/>
              <dgm:constr type="t" for="ch" forName="triangle1"/>
              <dgm:constr type="l" for="ch" forName="triangle1" refType="h" fact="0.25"/>
              <dgm:constr type="h" for="ch" forName="triangle1" refType="h" fact="0.5"/>
              <dgm:constr type="w" for="ch" forName="triangle1" refType="h" fact="0.5"/>
              <dgm:constr type="t" for="ch" forName="triangle2" refType="h" fact="0.5"/>
              <dgm:constr type="l" for="ch" forName="triangle2"/>
              <dgm:constr type="h" for="ch" forName="triangle2" refType="h" fact="0.5"/>
              <dgm:constr type="w" for="ch" forName="triangle2" refType="h" fact="0.5"/>
              <dgm:constr type="t" for="ch" forName="triangle3" refType="h" fact="0.5"/>
              <dgm:constr type="l" for="ch" forName="triangle3" refType="h" fact="0.25"/>
              <dgm:constr type="h" for="ch" forName="triangle3" refType="h" fact="0.5"/>
              <dgm:constr type="w" for="ch" forName="triangle3" refType="h" fact="0.5"/>
              <dgm:constr type="t" for="ch" forName="triangle4" refType="h" fact="0.5"/>
              <dgm:constr type="l" for="ch" forName="triangle4" refType="h" fact="0.5"/>
              <dgm:constr type="h" for="ch" forName="triangle4" refType="h" fact="0.5"/>
              <dgm:constr type="w" for="ch" forName="triangle4" refType="h" fact="0.5"/>
            </dgm:constrLst>
          </dgm:else>
        </dgm:choose>
      </dgm:if>
      <dgm:else name="Name5">
        <dgm:constrLst>
          <dgm:constr type="primFontSz" for="ch" ptType="node" op="equ" val="65"/>
          <dgm:constr type="t" for="ch" forName="triangle1"/>
          <dgm:constr type="l" for="ch" forName="triangle1" refType="h" fact="0.33"/>
          <dgm:constr type="h" for="ch" forName="triangle1" refType="h" fact="0.33"/>
          <dgm:constr type="w" for="ch" forName="triangle1" refType="h" fact="0.33"/>
          <dgm:constr type="t" for="ch" forName="triangle2" refType="h" fact="0.33"/>
          <dgm:constr type="l" for="ch" forName="triangle2" refType="h" fact="0.165"/>
          <dgm:constr type="h" for="ch" forName="triangle2" refType="h" fact="0.33"/>
          <dgm:constr type="w" for="ch" forName="triangle2" refType="h" fact="0.33"/>
          <dgm:constr type="t" for="ch" forName="triangle3" refType="h" fact="0.33"/>
          <dgm:constr type="l" for="ch" forName="triangle3" refType="h" fact="0.33"/>
          <dgm:constr type="h" for="ch" forName="triangle3" refType="h" fact="0.33"/>
          <dgm:constr type="w" for="ch" forName="triangle3" refType="h" fact="0.33"/>
          <dgm:constr type="t" for="ch" forName="triangle4" refType="h" fact="0.33"/>
          <dgm:constr type="l" for="ch" forName="triangle4" refType="h" fact="0.495"/>
          <dgm:constr type="h" for="ch" forName="triangle4" refType="h" fact="0.33"/>
          <dgm:constr type="w" for="ch" forName="triangle4" refType="h" fact="0.33"/>
          <dgm:constr type="t" for="ch" forName="triangle5" refType="h" fact="0.66"/>
          <dgm:constr type="l" for="ch" forName="triangle5"/>
          <dgm:constr type="h" for="ch" forName="triangle5" refType="h" fact="0.33"/>
          <dgm:constr type="w" for="ch" forName="triangle5" refType="h" fact="0.33"/>
          <dgm:constr type="t" for="ch" forName="triangle6" refType="h" fact="0.66"/>
          <dgm:constr type="l" for="ch" forName="triangle6" refType="h" fact="0.165"/>
          <dgm:constr type="h" for="ch" forName="triangle6" refType="h" fact="0.33"/>
          <dgm:constr type="w" for="ch" forName="triangle6" refType="h" fact="0.33"/>
          <dgm:constr type="t" for="ch" forName="triangle7" refType="h" fact="0.66"/>
          <dgm:constr type="l" for="ch" forName="triangle7" refType="h" fact="0.33"/>
          <dgm:constr type="h" for="ch" forName="triangle7" refType="h" fact="0.33"/>
          <dgm:constr type="w" for="ch" forName="triangle7" refType="h" fact="0.33"/>
          <dgm:constr type="t" for="ch" forName="triangle8" refType="h" fact="0.66"/>
          <dgm:constr type="l" for="ch" forName="triangle8" refType="h" fact="0.495"/>
          <dgm:constr type="h" for="ch" forName="triangle8" refType="h" fact="0.33"/>
          <dgm:constr type="w" for="ch" forName="triangle8" refType="h" fact="0.33"/>
          <dgm:constr type="t" for="ch" forName="triangle9" refType="h" fact="0.66"/>
          <dgm:constr type="l" for="ch" forName="triangle9" refType="h" fact="0.66"/>
          <dgm:constr type="h" for="ch" forName="triangle9" refType="h" fact="0.33"/>
          <dgm:constr type="w" for="ch" forName="triangle9" refType="h" fact="0.33"/>
        </dgm:constrLst>
      </dgm:else>
    </dgm:choose>
    <dgm:ruleLst/>
    <dgm:choose name="Name6">
      <dgm:if name="Name7" axis="ch" ptType="node" func="cnt" op="gte" val="1">
        <dgm:layoutNode name="triangle1" styleLbl="node1">
          <dgm:varLst>
            <dgm:bulletEnabled val="1"/>
          </dgm:varLst>
          <dgm:alg type="tx">
            <dgm:param type="txAnchorVertCh" val="mid"/>
          </dgm:alg>
          <dgm:shape xmlns:r="http://schemas.openxmlformats.org/officeDocument/2006/relationships" type="triangle"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8"/>
    </dgm:choose>
    <dgm:choose name="Name9">
      <dgm:if name="Name10" axis="ch" ptType="node" func="cnt" op="gte" val="2">
        <dgm:layoutNode name="triangle2" styleLbl="node1">
          <dgm:varLst>
            <dgm:bulletEnabled val="1"/>
          </dgm:varLst>
          <dgm:alg type="tx">
            <dgm:param type="txAnchorVertCh" val="mid"/>
          </dgm:alg>
          <dgm:shape xmlns:r="http://schemas.openxmlformats.org/officeDocument/2006/relationships" type="triangle" r:blip="">
            <dgm:adjLst/>
          </dgm:shape>
          <dgm:choose name="Name11">
            <dgm:if name="Name12" func="var" arg="dir" op="equ" val="norm">
              <dgm:presOf axis="ch desOrSelf" ptType="node node" st="2 1" cnt="1 0"/>
            </dgm:if>
            <dgm:else name="Name13">
              <dgm:presOf axis="ch desOrSelf" ptType="node node" st="4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3" styleLbl="node1">
          <dgm:varLst>
            <dgm:bulletEnabled val="1"/>
          </dgm:varLst>
          <dgm:alg type="tx">
            <dgm:param type="txAnchorVertCh" val="mid"/>
          </dgm:alg>
          <dgm:shape xmlns:r="http://schemas.openxmlformats.org/officeDocument/2006/relationships" rot="180" type="triangle"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4" styleLbl="node1">
          <dgm:varLst>
            <dgm:bulletEnabled val="1"/>
          </dgm:varLst>
          <dgm:alg type="tx">
            <dgm:param type="txAnchorVertCh" val="mid"/>
          </dgm:alg>
          <dgm:shape xmlns:r="http://schemas.openxmlformats.org/officeDocument/2006/relationships" type="triangle" r:blip="">
            <dgm:adjLst/>
          </dgm:shape>
          <dgm:choose name="Name14">
            <dgm:if name="Name15" func="var" arg="dir" op="equ" val="norm">
              <dgm:presOf axis="ch desOrSelf" ptType="node node" st="4 1" cnt="1 0"/>
            </dgm:if>
            <dgm:else name="Name16">
              <dgm:presOf axis="ch desOrSelf" ptType="node node" st="2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7"/>
    </dgm:choose>
    <dgm:choose name="Name18">
      <dgm:if name="Name19" axis="ch" ptType="node" func="cnt" op="gte" val="5">
        <dgm:layoutNode name="triangle5" styleLbl="node1">
          <dgm:varLst>
            <dgm:bulletEnabled val="1"/>
          </dgm:varLst>
          <dgm:alg type="tx">
            <dgm:param type="txAnchorVertCh" val="mid"/>
          </dgm:alg>
          <dgm:shape xmlns:r="http://schemas.openxmlformats.org/officeDocument/2006/relationships" type="triangle" r:blip="">
            <dgm:adjLst/>
          </dgm:shape>
          <dgm:choose name="Name20">
            <dgm:if name="Name21" func="var" arg="dir" op="equ" val="norm">
              <dgm:presOf axis="ch desOrSelf" ptType="node node" st="5 1" cnt="1 0"/>
            </dgm:if>
            <dgm:else name="Name22">
              <dgm:presOf axis="ch desOrSelf" ptType="node node" st="9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6" styleLbl="node1">
          <dgm:varLst>
            <dgm:bulletEnabled val="1"/>
          </dgm:varLst>
          <dgm:alg type="tx">
            <dgm:param type="txAnchorVertCh" val="mid"/>
          </dgm:alg>
          <dgm:shape xmlns:r="http://schemas.openxmlformats.org/officeDocument/2006/relationships" rot="180" type="triangle" r:blip="">
            <dgm:adjLst/>
          </dgm:shape>
          <dgm:choose name="Name23">
            <dgm:if name="Name24" func="var" arg="dir" op="equ" val="norm">
              <dgm:presOf axis="ch desOrSelf" ptType="node node" st="6 1" cnt="1 0"/>
            </dgm:if>
            <dgm:else name="Name25">
              <dgm:presOf axis="ch desOrSelf" ptType="node node" st="8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7" styleLbl="node1">
          <dgm:varLst>
            <dgm:bulletEnabled val="1"/>
          </dgm:varLst>
          <dgm:alg type="tx">
            <dgm:param type="txAnchorVertCh" val="mid"/>
          </dgm:alg>
          <dgm:shape xmlns:r="http://schemas.openxmlformats.org/officeDocument/2006/relationships" type="triangle" r:blip="">
            <dgm:adjLst/>
          </dgm:shape>
          <dgm:presOf axis="ch desOrSelf" ptType="node node" st="7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8" styleLbl="node1">
          <dgm:varLst>
            <dgm:bulletEnabled val="1"/>
          </dgm:varLst>
          <dgm:alg type="tx">
            <dgm:param type="txAnchorVertCh" val="mid"/>
          </dgm:alg>
          <dgm:shape xmlns:r="http://schemas.openxmlformats.org/officeDocument/2006/relationships" rot="180" type="triangle" r:blip="">
            <dgm:adjLst/>
          </dgm:shape>
          <dgm:choose name="Name26">
            <dgm:if name="Name27" func="var" arg="dir" op="equ" val="norm">
              <dgm:presOf axis="ch desOrSelf" ptType="node node" st="8 1" cnt="1 0"/>
            </dgm:if>
            <dgm:else name="Name28">
              <dgm:presOf axis="ch desOrSelf" ptType="node node" st="6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9" styleLbl="node1">
          <dgm:varLst>
            <dgm:bulletEnabled val="1"/>
          </dgm:varLst>
          <dgm:alg type="tx">
            <dgm:param type="txAnchorVertCh" val="mid"/>
          </dgm:alg>
          <dgm:shape xmlns:r="http://schemas.openxmlformats.org/officeDocument/2006/relationships" type="triangle" r:blip="">
            <dgm:adjLst/>
          </dgm:shape>
          <dgm:choose name="Name29">
            <dgm:if name="Name30" func="var" arg="dir" op="equ" val="norm">
              <dgm:presOf axis="ch desOrSelf" ptType="node node" st="9 1" cnt="1 0"/>
            </dgm:if>
            <dgm:else name="Name31">
              <dgm:presOf axis="ch desOrSelf" ptType="node node" st="5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2"/>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7D3F96-DA75-48BD-8061-C0DFF54F6532}" type="datetimeFigureOut">
              <a:rPr lang="en-US" smtClean="0"/>
              <a:t>4/18/2025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88E609-731E-4E8F-9A07-19361899B91A}" type="slidenum">
              <a:rPr lang="en-US" smtClean="0"/>
              <a:t>‹#›</a:t>
            </a:fld>
            <a:endParaRPr lang="en-US"/>
          </a:p>
        </p:txBody>
      </p:sp>
    </p:spTree>
    <p:extLst>
      <p:ext uri="{BB962C8B-B14F-4D97-AF65-F5344CB8AC3E}">
        <p14:creationId xmlns:p14="http://schemas.microsoft.com/office/powerpoint/2010/main" val="1224477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88E609-731E-4E8F-9A07-19361899B9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03102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1e06f860c12_4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1e06f860c12_4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1e06f860c12_4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1e06f860c12_4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850618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88E609-731E-4E8F-9A07-19361899B9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77060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33A9AD-E17F-4A70-B1A8-133E8ACFC23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238558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1C3FE5-E5F2-2B97-A204-90C791996A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8A8723-0674-3D7C-C5E4-417C9E074A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CA0450-1894-47BD-4F88-D812737C676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CA8FCAB-E1C4-8826-BAE4-8C6C6AD6929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33A9AD-E17F-4A70-B1A8-133E8ACFC23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567187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1e06f860c12_4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1e06f860c12_4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850618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e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7EF15-E6F8-ECE4-7635-A3FA9CAE01A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D185953-5551-DC38-B144-4C31D8F862C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6135753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7EF15-E6F8-ECE4-7635-A3FA9CAE01A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D185953-5551-DC38-B144-4C31D8F862C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F17F09AA-6596-EBB9-02F4-9CEC8AA59F4A}"/>
              </a:ext>
            </a:extLst>
          </p:cNvPr>
          <p:cNvSpPr>
            <a:spLocks noGrp="1"/>
          </p:cNvSpPr>
          <p:nvPr>
            <p:ph type="ftr" sz="quarter" idx="11"/>
          </p:nvPr>
        </p:nvSpPr>
        <p:spPr>
          <a:xfrm>
            <a:off x="4038600" y="6356350"/>
            <a:ext cx="4114800" cy="365125"/>
          </a:xfrm>
          <a:prstGeom prst="rect">
            <a:avLst/>
          </a:prstGeom>
        </p:spPr>
        <p:txBody>
          <a:bodyPr/>
          <a:lstStyle/>
          <a:p>
            <a:endParaRPr lang="en-US"/>
          </a:p>
        </p:txBody>
      </p:sp>
    </p:spTree>
    <p:extLst>
      <p:ext uri="{BB962C8B-B14F-4D97-AF65-F5344CB8AC3E}">
        <p14:creationId xmlns:p14="http://schemas.microsoft.com/office/powerpoint/2010/main" val="24135425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6DECC-2F1F-9E47-DC08-A079FC42CCA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6227CC0-14B9-5DD0-804A-904B0C3494F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6">
            <a:extLst>
              <a:ext uri="{FF2B5EF4-FFF2-40B4-BE49-F238E27FC236}">
                <a16:creationId xmlns:a16="http://schemas.microsoft.com/office/drawing/2014/main" id="{A703F19A-E588-B651-E80E-18912686F4F8}"/>
              </a:ext>
            </a:extLst>
          </p:cNvPr>
          <p:cNvSpPr>
            <a:spLocks noGrp="1"/>
          </p:cNvSpPr>
          <p:nvPr>
            <p:ph type="sldNum" sz="quarter" idx="12"/>
          </p:nvPr>
        </p:nvSpPr>
        <p:spPr>
          <a:xfrm>
            <a:off x="8610600" y="6356350"/>
            <a:ext cx="2743200" cy="365125"/>
          </a:xfrm>
          <a:prstGeom prst="rect">
            <a:avLst/>
          </a:prstGeom>
        </p:spPr>
        <p:txBody>
          <a:bodyPr/>
          <a:lstStyle>
            <a:lvl1pPr algn="r">
              <a:defRPr/>
            </a:lvl1pPr>
          </a:lstStyle>
          <a:p>
            <a:fld id="{02C087BF-E6D2-4D2E-9D90-DBC42120C3C7}" type="slidenum">
              <a:rPr lang="en-US" smtClean="0"/>
              <a:pPr/>
              <a:t>‹#›</a:t>
            </a:fld>
            <a:endParaRPr lang="en-US"/>
          </a:p>
        </p:txBody>
      </p:sp>
    </p:spTree>
    <p:extLst>
      <p:ext uri="{BB962C8B-B14F-4D97-AF65-F5344CB8AC3E}">
        <p14:creationId xmlns:p14="http://schemas.microsoft.com/office/powerpoint/2010/main" val="41887242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66FF2-2B16-6EF6-CE9D-E30A9C55D8E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B7EB27E-EF8A-08FB-9FD2-90A2616562A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3DB9087-29D3-E61F-25DE-06AA53A3609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0FCA0C35-C6C6-65F4-1B68-042494415B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F8832EF-7EC0-0D44-BAAE-8B0DC6850912}"/>
              </a:ext>
            </a:extLst>
          </p:cNvPr>
          <p:cNvSpPr>
            <a:spLocks noGrp="1"/>
          </p:cNvSpPr>
          <p:nvPr>
            <p:ph type="sldNum" sz="quarter" idx="12"/>
          </p:nvPr>
        </p:nvSpPr>
        <p:spPr>
          <a:xfrm>
            <a:off x="8610600" y="6356350"/>
            <a:ext cx="2743200" cy="365125"/>
          </a:xfrm>
          <a:prstGeom prst="rect">
            <a:avLst/>
          </a:prstGeom>
        </p:spPr>
        <p:txBody>
          <a:bodyPr/>
          <a:lstStyle>
            <a:lvl1pPr algn="r">
              <a:defRPr/>
            </a:lvl1pPr>
          </a:lstStyle>
          <a:p>
            <a:fld id="{02C087BF-E6D2-4D2E-9D90-DBC42120C3C7}" type="slidenum">
              <a:rPr lang="en-US" smtClean="0"/>
              <a:pPr/>
              <a:t>‹#›</a:t>
            </a:fld>
            <a:endParaRPr lang="en-US"/>
          </a:p>
        </p:txBody>
      </p:sp>
    </p:spTree>
    <p:extLst>
      <p:ext uri="{BB962C8B-B14F-4D97-AF65-F5344CB8AC3E}">
        <p14:creationId xmlns:p14="http://schemas.microsoft.com/office/powerpoint/2010/main" val="36681950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40029-9696-9C05-2A39-1E6012D849F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F60E3F8-8F33-69E1-C5A2-D6DDBCA755C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C3AE93D-916E-447D-4AEA-746EA4FF121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3CB9655-B4E2-987F-7084-3AF20750DFE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910E282-D4E2-976F-CC86-0F956EE0670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26B6B07A-7E46-E6A0-9755-C5A96A53AC0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EABA2AF3-866F-32AD-D2B1-CA3012F4A152}"/>
              </a:ext>
            </a:extLst>
          </p:cNvPr>
          <p:cNvSpPr>
            <a:spLocks noGrp="1"/>
          </p:cNvSpPr>
          <p:nvPr>
            <p:ph type="sldNum" sz="quarter" idx="12"/>
          </p:nvPr>
        </p:nvSpPr>
        <p:spPr>
          <a:xfrm>
            <a:off x="8610600" y="6356350"/>
            <a:ext cx="2743200" cy="365125"/>
          </a:xfrm>
          <a:prstGeom prst="rect">
            <a:avLst/>
          </a:prstGeom>
        </p:spPr>
        <p:txBody>
          <a:bodyPr/>
          <a:lstStyle>
            <a:lvl1pPr algn="r">
              <a:defRPr/>
            </a:lvl1pPr>
          </a:lstStyle>
          <a:p>
            <a:fld id="{02C087BF-E6D2-4D2E-9D90-DBC42120C3C7}" type="slidenum">
              <a:rPr lang="en-US" smtClean="0"/>
              <a:pPr/>
              <a:t>‹#›</a:t>
            </a:fld>
            <a:endParaRPr lang="en-US"/>
          </a:p>
        </p:txBody>
      </p:sp>
    </p:spTree>
    <p:extLst>
      <p:ext uri="{BB962C8B-B14F-4D97-AF65-F5344CB8AC3E}">
        <p14:creationId xmlns:p14="http://schemas.microsoft.com/office/powerpoint/2010/main" val="27757120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A7ACD-2ADC-409A-0C23-CDA7CB67AC2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4" name="Footer Placeholder 3">
            <a:extLst>
              <a:ext uri="{FF2B5EF4-FFF2-40B4-BE49-F238E27FC236}">
                <a16:creationId xmlns:a16="http://schemas.microsoft.com/office/drawing/2014/main" id="{B3D2E608-B3DD-FC00-5236-49E7EE00B10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5629C6D-5306-11BB-07F2-11FE4554F5E4}"/>
              </a:ext>
            </a:extLst>
          </p:cNvPr>
          <p:cNvSpPr>
            <a:spLocks noGrp="1"/>
          </p:cNvSpPr>
          <p:nvPr>
            <p:ph type="sldNum" sz="quarter" idx="12"/>
          </p:nvPr>
        </p:nvSpPr>
        <p:spPr>
          <a:xfrm>
            <a:off x="8610600" y="6356350"/>
            <a:ext cx="2743200" cy="365125"/>
          </a:xfrm>
          <a:prstGeom prst="rect">
            <a:avLst/>
          </a:prstGeom>
        </p:spPr>
        <p:txBody>
          <a:bodyPr/>
          <a:lstStyle>
            <a:lvl1pPr algn="r">
              <a:defRPr/>
            </a:lvl1pPr>
          </a:lstStyle>
          <a:p>
            <a:fld id="{02C087BF-E6D2-4D2E-9D90-DBC42120C3C7}" type="slidenum">
              <a:rPr lang="en-US" smtClean="0"/>
              <a:pPr/>
              <a:t>‹#›</a:t>
            </a:fld>
            <a:endParaRPr lang="en-US"/>
          </a:p>
        </p:txBody>
      </p:sp>
    </p:spTree>
    <p:extLst>
      <p:ext uri="{BB962C8B-B14F-4D97-AF65-F5344CB8AC3E}">
        <p14:creationId xmlns:p14="http://schemas.microsoft.com/office/powerpoint/2010/main" val="39000315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1B1EE21-9B3F-0FAC-87FC-8F821663CD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510F41C-5D1B-0B9E-8E70-49D948A62A25}"/>
              </a:ext>
            </a:extLst>
          </p:cNvPr>
          <p:cNvSpPr>
            <a:spLocks noGrp="1"/>
          </p:cNvSpPr>
          <p:nvPr>
            <p:ph type="sldNum" sz="quarter" idx="12"/>
          </p:nvPr>
        </p:nvSpPr>
        <p:spPr>
          <a:xfrm>
            <a:off x="8610600" y="6356350"/>
            <a:ext cx="2743200" cy="365125"/>
          </a:xfrm>
          <a:prstGeom prst="rect">
            <a:avLst/>
          </a:prstGeom>
        </p:spPr>
        <p:txBody>
          <a:bodyPr/>
          <a:lstStyle>
            <a:lvl1pPr algn="r">
              <a:defRPr/>
            </a:lvl1pPr>
          </a:lstStyle>
          <a:p>
            <a:fld id="{02C087BF-E6D2-4D2E-9D90-DBC42120C3C7}" type="slidenum">
              <a:rPr lang="en-US" smtClean="0"/>
              <a:pPr/>
              <a:t>‹#›</a:t>
            </a:fld>
            <a:endParaRPr lang="en-US"/>
          </a:p>
        </p:txBody>
      </p:sp>
    </p:spTree>
    <p:extLst>
      <p:ext uri="{BB962C8B-B14F-4D97-AF65-F5344CB8AC3E}">
        <p14:creationId xmlns:p14="http://schemas.microsoft.com/office/powerpoint/2010/main" val="31024841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C16F3-FBC9-74B6-2A08-32196F53FA6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B78EEE4-2BED-9A2D-9D72-7658F7CEEBB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B9C8B4E-C82C-EBC1-ED3F-CDD23946CFB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0B41720F-DCF6-5844-C46F-2F2D50D788D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92BF34A-AD10-9039-0A43-16676CE72280}"/>
              </a:ext>
            </a:extLst>
          </p:cNvPr>
          <p:cNvSpPr>
            <a:spLocks noGrp="1"/>
          </p:cNvSpPr>
          <p:nvPr>
            <p:ph type="sldNum" sz="quarter" idx="12"/>
          </p:nvPr>
        </p:nvSpPr>
        <p:spPr>
          <a:xfrm>
            <a:off x="8610600" y="6356350"/>
            <a:ext cx="2743200" cy="365125"/>
          </a:xfrm>
          <a:prstGeom prst="rect">
            <a:avLst/>
          </a:prstGeom>
        </p:spPr>
        <p:txBody>
          <a:bodyPr/>
          <a:lstStyle>
            <a:lvl1pPr algn="r">
              <a:defRPr/>
            </a:lvl1pPr>
          </a:lstStyle>
          <a:p>
            <a:fld id="{02C087BF-E6D2-4D2E-9D90-DBC42120C3C7}" type="slidenum">
              <a:rPr lang="en-US" smtClean="0"/>
              <a:pPr/>
              <a:t>‹#›</a:t>
            </a:fld>
            <a:endParaRPr lang="en-US"/>
          </a:p>
        </p:txBody>
      </p:sp>
    </p:spTree>
    <p:extLst>
      <p:ext uri="{BB962C8B-B14F-4D97-AF65-F5344CB8AC3E}">
        <p14:creationId xmlns:p14="http://schemas.microsoft.com/office/powerpoint/2010/main" val="23609969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919AA-6DD8-9675-8299-79C4D6FB3DF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99AC3B0-8316-A1A7-FE66-9C1B8886E7D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98BC240-BEA2-6BC7-8A9B-637D6E40E33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69887408-006E-C52B-98B2-7F78A3CC4FA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A02256D-A3BD-BB12-A37B-2CA01B067133}"/>
              </a:ext>
            </a:extLst>
          </p:cNvPr>
          <p:cNvSpPr>
            <a:spLocks noGrp="1"/>
          </p:cNvSpPr>
          <p:nvPr>
            <p:ph type="sldNum" sz="quarter" idx="12"/>
          </p:nvPr>
        </p:nvSpPr>
        <p:spPr>
          <a:xfrm>
            <a:off x="8610600" y="6356350"/>
            <a:ext cx="2743200" cy="365125"/>
          </a:xfrm>
          <a:prstGeom prst="rect">
            <a:avLst/>
          </a:prstGeom>
        </p:spPr>
        <p:txBody>
          <a:bodyPr/>
          <a:lstStyle>
            <a:lvl1pPr algn="r">
              <a:defRPr/>
            </a:lvl1pPr>
          </a:lstStyle>
          <a:p>
            <a:fld id="{02C087BF-E6D2-4D2E-9D90-DBC42120C3C7}" type="slidenum">
              <a:rPr lang="en-US" smtClean="0"/>
              <a:pPr/>
              <a:t>‹#›</a:t>
            </a:fld>
            <a:endParaRPr lang="en-US"/>
          </a:p>
        </p:txBody>
      </p:sp>
    </p:spTree>
    <p:extLst>
      <p:ext uri="{BB962C8B-B14F-4D97-AF65-F5344CB8AC3E}">
        <p14:creationId xmlns:p14="http://schemas.microsoft.com/office/powerpoint/2010/main" val="2494362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862AE-63E8-2C5A-04AE-34FAD8ECFB9A}"/>
              </a:ext>
            </a:extLst>
          </p:cNvPr>
          <p:cNvSpPr>
            <a:spLocks noGrp="1"/>
          </p:cNvSpPr>
          <p:nvPr>
            <p:ph type="ctrTitle"/>
          </p:nvPr>
        </p:nvSpPr>
        <p:spPr>
          <a:xfrm>
            <a:off x="3669792" y="1122363"/>
            <a:ext cx="6998208"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B954746-72A2-83C3-C91B-48D5178AA18B}"/>
              </a:ext>
            </a:extLst>
          </p:cNvPr>
          <p:cNvSpPr>
            <a:spLocks noGrp="1"/>
          </p:cNvSpPr>
          <p:nvPr>
            <p:ph type="subTitle" idx="1"/>
          </p:nvPr>
        </p:nvSpPr>
        <p:spPr>
          <a:xfrm>
            <a:off x="3669792" y="3602038"/>
            <a:ext cx="6998208"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5159284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8F11D-1C99-3234-37E3-7D9109E373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18312B-9B51-BCAA-F0AB-0EA2625EA0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42333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6DECC-2F1F-9E47-DC08-A079FC42CCA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6227CC0-14B9-5DD0-804A-904B0C3494F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355998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957B0-F194-C481-697B-1426F5A05675}"/>
              </a:ext>
            </a:extLst>
          </p:cNvPr>
          <p:cNvSpPr>
            <a:spLocks noGrp="1"/>
          </p:cNvSpPr>
          <p:nvPr>
            <p:ph type="title"/>
          </p:nvPr>
        </p:nvSpPr>
        <p:spPr>
          <a:xfrm>
            <a:off x="3669792" y="1709738"/>
            <a:ext cx="7677658"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E8AA0C3-75E8-9756-7467-D942B4060CC8}"/>
              </a:ext>
            </a:extLst>
          </p:cNvPr>
          <p:cNvSpPr>
            <a:spLocks noGrp="1"/>
          </p:cNvSpPr>
          <p:nvPr>
            <p:ph type="body" idx="1"/>
          </p:nvPr>
        </p:nvSpPr>
        <p:spPr>
          <a:xfrm>
            <a:off x="3669792" y="4589463"/>
            <a:ext cx="7677658"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Tree>
    <p:extLst>
      <p:ext uri="{BB962C8B-B14F-4D97-AF65-F5344CB8AC3E}">
        <p14:creationId xmlns:p14="http://schemas.microsoft.com/office/powerpoint/2010/main" val="29364006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FA5C7-2016-6317-B187-7C23C8F116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531129A-0180-B5A3-90D8-5E1D44DAF22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54A3BA1-C7F2-5FB0-1D1F-F32B830CDC1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61746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78DF5-EFA7-17A6-7BC5-F277C09F6AA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720621B-28EC-490F-CE67-3469FE16648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BE12450-EA79-CBCF-AE21-265928F21B7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8E51DAC-09D0-7763-FB12-55FB9A6096B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46204C8-9830-B02F-1889-94EF334887C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465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7F49F-84C0-6BA0-EB4E-0E35606E068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903261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03715-279F-87F4-53A6-052A8A7FC6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B5D77BD-4A79-5277-2FAC-4653BE68FA2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301E681-3407-C9C4-9DF4-AD43A5153B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460358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C0672-5A3F-0E04-7701-EB9B351DCF8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8A9174D-EFB1-02B2-C974-676AB9D0970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B99D096-8C4B-6E81-79F8-14B0334022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2920661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C9914-7796-EE3A-F899-BDE1B715B50D}"/>
              </a:ext>
            </a:extLst>
          </p:cNvPr>
          <p:cNvSpPr>
            <a:spLocks noGrp="1"/>
          </p:cNvSpPr>
          <p:nvPr>
            <p:ph type="ctrTitle"/>
          </p:nvPr>
        </p:nvSpPr>
        <p:spPr>
          <a:xfrm>
            <a:off x="1524000" y="1122363"/>
            <a:ext cx="9144000" cy="2387600"/>
          </a:xfrm>
          <a:prstGeom prst="rect">
            <a:avLst/>
          </a:prstGeom>
        </p:spPr>
        <p:txBody>
          <a:bodyPr anchor="b"/>
          <a:lstStyle>
            <a:lvl1pPr algn="ctr">
              <a:defRPr sz="60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45ED0591-1971-EFAA-0961-8E5EC470B28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5669804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CBFE7-3CA9-720B-86EC-F5F946C4150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8C541C5-85BC-7C8C-934A-D297C791955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558135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0F52D-AFC8-9C23-7FA5-43660A0915F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6FC5BDB-B526-3B18-6BC7-8981B84D921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Tree>
    <p:extLst>
      <p:ext uri="{BB962C8B-B14F-4D97-AF65-F5344CB8AC3E}">
        <p14:creationId xmlns:p14="http://schemas.microsoft.com/office/powerpoint/2010/main" val="22006538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40152-89BB-6C39-42FA-400072B1234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7D04A7B-59E4-B249-6089-DBCF0C099C0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7084DD3-64C1-6384-B406-18D149426DE5}"/>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42056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E8053-BECE-A008-62B0-021536C9D18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D8C7D5A-CEE3-3A15-5B37-01A1A8AD2EF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1519310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5A7AE-2300-9E7A-88D1-F1DCB807DE6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1585F6B1-45AD-09D2-0A5B-E82322194F3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C77AC9C-CE85-F0D8-37F4-97EFA4C1B5E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A8EC1D-9812-B30E-AF2A-1E899C023DB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144102-A9BC-DE3E-3524-2E914DEA7233}"/>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053078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A442E-3BE3-66BD-7E5F-A59A1505B8C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42572234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51840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66DF1-34DE-FAFF-AFA7-2553CD5BBC0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AEB69FC-D82C-A2DD-7FFD-76BA254436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5A9867B-A4E8-3A94-5062-473BE08E507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7096637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6472B-AB06-BB0F-67F1-B04E1FA5158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9629740-FE9C-CE2C-231C-44EB707318B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6B2C6F8-3123-B1C9-E4DE-3EE6FFB5FA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9004538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07CB5-23DD-61B3-5A5E-C8B5CC9D656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D52796A-1C4C-CB3B-EED6-715C3F11CAC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75530730-3419-B86C-3A8F-BDC80D493615}"/>
              </a:ext>
            </a:extLst>
          </p:cNvPr>
          <p:cNvSpPr>
            <a:spLocks noGrp="1"/>
          </p:cNvSpPr>
          <p:nvPr>
            <p:ph type="ftr" sz="quarter" idx="11"/>
          </p:nvPr>
        </p:nvSpPr>
        <p:spPr>
          <a:xfrm>
            <a:off x="4038600" y="6356350"/>
            <a:ext cx="4114800" cy="365125"/>
          </a:xfrm>
          <a:prstGeom prst="rect">
            <a:avLst/>
          </a:prstGeom>
        </p:spPr>
        <p:txBody>
          <a:bodyPr/>
          <a:lstStyle/>
          <a:p>
            <a:endParaRPr lang="en-US"/>
          </a:p>
        </p:txBody>
      </p:sp>
    </p:spTree>
    <p:extLst>
      <p:ext uri="{BB962C8B-B14F-4D97-AF65-F5344CB8AC3E}">
        <p14:creationId xmlns:p14="http://schemas.microsoft.com/office/powerpoint/2010/main" val="7974152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78179-2BB8-17FB-2384-E8542DE8D6A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6BDD0FF-FB2B-26F1-7553-ECE3158EAEA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B53059EB-1917-8958-3CD7-0F1F1FB3255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F79AC73-6B41-B3A5-1B57-2937A9A1736F}"/>
              </a:ext>
            </a:extLst>
          </p:cNvPr>
          <p:cNvSpPr>
            <a:spLocks noGrp="1"/>
          </p:cNvSpPr>
          <p:nvPr>
            <p:ph type="sldNum" sz="quarter" idx="12"/>
          </p:nvPr>
        </p:nvSpPr>
        <p:spPr>
          <a:xfrm>
            <a:off x="8610600" y="6356350"/>
            <a:ext cx="2743200" cy="365125"/>
          </a:xfrm>
          <a:prstGeom prst="rect">
            <a:avLst/>
          </a:prstGeom>
        </p:spPr>
        <p:txBody>
          <a:bodyPr/>
          <a:lstStyle>
            <a:lvl1pPr algn="r">
              <a:defRPr/>
            </a:lvl1pPr>
          </a:lstStyle>
          <a:p>
            <a:fld id="{AF9119B7-B6D8-4871-B427-BD81314A7600}" type="slidenum">
              <a:rPr lang="en-US" smtClean="0"/>
              <a:pPr/>
              <a:t>‹#›</a:t>
            </a:fld>
            <a:endParaRPr lang="en-US"/>
          </a:p>
        </p:txBody>
      </p:sp>
    </p:spTree>
    <p:extLst>
      <p:ext uri="{BB962C8B-B14F-4D97-AF65-F5344CB8AC3E}">
        <p14:creationId xmlns:p14="http://schemas.microsoft.com/office/powerpoint/2010/main" val="138223884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F65F5-E479-FEAF-3F5B-1A5C0D3975C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E35FABF-D778-220C-D0B4-C4157450750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Tree>
    <p:extLst>
      <p:ext uri="{BB962C8B-B14F-4D97-AF65-F5344CB8AC3E}">
        <p14:creationId xmlns:p14="http://schemas.microsoft.com/office/powerpoint/2010/main" val="30978768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5B6D6-CD12-0488-4641-562BCA8D8C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36354E7-B224-04F8-D703-2BEDC2423C0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CA06F8-B83C-8132-578B-498362301A0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8404113D-5ED8-FB37-6101-133403D3E835}"/>
              </a:ext>
            </a:extLst>
          </p:cNvPr>
          <p:cNvSpPr>
            <a:spLocks noGrp="1"/>
          </p:cNvSpPr>
          <p:nvPr>
            <p:ph type="sldNum" sz="quarter" idx="12"/>
          </p:nvPr>
        </p:nvSpPr>
        <p:spPr>
          <a:xfrm>
            <a:off x="8610600" y="6356350"/>
            <a:ext cx="2743200" cy="365125"/>
          </a:xfrm>
          <a:prstGeom prst="rect">
            <a:avLst/>
          </a:prstGeom>
        </p:spPr>
        <p:txBody>
          <a:bodyPr/>
          <a:lstStyle>
            <a:lvl1pPr algn="r">
              <a:defRPr/>
            </a:lvl1pPr>
          </a:lstStyle>
          <a:p>
            <a:fld id="{AF9119B7-B6D8-4871-B427-BD81314A7600}" type="slidenum">
              <a:rPr lang="en-US" smtClean="0"/>
              <a:pPr/>
              <a:t>‹#›</a:t>
            </a:fld>
            <a:endParaRPr lang="en-US"/>
          </a:p>
        </p:txBody>
      </p:sp>
    </p:spTree>
    <p:extLst>
      <p:ext uri="{BB962C8B-B14F-4D97-AF65-F5344CB8AC3E}">
        <p14:creationId xmlns:p14="http://schemas.microsoft.com/office/powerpoint/2010/main" val="15504771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43DF7-A305-15CC-74DE-97DD807EE7C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1755E486-A5E3-F4FB-33A8-BEB326E5484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64BB28B-139A-ED6B-41F5-CDFE2E73FA0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D3605BF-018D-41C1-E602-686B3A3DB73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84D600A-B7C3-CBA5-B660-22CA9770375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04B917E1-3AE9-5FE2-8947-F17934E967F4}"/>
              </a:ext>
            </a:extLst>
          </p:cNvPr>
          <p:cNvSpPr>
            <a:spLocks noGrp="1"/>
          </p:cNvSpPr>
          <p:nvPr>
            <p:ph type="sldNum" sz="quarter" idx="12"/>
          </p:nvPr>
        </p:nvSpPr>
        <p:spPr>
          <a:xfrm>
            <a:off x="8610600" y="6356350"/>
            <a:ext cx="2743200" cy="365125"/>
          </a:xfrm>
          <a:prstGeom prst="rect">
            <a:avLst/>
          </a:prstGeom>
        </p:spPr>
        <p:txBody>
          <a:bodyPr/>
          <a:lstStyle>
            <a:lvl1pPr algn="r">
              <a:defRPr/>
            </a:lvl1pPr>
          </a:lstStyle>
          <a:p>
            <a:fld id="{AF9119B7-B6D8-4871-B427-BD81314A7600}" type="slidenum">
              <a:rPr lang="en-US" smtClean="0"/>
              <a:pPr/>
              <a:t>‹#›</a:t>
            </a:fld>
            <a:endParaRPr lang="en-US"/>
          </a:p>
        </p:txBody>
      </p:sp>
    </p:spTree>
    <p:extLst>
      <p:ext uri="{BB962C8B-B14F-4D97-AF65-F5344CB8AC3E}">
        <p14:creationId xmlns:p14="http://schemas.microsoft.com/office/powerpoint/2010/main" val="31597963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66FF2-2B16-6EF6-CE9D-E30A9C55D8E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B7EB27E-EF8A-08FB-9FD2-90A2616562A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3DB9087-29D3-E61F-25DE-06AA53A3609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620818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5412F-0A61-759F-0CCF-70F774EB51D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095B3F20-5452-F10B-D01B-BBBDEE36989C}"/>
              </a:ext>
            </a:extLst>
          </p:cNvPr>
          <p:cNvSpPr>
            <a:spLocks noGrp="1"/>
          </p:cNvSpPr>
          <p:nvPr>
            <p:ph type="sldNum" sz="quarter" idx="12"/>
          </p:nvPr>
        </p:nvSpPr>
        <p:spPr>
          <a:xfrm>
            <a:off x="8610600" y="6356350"/>
            <a:ext cx="2743200" cy="365125"/>
          </a:xfrm>
          <a:prstGeom prst="rect">
            <a:avLst/>
          </a:prstGeom>
        </p:spPr>
        <p:txBody>
          <a:bodyPr/>
          <a:lstStyle>
            <a:lvl1pPr algn="r">
              <a:defRPr/>
            </a:lvl1pPr>
          </a:lstStyle>
          <a:p>
            <a:fld id="{AF9119B7-B6D8-4871-B427-BD81314A7600}" type="slidenum">
              <a:rPr lang="en-US" smtClean="0"/>
              <a:pPr/>
              <a:t>‹#›</a:t>
            </a:fld>
            <a:endParaRPr lang="en-US"/>
          </a:p>
        </p:txBody>
      </p:sp>
    </p:spTree>
    <p:extLst>
      <p:ext uri="{BB962C8B-B14F-4D97-AF65-F5344CB8AC3E}">
        <p14:creationId xmlns:p14="http://schemas.microsoft.com/office/powerpoint/2010/main" val="11922468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346E4A2-8F25-5B04-7B38-C675FB05A380}"/>
              </a:ext>
            </a:extLst>
          </p:cNvPr>
          <p:cNvSpPr>
            <a:spLocks noGrp="1"/>
          </p:cNvSpPr>
          <p:nvPr>
            <p:ph type="sldNum" sz="quarter" idx="12"/>
          </p:nvPr>
        </p:nvSpPr>
        <p:spPr>
          <a:xfrm>
            <a:off x="8610600" y="6356350"/>
            <a:ext cx="2743200" cy="365125"/>
          </a:xfrm>
          <a:prstGeom prst="rect">
            <a:avLst/>
          </a:prstGeom>
        </p:spPr>
        <p:txBody>
          <a:bodyPr/>
          <a:lstStyle>
            <a:lvl1pPr algn="ctr">
              <a:defRPr/>
            </a:lvl1pPr>
          </a:lstStyle>
          <a:p>
            <a:fld id="{AF9119B7-B6D8-4871-B427-BD81314A7600}" type="slidenum">
              <a:rPr lang="en-US" smtClean="0"/>
              <a:pPr/>
              <a:t>‹#›</a:t>
            </a:fld>
            <a:endParaRPr lang="en-US"/>
          </a:p>
        </p:txBody>
      </p:sp>
    </p:spTree>
    <p:extLst>
      <p:ext uri="{BB962C8B-B14F-4D97-AF65-F5344CB8AC3E}">
        <p14:creationId xmlns:p14="http://schemas.microsoft.com/office/powerpoint/2010/main" val="14656315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7F0D5-AD5B-501F-4498-2ABD88E4CE7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906978A-1637-F0B9-04C7-65C025EE6F9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13FC1D0-041F-38FD-C2E8-5FEC97C7098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49663621-211B-AAF9-9990-E36AB5B5C136}"/>
              </a:ext>
            </a:extLst>
          </p:cNvPr>
          <p:cNvSpPr>
            <a:spLocks noGrp="1"/>
          </p:cNvSpPr>
          <p:nvPr>
            <p:ph type="sldNum" sz="quarter" idx="12"/>
          </p:nvPr>
        </p:nvSpPr>
        <p:spPr>
          <a:xfrm>
            <a:off x="8610600" y="6356350"/>
            <a:ext cx="2743200" cy="365125"/>
          </a:xfrm>
          <a:prstGeom prst="rect">
            <a:avLst/>
          </a:prstGeom>
        </p:spPr>
        <p:txBody>
          <a:bodyPr/>
          <a:lstStyle>
            <a:lvl1pPr algn="r">
              <a:defRPr/>
            </a:lvl1pPr>
          </a:lstStyle>
          <a:p>
            <a:fld id="{AF9119B7-B6D8-4871-B427-BD81314A7600}" type="slidenum">
              <a:rPr lang="en-US" smtClean="0"/>
              <a:pPr/>
              <a:t>‹#›</a:t>
            </a:fld>
            <a:endParaRPr lang="en-US"/>
          </a:p>
        </p:txBody>
      </p:sp>
    </p:spTree>
    <p:extLst>
      <p:ext uri="{BB962C8B-B14F-4D97-AF65-F5344CB8AC3E}">
        <p14:creationId xmlns:p14="http://schemas.microsoft.com/office/powerpoint/2010/main" val="348902885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5D134-3470-4CBD-7703-99597461841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170AF96-3847-7200-1B93-CB6B5C545B0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3A1CCEC-3A06-ACA0-15BF-F320D7A7F1F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40D6FA8D-68E8-EDE5-CAE0-477616A31007}"/>
              </a:ext>
            </a:extLst>
          </p:cNvPr>
          <p:cNvSpPr>
            <a:spLocks noGrp="1"/>
          </p:cNvSpPr>
          <p:nvPr>
            <p:ph type="sldNum" sz="quarter" idx="12"/>
          </p:nvPr>
        </p:nvSpPr>
        <p:spPr>
          <a:xfrm>
            <a:off x="8610600" y="6356350"/>
            <a:ext cx="2743200" cy="365125"/>
          </a:xfrm>
          <a:prstGeom prst="rect">
            <a:avLst/>
          </a:prstGeom>
        </p:spPr>
        <p:txBody>
          <a:bodyPr/>
          <a:lstStyle>
            <a:lvl1pPr algn="r">
              <a:defRPr/>
            </a:lvl1pPr>
          </a:lstStyle>
          <a:p>
            <a:fld id="{AF9119B7-B6D8-4871-B427-BD81314A7600}" type="slidenum">
              <a:rPr lang="en-US" smtClean="0"/>
              <a:pPr/>
              <a:t>‹#›</a:t>
            </a:fld>
            <a:endParaRPr lang="en-US"/>
          </a:p>
        </p:txBody>
      </p:sp>
    </p:spTree>
    <p:extLst>
      <p:ext uri="{BB962C8B-B14F-4D97-AF65-F5344CB8AC3E}">
        <p14:creationId xmlns:p14="http://schemas.microsoft.com/office/powerpoint/2010/main" val="10873699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A2964-EB1A-579C-08F9-D2564E6F350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69D39B2-3A1C-394A-9F66-A66F820E051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A2B52044-2293-C935-55A0-26D8A749E177}"/>
              </a:ext>
            </a:extLst>
          </p:cNvPr>
          <p:cNvSpPr>
            <a:spLocks noGrp="1"/>
          </p:cNvSpPr>
          <p:nvPr>
            <p:ph type="sldNum" sz="quarter" idx="12"/>
          </p:nvPr>
        </p:nvSpPr>
        <p:spPr>
          <a:xfrm>
            <a:off x="8610600" y="6356350"/>
            <a:ext cx="2743200" cy="365125"/>
          </a:xfrm>
          <a:prstGeom prst="rect">
            <a:avLst/>
          </a:prstGeom>
        </p:spPr>
        <p:txBody>
          <a:bodyPr/>
          <a:lstStyle>
            <a:lvl1pPr algn="r">
              <a:defRPr/>
            </a:lvl1pPr>
          </a:lstStyle>
          <a:p>
            <a:fld id="{FEE41340-BE64-43C1-A2BA-2C7B9F41094D}" type="slidenum">
              <a:rPr lang="en-US" smtClean="0"/>
              <a:pPr/>
              <a:t>‹#›</a:t>
            </a:fld>
            <a:endParaRPr lang="en-US"/>
          </a:p>
        </p:txBody>
      </p:sp>
    </p:spTree>
    <p:extLst>
      <p:ext uri="{BB962C8B-B14F-4D97-AF65-F5344CB8AC3E}">
        <p14:creationId xmlns:p14="http://schemas.microsoft.com/office/powerpoint/2010/main" val="1208738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D7B76-A028-65BA-5B32-9F1B87A93258}"/>
              </a:ext>
            </a:extLst>
          </p:cNvPr>
          <p:cNvSpPr>
            <a:spLocks noGrp="1"/>
          </p:cNvSpPr>
          <p:nvPr>
            <p:ph type="title"/>
          </p:nvPr>
        </p:nvSpPr>
        <p:spPr>
          <a:xfrm>
            <a:off x="838200" y="365125"/>
            <a:ext cx="10515600" cy="1325563"/>
          </a:xfrm>
          <a:prstGeom prst="rect">
            <a:avLst/>
          </a:prstGeom>
        </p:spPr>
        <p:txBody>
          <a:bodyPr/>
          <a:lstStyle>
            <a:lvl1pPr>
              <a:defRPr>
                <a:solidFill>
                  <a:schemeClr val="tx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1C2C3E60-5AF2-B411-488C-5324132F3364}"/>
              </a:ext>
            </a:extLst>
          </p:cNvPr>
          <p:cNvSpPr>
            <a:spLocks noGrp="1"/>
          </p:cNvSpPr>
          <p:nvPr>
            <p:ph idx="1"/>
          </p:nvPr>
        </p:nvSpPr>
        <p:spPr>
          <a:xfrm>
            <a:off x="838200" y="1825625"/>
            <a:ext cx="10515600" cy="4351338"/>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423324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31859-D2A1-EF37-E616-F9BFFFFD3607}"/>
              </a:ext>
            </a:extLst>
          </p:cNvPr>
          <p:cNvSpPr>
            <a:spLocks noGrp="1"/>
          </p:cNvSpPr>
          <p:nvPr>
            <p:ph type="title"/>
          </p:nvPr>
        </p:nvSpPr>
        <p:spPr>
          <a:xfrm>
            <a:off x="831850" y="1709738"/>
            <a:ext cx="10515600" cy="2852737"/>
          </a:xfrm>
          <a:prstGeom prst="rect">
            <a:avLst/>
          </a:prstGeom>
        </p:spPr>
        <p:txBody>
          <a:bodyPr anchor="b"/>
          <a:lstStyle>
            <a:lvl1pPr>
              <a:defRPr sz="6000">
                <a:solidFill>
                  <a:schemeClr val="tx2"/>
                </a:solidFill>
              </a:defRPr>
            </a:lvl1pPr>
          </a:lstStyle>
          <a:p>
            <a:r>
              <a:rPr lang="en-US"/>
              <a:t>Click to edit Master title style</a:t>
            </a:r>
          </a:p>
        </p:txBody>
      </p:sp>
      <p:sp>
        <p:nvSpPr>
          <p:cNvPr id="3" name="Text Placeholder 2">
            <a:extLst>
              <a:ext uri="{FF2B5EF4-FFF2-40B4-BE49-F238E27FC236}">
                <a16:creationId xmlns:a16="http://schemas.microsoft.com/office/drawing/2014/main" id="{1D3ABED5-4304-220A-A344-195F5150AD5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Tree>
    <p:extLst>
      <p:ext uri="{BB962C8B-B14F-4D97-AF65-F5344CB8AC3E}">
        <p14:creationId xmlns:p14="http://schemas.microsoft.com/office/powerpoint/2010/main" val="39022553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70D80-AA97-CA3E-0928-C0252FF7E5D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6634080-C101-29D4-015A-2BC42E8F2F9B}"/>
              </a:ext>
            </a:extLst>
          </p:cNvPr>
          <p:cNvSpPr>
            <a:spLocks noGrp="1"/>
          </p:cNvSpPr>
          <p:nvPr>
            <p:ph sz="half" idx="1"/>
          </p:nvPr>
        </p:nvSpPr>
        <p:spPr>
          <a:xfrm>
            <a:off x="838200" y="1825625"/>
            <a:ext cx="5181600" cy="4351338"/>
          </a:xfrm>
          <a:prstGeom prst="rect">
            <a:avLst/>
          </a:prstGeom>
        </p:spPr>
        <p:txBody>
          <a:bodyPr/>
          <a:lstStyle>
            <a:lvl1pPr>
              <a:defRPr>
                <a:solidFill>
                  <a:schemeClr val="tx2"/>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7F929DB-E474-2558-86CF-F548EAD783B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794223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29061-E15A-52C5-DAB3-35DD7FFB3E12}"/>
              </a:ext>
            </a:extLst>
          </p:cNvPr>
          <p:cNvSpPr>
            <a:spLocks noGrp="1"/>
          </p:cNvSpPr>
          <p:nvPr>
            <p:ph type="title"/>
          </p:nvPr>
        </p:nvSpPr>
        <p:spPr>
          <a:xfrm>
            <a:off x="839788" y="365125"/>
            <a:ext cx="10515600" cy="1325563"/>
          </a:xfrm>
          <a:prstGeom prst="rect">
            <a:avLst/>
          </a:prstGeom>
        </p:spPr>
        <p:txBody>
          <a:bodyPr/>
          <a:lstStyle>
            <a:lvl1pPr>
              <a:defRPr>
                <a:solidFill>
                  <a:schemeClr val="tx2"/>
                </a:solidFill>
              </a:defRPr>
            </a:lvl1pPr>
          </a:lstStyle>
          <a:p>
            <a:r>
              <a:rPr lang="en-US"/>
              <a:t>Click to edit Master title style</a:t>
            </a:r>
          </a:p>
        </p:txBody>
      </p:sp>
      <p:sp>
        <p:nvSpPr>
          <p:cNvPr id="3" name="Text Placeholder 2">
            <a:extLst>
              <a:ext uri="{FF2B5EF4-FFF2-40B4-BE49-F238E27FC236}">
                <a16:creationId xmlns:a16="http://schemas.microsoft.com/office/drawing/2014/main" id="{470B97FA-AC80-E03B-C65D-A421D13888B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7FFC852-C0BE-1E93-C3C7-1CA407B9E198}"/>
              </a:ext>
            </a:extLst>
          </p:cNvPr>
          <p:cNvSpPr>
            <a:spLocks noGrp="1"/>
          </p:cNvSpPr>
          <p:nvPr>
            <p:ph sz="half" idx="2"/>
          </p:nvPr>
        </p:nvSpPr>
        <p:spPr>
          <a:xfrm>
            <a:off x="839788" y="2505075"/>
            <a:ext cx="5157787" cy="3684588"/>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B7996DB-3D3F-31A1-5EC8-C669B791C05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A8BBB3C-B342-9925-538A-689BB27559C6}"/>
              </a:ext>
            </a:extLst>
          </p:cNvPr>
          <p:cNvSpPr>
            <a:spLocks noGrp="1"/>
          </p:cNvSpPr>
          <p:nvPr>
            <p:ph sz="quarter" idx="4"/>
          </p:nvPr>
        </p:nvSpPr>
        <p:spPr>
          <a:xfrm>
            <a:off x="6172200" y="2505075"/>
            <a:ext cx="5183188" cy="3684588"/>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9658416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33121-DE14-FC82-55C6-482B9117D371}"/>
              </a:ext>
            </a:extLst>
          </p:cNvPr>
          <p:cNvSpPr>
            <a:spLocks noGrp="1"/>
          </p:cNvSpPr>
          <p:nvPr>
            <p:ph type="title"/>
          </p:nvPr>
        </p:nvSpPr>
        <p:spPr>
          <a:xfrm>
            <a:off x="838200" y="365125"/>
            <a:ext cx="10515600" cy="1325563"/>
          </a:xfrm>
          <a:prstGeom prst="rect">
            <a:avLst/>
          </a:prstGeom>
        </p:spPr>
        <p:txBody>
          <a:bodyPr/>
          <a:lstStyle>
            <a:lvl1pPr>
              <a:defRPr>
                <a:solidFill>
                  <a:schemeClr val="tx2"/>
                </a:solidFill>
              </a:defRPr>
            </a:lvl1pPr>
          </a:lstStyle>
          <a:p>
            <a:r>
              <a:rPr lang="en-US"/>
              <a:t>Click to edit Master title style</a:t>
            </a:r>
          </a:p>
        </p:txBody>
      </p:sp>
    </p:spTree>
    <p:extLst>
      <p:ext uri="{BB962C8B-B14F-4D97-AF65-F5344CB8AC3E}">
        <p14:creationId xmlns:p14="http://schemas.microsoft.com/office/powerpoint/2010/main" val="11765059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40029-9696-9C05-2A39-1E6012D849F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F60E3F8-8F33-69E1-C5A2-D6DDBCA755C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C3AE93D-916E-447D-4AEA-746EA4FF121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3CB9655-B4E2-987F-7084-3AF20750DFE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910E282-D4E2-976F-CC86-0F956EE0670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4317500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334701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C4F8F-1C40-B225-BC4F-87C4A7438BCE}"/>
              </a:ext>
            </a:extLst>
          </p:cNvPr>
          <p:cNvSpPr>
            <a:spLocks noGrp="1"/>
          </p:cNvSpPr>
          <p:nvPr>
            <p:ph type="title"/>
          </p:nvPr>
        </p:nvSpPr>
        <p:spPr>
          <a:xfrm>
            <a:off x="839788" y="457200"/>
            <a:ext cx="3932237" cy="1600200"/>
          </a:xfrm>
          <a:prstGeom prst="rect">
            <a:avLst/>
          </a:prstGeom>
        </p:spPr>
        <p:txBody>
          <a:bodyPr anchor="b"/>
          <a:lstStyle>
            <a:lvl1pPr>
              <a:defRPr sz="3200">
                <a:solidFill>
                  <a:schemeClr val="tx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9CFE6F85-B574-9C98-6E08-DFC00CA21108}"/>
              </a:ext>
            </a:extLst>
          </p:cNvPr>
          <p:cNvSpPr>
            <a:spLocks noGrp="1"/>
          </p:cNvSpPr>
          <p:nvPr>
            <p:ph idx="1"/>
          </p:nvPr>
        </p:nvSpPr>
        <p:spPr>
          <a:xfrm>
            <a:off x="5183188" y="987425"/>
            <a:ext cx="6172200" cy="4873625"/>
          </a:xfrm>
          <a:prstGeom prst="rect">
            <a:avLst/>
          </a:prstGeom>
        </p:spPr>
        <p:txBody>
          <a:bodyPr/>
          <a:lstStyle>
            <a:lvl1pPr>
              <a:defRPr sz="3200">
                <a:solidFill>
                  <a:schemeClr val="tx2"/>
                </a:solidFill>
              </a:defRPr>
            </a:lvl1pPr>
            <a:lvl2pPr>
              <a:defRPr sz="2800">
                <a:solidFill>
                  <a:schemeClr val="tx2"/>
                </a:solidFill>
              </a:defRPr>
            </a:lvl2pPr>
            <a:lvl3pPr>
              <a:defRPr sz="2400">
                <a:solidFill>
                  <a:schemeClr val="tx2"/>
                </a:solidFill>
              </a:defRPr>
            </a:lvl3pPr>
            <a:lvl4pPr>
              <a:defRPr sz="2000">
                <a:solidFill>
                  <a:schemeClr val="tx2"/>
                </a:solidFill>
              </a:defRPr>
            </a:lvl4pPr>
            <a:lvl5pPr>
              <a:defRPr sz="2000">
                <a:solidFill>
                  <a:schemeClr val="tx2"/>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9D5151A-AE6E-A38D-72D2-C20989BEEF2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80449495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F3467-90AD-51E0-B0BB-D7449B06B8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8733A21-192A-F0ED-3BDA-25A8C9AD3F1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B1587C6-605D-5E44-2BA9-B0BEE2C2E6F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1293596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6C816-8AF7-7C86-E20B-26CC0E85EC07}"/>
              </a:ext>
            </a:extLst>
          </p:cNvPr>
          <p:cNvSpPr>
            <a:spLocks noGrp="1"/>
          </p:cNvSpPr>
          <p:nvPr>
            <p:ph type="ctrTitle"/>
          </p:nvPr>
        </p:nvSpPr>
        <p:spPr>
          <a:xfrm>
            <a:off x="1524000" y="1122363"/>
            <a:ext cx="70104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06F2D1D-ECC5-80F1-74DE-1821006FE7B3}"/>
              </a:ext>
            </a:extLst>
          </p:cNvPr>
          <p:cNvSpPr>
            <a:spLocks noGrp="1"/>
          </p:cNvSpPr>
          <p:nvPr>
            <p:ph type="subTitle" idx="1"/>
          </p:nvPr>
        </p:nvSpPr>
        <p:spPr>
          <a:xfrm>
            <a:off x="1524000" y="3602038"/>
            <a:ext cx="70104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14865153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DB83D-9FE4-4EF7-40EE-B93DEAE18C7C}"/>
              </a:ext>
            </a:extLst>
          </p:cNvPr>
          <p:cNvSpPr>
            <a:spLocks noGrp="1"/>
          </p:cNvSpPr>
          <p:nvPr>
            <p:ph type="title"/>
          </p:nvPr>
        </p:nvSpPr>
        <p:spPr>
          <a:xfrm>
            <a:off x="838200" y="365125"/>
            <a:ext cx="7689273"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DB53100-0494-63EE-B904-6F2CF708551D}"/>
              </a:ext>
            </a:extLst>
          </p:cNvPr>
          <p:cNvSpPr>
            <a:spLocks noGrp="1"/>
          </p:cNvSpPr>
          <p:nvPr>
            <p:ph idx="1"/>
          </p:nvPr>
        </p:nvSpPr>
        <p:spPr>
          <a:xfrm>
            <a:off x="838200" y="1825625"/>
            <a:ext cx="7689273"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373031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EA801-E8B7-4D7C-501A-3F23ACD42349}"/>
              </a:ext>
            </a:extLst>
          </p:cNvPr>
          <p:cNvSpPr>
            <a:spLocks noGrp="1"/>
          </p:cNvSpPr>
          <p:nvPr>
            <p:ph type="title"/>
          </p:nvPr>
        </p:nvSpPr>
        <p:spPr>
          <a:xfrm>
            <a:off x="831850" y="1709738"/>
            <a:ext cx="7709477"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505CBBB-CE76-E3CF-6443-F43A77D6E8BE}"/>
              </a:ext>
            </a:extLst>
          </p:cNvPr>
          <p:cNvSpPr>
            <a:spLocks noGrp="1"/>
          </p:cNvSpPr>
          <p:nvPr>
            <p:ph type="body" idx="1"/>
          </p:nvPr>
        </p:nvSpPr>
        <p:spPr>
          <a:xfrm>
            <a:off x="831850" y="4589463"/>
            <a:ext cx="7709477"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Tree>
    <p:extLst>
      <p:ext uri="{BB962C8B-B14F-4D97-AF65-F5344CB8AC3E}">
        <p14:creationId xmlns:p14="http://schemas.microsoft.com/office/powerpoint/2010/main" val="187713743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26007-BCC3-60DD-503D-148E43987D2B}"/>
              </a:ext>
            </a:extLst>
          </p:cNvPr>
          <p:cNvSpPr>
            <a:spLocks noGrp="1"/>
          </p:cNvSpPr>
          <p:nvPr>
            <p:ph type="title"/>
          </p:nvPr>
        </p:nvSpPr>
        <p:spPr>
          <a:xfrm>
            <a:off x="838200" y="365125"/>
            <a:ext cx="7689273"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33274C4-851F-90E9-A38C-89A55F094005}"/>
              </a:ext>
            </a:extLst>
          </p:cNvPr>
          <p:cNvSpPr>
            <a:spLocks noGrp="1"/>
          </p:cNvSpPr>
          <p:nvPr>
            <p:ph sz="half" idx="1"/>
          </p:nvPr>
        </p:nvSpPr>
        <p:spPr>
          <a:xfrm>
            <a:off x="838200" y="1825625"/>
            <a:ext cx="7689272"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817115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30012-E6B1-B0CD-1FF0-74CCA0F247FB}"/>
              </a:ext>
            </a:extLst>
          </p:cNvPr>
          <p:cNvSpPr>
            <a:spLocks noGrp="1"/>
          </p:cNvSpPr>
          <p:nvPr>
            <p:ph type="title"/>
          </p:nvPr>
        </p:nvSpPr>
        <p:spPr>
          <a:xfrm>
            <a:off x="838200" y="365125"/>
            <a:ext cx="7703127"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29296286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028594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52C8D-1EB4-B7D5-211F-9C32C0CEA96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DAB5805-CF7D-9D5E-A676-81BB1735555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2F908F9-F7CB-CDC8-02AA-31E9330E46F4}"/>
              </a:ext>
            </a:extLst>
          </p:cNvPr>
          <p:cNvSpPr>
            <a:spLocks noGrp="1"/>
          </p:cNvSpPr>
          <p:nvPr>
            <p:ph type="dt" sz="half" idx="10"/>
          </p:nvPr>
        </p:nvSpPr>
        <p:spPr>
          <a:xfrm>
            <a:off x="838200" y="6356350"/>
            <a:ext cx="2743200" cy="365125"/>
          </a:xfrm>
          <a:prstGeom prst="rect">
            <a:avLst/>
          </a:prstGeom>
        </p:spPr>
        <p:txBody>
          <a:bodyPr/>
          <a:lstStyle/>
          <a:p>
            <a:fld id="{E52B4843-3AC6-4D39-813F-F3F1DFF8C1D5}" type="datetimeFigureOut">
              <a:rPr lang="en-US" smtClean="0"/>
              <a:t>4/18/2025</a:t>
            </a:fld>
            <a:endParaRPr lang="en-US"/>
          </a:p>
        </p:txBody>
      </p:sp>
      <p:sp>
        <p:nvSpPr>
          <p:cNvPr id="5" name="Footer Placeholder 4">
            <a:extLst>
              <a:ext uri="{FF2B5EF4-FFF2-40B4-BE49-F238E27FC236}">
                <a16:creationId xmlns:a16="http://schemas.microsoft.com/office/drawing/2014/main" id="{D4C61BFB-4A96-2462-FA02-6A3E5A3C615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796F4C6-B83D-C956-1E0C-F0A9FA0D8147}"/>
              </a:ext>
            </a:extLst>
          </p:cNvPr>
          <p:cNvSpPr>
            <a:spLocks noGrp="1"/>
          </p:cNvSpPr>
          <p:nvPr>
            <p:ph type="sldNum" sz="quarter" idx="12"/>
          </p:nvPr>
        </p:nvSpPr>
        <p:spPr/>
        <p:txBody>
          <a:bodyPr/>
          <a:lstStyle/>
          <a:p>
            <a:fld id="{56F35E7C-3D24-41E5-835D-9CFFD568A7AF}" type="slidenum">
              <a:rPr lang="en-US" smtClean="0"/>
              <a:t>‹#›</a:t>
            </a:fld>
            <a:endParaRPr lang="en-US"/>
          </a:p>
        </p:txBody>
      </p:sp>
    </p:spTree>
    <p:extLst>
      <p:ext uri="{BB962C8B-B14F-4D97-AF65-F5344CB8AC3E}">
        <p14:creationId xmlns:p14="http://schemas.microsoft.com/office/powerpoint/2010/main" val="19551731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A7ACD-2ADC-409A-0C23-CDA7CB67AC2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414404617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4FEEC-40C0-7F51-5F07-624D23285A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F1426A4-0E53-C713-6041-F8C8B32AFD0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93E45D-996B-FA70-BA8C-080E83CD6BB4}"/>
              </a:ext>
            </a:extLst>
          </p:cNvPr>
          <p:cNvSpPr>
            <a:spLocks noGrp="1"/>
          </p:cNvSpPr>
          <p:nvPr>
            <p:ph type="dt" sz="half" idx="10"/>
          </p:nvPr>
        </p:nvSpPr>
        <p:spPr>
          <a:xfrm>
            <a:off x="838200" y="6356350"/>
            <a:ext cx="2743200" cy="365125"/>
          </a:xfrm>
          <a:prstGeom prst="rect">
            <a:avLst/>
          </a:prstGeom>
        </p:spPr>
        <p:txBody>
          <a:bodyPr/>
          <a:lstStyle/>
          <a:p>
            <a:fld id="{E52B4843-3AC6-4D39-813F-F3F1DFF8C1D5}" type="datetimeFigureOut">
              <a:rPr lang="en-US" smtClean="0"/>
              <a:t>4/18/2025</a:t>
            </a:fld>
            <a:endParaRPr lang="en-US"/>
          </a:p>
        </p:txBody>
      </p:sp>
      <p:sp>
        <p:nvSpPr>
          <p:cNvPr id="5" name="Footer Placeholder 4">
            <a:extLst>
              <a:ext uri="{FF2B5EF4-FFF2-40B4-BE49-F238E27FC236}">
                <a16:creationId xmlns:a16="http://schemas.microsoft.com/office/drawing/2014/main" id="{81711522-A2C8-1FDB-E1C7-2DB19312CD8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3FD8B5F-E3E9-B17B-760F-8C50DF0B5E03}"/>
              </a:ext>
            </a:extLst>
          </p:cNvPr>
          <p:cNvSpPr>
            <a:spLocks noGrp="1"/>
          </p:cNvSpPr>
          <p:nvPr>
            <p:ph type="sldNum" sz="quarter" idx="12"/>
          </p:nvPr>
        </p:nvSpPr>
        <p:spPr/>
        <p:txBody>
          <a:bodyPr/>
          <a:lstStyle/>
          <a:p>
            <a:fld id="{56F35E7C-3D24-41E5-835D-9CFFD568A7AF}" type="slidenum">
              <a:rPr lang="en-US" smtClean="0"/>
              <a:t>‹#›</a:t>
            </a:fld>
            <a:endParaRPr lang="en-US"/>
          </a:p>
        </p:txBody>
      </p:sp>
    </p:spTree>
    <p:extLst>
      <p:ext uri="{BB962C8B-B14F-4D97-AF65-F5344CB8AC3E}">
        <p14:creationId xmlns:p14="http://schemas.microsoft.com/office/powerpoint/2010/main" val="128007617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0C2C2-7485-CC73-F074-36E331B36BC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68E03AE-1D40-D578-82F3-D83E1EE37FB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7782BA-BA19-4C4A-17C9-A4D224B9F702}"/>
              </a:ext>
            </a:extLst>
          </p:cNvPr>
          <p:cNvSpPr>
            <a:spLocks noGrp="1"/>
          </p:cNvSpPr>
          <p:nvPr>
            <p:ph type="dt" sz="half" idx="10"/>
          </p:nvPr>
        </p:nvSpPr>
        <p:spPr>
          <a:xfrm>
            <a:off x="838200" y="6356350"/>
            <a:ext cx="2743200" cy="365125"/>
          </a:xfrm>
          <a:prstGeom prst="rect">
            <a:avLst/>
          </a:prstGeom>
        </p:spPr>
        <p:txBody>
          <a:bodyPr/>
          <a:lstStyle/>
          <a:p>
            <a:fld id="{E52B4843-3AC6-4D39-813F-F3F1DFF8C1D5}" type="datetimeFigureOut">
              <a:rPr lang="en-US" smtClean="0"/>
              <a:t>4/18/2025</a:t>
            </a:fld>
            <a:endParaRPr lang="en-US"/>
          </a:p>
        </p:txBody>
      </p:sp>
      <p:sp>
        <p:nvSpPr>
          <p:cNvPr id="5" name="Footer Placeholder 4">
            <a:extLst>
              <a:ext uri="{FF2B5EF4-FFF2-40B4-BE49-F238E27FC236}">
                <a16:creationId xmlns:a16="http://schemas.microsoft.com/office/drawing/2014/main" id="{8C357B72-B9E4-260C-9B32-8CA152D9F19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8DC7BC-8C06-6FDE-0143-EF0C2562A49F}"/>
              </a:ext>
            </a:extLst>
          </p:cNvPr>
          <p:cNvSpPr>
            <a:spLocks noGrp="1"/>
          </p:cNvSpPr>
          <p:nvPr>
            <p:ph type="sldNum" sz="quarter" idx="12"/>
          </p:nvPr>
        </p:nvSpPr>
        <p:spPr/>
        <p:txBody>
          <a:bodyPr/>
          <a:lstStyle/>
          <a:p>
            <a:fld id="{56F35E7C-3D24-41E5-835D-9CFFD568A7AF}" type="slidenum">
              <a:rPr lang="en-US" smtClean="0"/>
              <a:t>‹#›</a:t>
            </a:fld>
            <a:endParaRPr lang="en-US"/>
          </a:p>
        </p:txBody>
      </p:sp>
    </p:spTree>
    <p:extLst>
      <p:ext uri="{BB962C8B-B14F-4D97-AF65-F5344CB8AC3E}">
        <p14:creationId xmlns:p14="http://schemas.microsoft.com/office/powerpoint/2010/main" val="74972140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6D0A1-8C28-2CCC-6089-57FD1A63DF0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049C83F-CDD9-3F65-7B19-1E404D15FAF4}"/>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A9C67CF-213B-27AE-14B6-79D2C0D4076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70AEC5F-DEFC-6BB3-3834-5D4DF13210EC}"/>
              </a:ext>
            </a:extLst>
          </p:cNvPr>
          <p:cNvSpPr>
            <a:spLocks noGrp="1"/>
          </p:cNvSpPr>
          <p:nvPr>
            <p:ph type="dt" sz="half" idx="10"/>
          </p:nvPr>
        </p:nvSpPr>
        <p:spPr>
          <a:xfrm>
            <a:off x="838200" y="6356350"/>
            <a:ext cx="2743200" cy="365125"/>
          </a:xfrm>
          <a:prstGeom prst="rect">
            <a:avLst/>
          </a:prstGeom>
        </p:spPr>
        <p:txBody>
          <a:bodyPr/>
          <a:lstStyle/>
          <a:p>
            <a:fld id="{E52B4843-3AC6-4D39-813F-F3F1DFF8C1D5}" type="datetimeFigureOut">
              <a:rPr lang="en-US" smtClean="0"/>
              <a:t>4/18/2025</a:t>
            </a:fld>
            <a:endParaRPr lang="en-US"/>
          </a:p>
        </p:txBody>
      </p:sp>
      <p:sp>
        <p:nvSpPr>
          <p:cNvPr id="6" name="Footer Placeholder 5">
            <a:extLst>
              <a:ext uri="{FF2B5EF4-FFF2-40B4-BE49-F238E27FC236}">
                <a16:creationId xmlns:a16="http://schemas.microsoft.com/office/drawing/2014/main" id="{3283C771-5081-079B-FFF8-77F2CDE414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31B3829-B467-EADE-3D23-9B88C89E8AE7}"/>
              </a:ext>
            </a:extLst>
          </p:cNvPr>
          <p:cNvSpPr>
            <a:spLocks noGrp="1"/>
          </p:cNvSpPr>
          <p:nvPr>
            <p:ph type="sldNum" sz="quarter" idx="12"/>
          </p:nvPr>
        </p:nvSpPr>
        <p:spPr/>
        <p:txBody>
          <a:bodyPr/>
          <a:lstStyle/>
          <a:p>
            <a:fld id="{56F35E7C-3D24-41E5-835D-9CFFD568A7AF}" type="slidenum">
              <a:rPr lang="en-US" smtClean="0"/>
              <a:t>‹#›</a:t>
            </a:fld>
            <a:endParaRPr lang="en-US"/>
          </a:p>
        </p:txBody>
      </p:sp>
    </p:spTree>
    <p:extLst>
      <p:ext uri="{BB962C8B-B14F-4D97-AF65-F5344CB8AC3E}">
        <p14:creationId xmlns:p14="http://schemas.microsoft.com/office/powerpoint/2010/main" val="209980197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48E42-D638-1E1D-B950-10091221F4C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DC3D967-6703-FFBC-E353-E921EC2C915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2DFFD0E-86FA-6FF3-3E4C-27EC7467743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7EB861F-3641-29E7-87A6-CE7C22C048A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51A3F9-039C-3FCA-0550-739B78AA397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6B0160-5616-A047-4BFE-137B8497F905}"/>
              </a:ext>
            </a:extLst>
          </p:cNvPr>
          <p:cNvSpPr>
            <a:spLocks noGrp="1"/>
          </p:cNvSpPr>
          <p:nvPr>
            <p:ph type="dt" sz="half" idx="10"/>
          </p:nvPr>
        </p:nvSpPr>
        <p:spPr>
          <a:xfrm>
            <a:off x="838200" y="6356350"/>
            <a:ext cx="2743200" cy="365125"/>
          </a:xfrm>
          <a:prstGeom prst="rect">
            <a:avLst/>
          </a:prstGeom>
        </p:spPr>
        <p:txBody>
          <a:bodyPr/>
          <a:lstStyle/>
          <a:p>
            <a:fld id="{E52B4843-3AC6-4D39-813F-F3F1DFF8C1D5}" type="datetimeFigureOut">
              <a:rPr lang="en-US" smtClean="0"/>
              <a:t>4/18/2025</a:t>
            </a:fld>
            <a:endParaRPr lang="en-US"/>
          </a:p>
        </p:txBody>
      </p:sp>
      <p:sp>
        <p:nvSpPr>
          <p:cNvPr id="8" name="Footer Placeholder 7">
            <a:extLst>
              <a:ext uri="{FF2B5EF4-FFF2-40B4-BE49-F238E27FC236}">
                <a16:creationId xmlns:a16="http://schemas.microsoft.com/office/drawing/2014/main" id="{37915A70-75BF-A025-C338-2E524DA7BE0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CE373115-3C83-2398-6724-70079D277142}"/>
              </a:ext>
            </a:extLst>
          </p:cNvPr>
          <p:cNvSpPr>
            <a:spLocks noGrp="1"/>
          </p:cNvSpPr>
          <p:nvPr>
            <p:ph type="sldNum" sz="quarter" idx="12"/>
          </p:nvPr>
        </p:nvSpPr>
        <p:spPr/>
        <p:txBody>
          <a:bodyPr/>
          <a:lstStyle/>
          <a:p>
            <a:fld id="{56F35E7C-3D24-41E5-835D-9CFFD568A7AF}" type="slidenum">
              <a:rPr lang="en-US" smtClean="0"/>
              <a:t>‹#›</a:t>
            </a:fld>
            <a:endParaRPr lang="en-US"/>
          </a:p>
        </p:txBody>
      </p:sp>
    </p:spTree>
    <p:extLst>
      <p:ext uri="{BB962C8B-B14F-4D97-AF65-F5344CB8AC3E}">
        <p14:creationId xmlns:p14="http://schemas.microsoft.com/office/powerpoint/2010/main" val="391071136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D515A-1DEF-1629-1B97-DE9841FF2C1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9480636-4978-FAD6-D23A-2C8578E2E181}"/>
              </a:ext>
            </a:extLst>
          </p:cNvPr>
          <p:cNvSpPr>
            <a:spLocks noGrp="1"/>
          </p:cNvSpPr>
          <p:nvPr>
            <p:ph type="dt" sz="half" idx="10"/>
          </p:nvPr>
        </p:nvSpPr>
        <p:spPr>
          <a:xfrm>
            <a:off x="838200" y="6356350"/>
            <a:ext cx="2743200" cy="365125"/>
          </a:xfrm>
          <a:prstGeom prst="rect">
            <a:avLst/>
          </a:prstGeom>
        </p:spPr>
        <p:txBody>
          <a:bodyPr/>
          <a:lstStyle/>
          <a:p>
            <a:fld id="{E52B4843-3AC6-4D39-813F-F3F1DFF8C1D5}" type="datetimeFigureOut">
              <a:rPr lang="en-US" smtClean="0"/>
              <a:t>4/18/2025</a:t>
            </a:fld>
            <a:endParaRPr lang="en-US"/>
          </a:p>
        </p:txBody>
      </p:sp>
      <p:sp>
        <p:nvSpPr>
          <p:cNvPr id="4" name="Footer Placeholder 3">
            <a:extLst>
              <a:ext uri="{FF2B5EF4-FFF2-40B4-BE49-F238E27FC236}">
                <a16:creationId xmlns:a16="http://schemas.microsoft.com/office/drawing/2014/main" id="{598E5546-B63F-0731-B075-9399ACDFEA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EBFC4EB5-82FB-A6FF-68D6-AD0B22CA9CD8}"/>
              </a:ext>
            </a:extLst>
          </p:cNvPr>
          <p:cNvSpPr>
            <a:spLocks noGrp="1"/>
          </p:cNvSpPr>
          <p:nvPr>
            <p:ph type="sldNum" sz="quarter" idx="12"/>
          </p:nvPr>
        </p:nvSpPr>
        <p:spPr/>
        <p:txBody>
          <a:bodyPr/>
          <a:lstStyle/>
          <a:p>
            <a:fld id="{56F35E7C-3D24-41E5-835D-9CFFD568A7AF}" type="slidenum">
              <a:rPr lang="en-US" smtClean="0"/>
              <a:t>‹#›</a:t>
            </a:fld>
            <a:endParaRPr lang="en-US"/>
          </a:p>
        </p:txBody>
      </p:sp>
    </p:spTree>
    <p:extLst>
      <p:ext uri="{BB962C8B-B14F-4D97-AF65-F5344CB8AC3E}">
        <p14:creationId xmlns:p14="http://schemas.microsoft.com/office/powerpoint/2010/main" val="138768257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619951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B3359-74B6-6142-D933-9FEBF5C817C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73CA784-3B1E-6C6F-E120-2B2B163CBC3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DD7455-0A7F-BA4D-1A09-AC593674F86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B28F88A-1BF6-F390-D602-1027A47BF864}"/>
              </a:ext>
            </a:extLst>
          </p:cNvPr>
          <p:cNvSpPr>
            <a:spLocks noGrp="1"/>
          </p:cNvSpPr>
          <p:nvPr>
            <p:ph type="dt" sz="half" idx="10"/>
          </p:nvPr>
        </p:nvSpPr>
        <p:spPr>
          <a:xfrm>
            <a:off x="838200" y="6356350"/>
            <a:ext cx="2743200" cy="365125"/>
          </a:xfrm>
          <a:prstGeom prst="rect">
            <a:avLst/>
          </a:prstGeom>
        </p:spPr>
        <p:txBody>
          <a:bodyPr/>
          <a:lstStyle/>
          <a:p>
            <a:fld id="{E52B4843-3AC6-4D39-813F-F3F1DFF8C1D5}" type="datetimeFigureOut">
              <a:rPr lang="en-US" smtClean="0"/>
              <a:t>4/18/2025</a:t>
            </a:fld>
            <a:endParaRPr lang="en-US"/>
          </a:p>
        </p:txBody>
      </p:sp>
      <p:sp>
        <p:nvSpPr>
          <p:cNvPr id="6" name="Footer Placeholder 5">
            <a:extLst>
              <a:ext uri="{FF2B5EF4-FFF2-40B4-BE49-F238E27FC236}">
                <a16:creationId xmlns:a16="http://schemas.microsoft.com/office/drawing/2014/main" id="{9C7A31AF-D090-0AF3-4D79-BD0EF79D603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8DD8CBA-AB0E-AEF3-2D78-E8BC9A1377D6}"/>
              </a:ext>
            </a:extLst>
          </p:cNvPr>
          <p:cNvSpPr>
            <a:spLocks noGrp="1"/>
          </p:cNvSpPr>
          <p:nvPr>
            <p:ph type="sldNum" sz="quarter" idx="12"/>
          </p:nvPr>
        </p:nvSpPr>
        <p:spPr/>
        <p:txBody>
          <a:bodyPr/>
          <a:lstStyle/>
          <a:p>
            <a:fld id="{56F35E7C-3D24-41E5-835D-9CFFD568A7AF}" type="slidenum">
              <a:rPr lang="en-US" smtClean="0"/>
              <a:t>‹#›</a:t>
            </a:fld>
            <a:endParaRPr lang="en-US"/>
          </a:p>
        </p:txBody>
      </p:sp>
    </p:spTree>
    <p:extLst>
      <p:ext uri="{BB962C8B-B14F-4D97-AF65-F5344CB8AC3E}">
        <p14:creationId xmlns:p14="http://schemas.microsoft.com/office/powerpoint/2010/main" val="11837095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DF8F4-18AE-86FA-B64A-C91E32E35C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6634CA3-B382-A6C9-E7E6-6D6888D2806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BB56586-013B-8963-86F8-4A4E105CBC7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FBAD71-3AD8-0270-4A3C-01D193EF6E78}"/>
              </a:ext>
            </a:extLst>
          </p:cNvPr>
          <p:cNvSpPr>
            <a:spLocks noGrp="1"/>
          </p:cNvSpPr>
          <p:nvPr>
            <p:ph type="dt" sz="half" idx="10"/>
          </p:nvPr>
        </p:nvSpPr>
        <p:spPr>
          <a:xfrm>
            <a:off x="838200" y="6356350"/>
            <a:ext cx="2743200" cy="365125"/>
          </a:xfrm>
          <a:prstGeom prst="rect">
            <a:avLst/>
          </a:prstGeom>
        </p:spPr>
        <p:txBody>
          <a:bodyPr/>
          <a:lstStyle/>
          <a:p>
            <a:fld id="{E52B4843-3AC6-4D39-813F-F3F1DFF8C1D5}" type="datetimeFigureOut">
              <a:rPr lang="en-US" smtClean="0"/>
              <a:t>4/18/2025</a:t>
            </a:fld>
            <a:endParaRPr lang="en-US"/>
          </a:p>
        </p:txBody>
      </p:sp>
      <p:sp>
        <p:nvSpPr>
          <p:cNvPr id="6" name="Footer Placeholder 5">
            <a:extLst>
              <a:ext uri="{FF2B5EF4-FFF2-40B4-BE49-F238E27FC236}">
                <a16:creationId xmlns:a16="http://schemas.microsoft.com/office/drawing/2014/main" id="{0774ED81-1B68-578D-C346-F9B2FD6FFBA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00E4514-4914-AF1D-BDD9-50B3454367BD}"/>
              </a:ext>
            </a:extLst>
          </p:cNvPr>
          <p:cNvSpPr>
            <a:spLocks noGrp="1"/>
          </p:cNvSpPr>
          <p:nvPr>
            <p:ph type="sldNum" sz="quarter" idx="12"/>
          </p:nvPr>
        </p:nvSpPr>
        <p:spPr/>
        <p:txBody>
          <a:bodyPr/>
          <a:lstStyle/>
          <a:p>
            <a:fld id="{56F35E7C-3D24-41E5-835D-9CFFD568A7AF}" type="slidenum">
              <a:rPr lang="en-US" smtClean="0"/>
              <a:t>‹#›</a:t>
            </a:fld>
            <a:endParaRPr lang="en-US"/>
          </a:p>
        </p:txBody>
      </p:sp>
    </p:spTree>
    <p:extLst>
      <p:ext uri="{BB962C8B-B14F-4D97-AF65-F5344CB8AC3E}">
        <p14:creationId xmlns:p14="http://schemas.microsoft.com/office/powerpoint/2010/main" val="296674301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2DC62A-4600-3CB4-9D41-C9746715D8B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6215FD5-9F02-9AAE-A6B1-CDFE58B8748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7C7BE9-4324-E47B-F1A2-81799199C460}"/>
              </a:ext>
            </a:extLst>
          </p:cNvPr>
          <p:cNvSpPr>
            <a:spLocks noGrp="1"/>
          </p:cNvSpPr>
          <p:nvPr>
            <p:ph type="dt" sz="half" idx="10"/>
          </p:nvPr>
        </p:nvSpPr>
        <p:spPr>
          <a:xfrm>
            <a:off x="838200" y="6356350"/>
            <a:ext cx="2743200" cy="365125"/>
          </a:xfrm>
          <a:prstGeom prst="rect">
            <a:avLst/>
          </a:prstGeom>
        </p:spPr>
        <p:txBody>
          <a:bodyPr/>
          <a:lstStyle/>
          <a:p>
            <a:fld id="{E52B4843-3AC6-4D39-813F-F3F1DFF8C1D5}" type="datetimeFigureOut">
              <a:rPr lang="en-US" smtClean="0"/>
              <a:t>4/18/2025</a:t>
            </a:fld>
            <a:endParaRPr lang="en-US"/>
          </a:p>
        </p:txBody>
      </p:sp>
      <p:sp>
        <p:nvSpPr>
          <p:cNvPr id="5" name="Footer Placeholder 4">
            <a:extLst>
              <a:ext uri="{FF2B5EF4-FFF2-40B4-BE49-F238E27FC236}">
                <a16:creationId xmlns:a16="http://schemas.microsoft.com/office/drawing/2014/main" id="{E41979D8-B422-1B3B-67F3-48EA1130C38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0DE84CB-D18A-9808-D742-0A8F9634EB4A}"/>
              </a:ext>
            </a:extLst>
          </p:cNvPr>
          <p:cNvSpPr>
            <a:spLocks noGrp="1"/>
          </p:cNvSpPr>
          <p:nvPr>
            <p:ph type="sldNum" sz="quarter" idx="12"/>
          </p:nvPr>
        </p:nvSpPr>
        <p:spPr/>
        <p:txBody>
          <a:bodyPr/>
          <a:lstStyle/>
          <a:p>
            <a:fld id="{56F35E7C-3D24-41E5-835D-9CFFD568A7AF}" type="slidenum">
              <a:rPr lang="en-US" smtClean="0"/>
              <a:t>‹#›</a:t>
            </a:fld>
            <a:endParaRPr lang="en-US"/>
          </a:p>
        </p:txBody>
      </p:sp>
    </p:spTree>
    <p:extLst>
      <p:ext uri="{BB962C8B-B14F-4D97-AF65-F5344CB8AC3E}">
        <p14:creationId xmlns:p14="http://schemas.microsoft.com/office/powerpoint/2010/main" val="59254366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FB9012F-E0CD-62E5-595E-39AC6C3CF70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09EAB19-07B2-A083-B099-B1B9E34803A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B51F01-F774-181C-82EF-5635FF69D551}"/>
              </a:ext>
            </a:extLst>
          </p:cNvPr>
          <p:cNvSpPr>
            <a:spLocks noGrp="1"/>
          </p:cNvSpPr>
          <p:nvPr>
            <p:ph type="dt" sz="half" idx="10"/>
          </p:nvPr>
        </p:nvSpPr>
        <p:spPr>
          <a:xfrm>
            <a:off x="838200" y="6356350"/>
            <a:ext cx="2743200" cy="365125"/>
          </a:xfrm>
          <a:prstGeom prst="rect">
            <a:avLst/>
          </a:prstGeom>
        </p:spPr>
        <p:txBody>
          <a:bodyPr/>
          <a:lstStyle/>
          <a:p>
            <a:fld id="{E52B4843-3AC6-4D39-813F-F3F1DFF8C1D5}" type="datetimeFigureOut">
              <a:rPr lang="en-US" smtClean="0"/>
              <a:t>4/18/2025</a:t>
            </a:fld>
            <a:endParaRPr lang="en-US"/>
          </a:p>
        </p:txBody>
      </p:sp>
      <p:sp>
        <p:nvSpPr>
          <p:cNvPr id="5" name="Footer Placeholder 4">
            <a:extLst>
              <a:ext uri="{FF2B5EF4-FFF2-40B4-BE49-F238E27FC236}">
                <a16:creationId xmlns:a16="http://schemas.microsoft.com/office/drawing/2014/main" id="{880ADDF1-54F7-BAE8-52F2-E6C16A9F36F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C95644D-59BB-BF5E-95F6-8FB00B9D96AD}"/>
              </a:ext>
            </a:extLst>
          </p:cNvPr>
          <p:cNvSpPr>
            <a:spLocks noGrp="1"/>
          </p:cNvSpPr>
          <p:nvPr>
            <p:ph type="sldNum" sz="quarter" idx="12"/>
          </p:nvPr>
        </p:nvSpPr>
        <p:spPr/>
        <p:txBody>
          <a:bodyPr/>
          <a:lstStyle/>
          <a:p>
            <a:fld id="{56F35E7C-3D24-41E5-835D-9CFFD568A7AF}" type="slidenum">
              <a:rPr lang="en-US" smtClean="0"/>
              <a:t>‹#›</a:t>
            </a:fld>
            <a:endParaRPr lang="en-US"/>
          </a:p>
        </p:txBody>
      </p:sp>
    </p:spTree>
    <p:extLst>
      <p:ext uri="{BB962C8B-B14F-4D97-AF65-F5344CB8AC3E}">
        <p14:creationId xmlns:p14="http://schemas.microsoft.com/office/powerpoint/2010/main" val="25651388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370044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Slide Image" userDrawn="1">
  <p:cSld name="Slide Image">
    <p:spTree>
      <p:nvGrpSpPr>
        <p:cNvPr id="1" name="Shape 51"/>
        <p:cNvGrpSpPr/>
        <p:nvPr/>
      </p:nvGrpSpPr>
      <p:grpSpPr>
        <a:xfrm>
          <a:off x="0" y="0"/>
          <a:ext cx="0" cy="0"/>
          <a:chOff x="0" y="0"/>
          <a:chExt cx="0" cy="0"/>
        </a:xfrm>
      </p:grpSpPr>
      <p:sp>
        <p:nvSpPr>
          <p:cNvPr id="52" name="Google Shape;52;p1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pic>
        <p:nvPicPr>
          <p:cNvPr id="2" name="Google Shape;102;p19">
            <a:extLst>
              <a:ext uri="{FF2B5EF4-FFF2-40B4-BE49-F238E27FC236}">
                <a16:creationId xmlns:a16="http://schemas.microsoft.com/office/drawing/2014/main" id="{189BCE0A-F90C-ADC5-FEB6-2EA4C8FFAA50}"/>
              </a:ext>
            </a:extLst>
          </p:cNvPr>
          <p:cNvPicPr preferRelativeResize="0"/>
          <p:nvPr userDrawn="1"/>
        </p:nvPicPr>
        <p:blipFill>
          <a:blip r:embed="rId2">
            <a:alphaModFix/>
          </a:blip>
          <a:stretch>
            <a:fillRect/>
          </a:stretch>
        </p:blipFill>
        <p:spPr>
          <a:xfrm>
            <a:off x="730233" y="6045200"/>
            <a:ext cx="2058667" cy="254000"/>
          </a:xfrm>
          <a:prstGeom prst="rect">
            <a:avLst/>
          </a:prstGeom>
          <a:noFill/>
          <a:ln>
            <a:noFill/>
          </a:ln>
        </p:spPr>
      </p:pic>
    </p:spTree>
    <p:extLst>
      <p:ext uri="{BB962C8B-B14F-4D97-AF65-F5344CB8AC3E}">
        <p14:creationId xmlns:p14="http://schemas.microsoft.com/office/powerpoint/2010/main" val="3816784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121877" y="6198169"/>
            <a:ext cx="2743200" cy="365125"/>
          </a:xfrm>
        </p:spPr>
        <p:txBody>
          <a:bodyPr/>
          <a:lstStyle>
            <a:lvl1pPr>
              <a:defRPr>
                <a:solidFill>
                  <a:schemeClr val="tx2"/>
                </a:solidFill>
              </a:defRPr>
            </a:lvl1pPr>
          </a:lstStyle>
          <a:p>
            <a:fld id="{4E6DD83D-867F-7E47-97D4-0D318A54498A}" type="slidenum">
              <a:rPr lang="en-US" smtClean="0"/>
              <a:pPr/>
              <a:t>‹#›</a:t>
            </a:fld>
            <a:endParaRPr lang="en-US"/>
          </a:p>
        </p:txBody>
      </p:sp>
      <p:pic>
        <p:nvPicPr>
          <p:cNvPr id="7" name="Picture 6" descr="Text&#10;&#10;Description automatically generated with medium confidence">
            <a:extLst>
              <a:ext uri="{FF2B5EF4-FFF2-40B4-BE49-F238E27FC236}">
                <a16:creationId xmlns:a16="http://schemas.microsoft.com/office/drawing/2014/main" id="{1F1E4481-49E1-2464-4457-E076B92CCDAC}"/>
              </a:ext>
            </a:extLst>
          </p:cNvPr>
          <p:cNvPicPr>
            <a:picLocks noChangeAspect="1"/>
          </p:cNvPicPr>
          <p:nvPr userDrawn="1"/>
        </p:nvPicPr>
        <p:blipFill>
          <a:blip r:embed="rId3"/>
          <a:stretch>
            <a:fillRect/>
          </a:stretch>
        </p:blipFill>
        <p:spPr>
          <a:xfrm>
            <a:off x="425571" y="6139912"/>
            <a:ext cx="5137504" cy="481641"/>
          </a:xfrm>
          <a:prstGeom prst="rect">
            <a:avLst/>
          </a:prstGeom>
        </p:spPr>
      </p:pic>
    </p:spTree>
    <p:extLst>
      <p:ext uri="{BB962C8B-B14F-4D97-AF65-F5344CB8AC3E}">
        <p14:creationId xmlns:p14="http://schemas.microsoft.com/office/powerpoint/2010/main" val="3853861063"/>
      </p:ext>
    </p:extLst>
  </p:cSld>
  <p:clrMapOvr>
    <a:masterClrMapping/>
  </p:clrMapOvr>
  <p:extLst>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12800" y="457201"/>
            <a:ext cx="10541000" cy="379851"/>
          </a:xfrm>
          <a:prstGeom prst="rect">
            <a:avLst/>
          </a:prstGeom>
          <a:noFill/>
        </p:spPr>
        <p:txBody>
          <a:bodyPr lIns="0" tIns="0" rIns="0" bIns="0" anchor="t"/>
          <a:lstStyle>
            <a:lvl1pPr>
              <a:defRPr sz="2500">
                <a:solidFill>
                  <a:schemeClr val="accent4"/>
                </a:solidFill>
              </a:defRPr>
            </a:lvl1pPr>
          </a:lstStyle>
          <a:p>
            <a:r>
              <a:rPr lang="en-US"/>
              <a:t>Click to edit Master title style</a:t>
            </a:r>
          </a:p>
        </p:txBody>
      </p:sp>
      <p:sp>
        <p:nvSpPr>
          <p:cNvPr id="6" name="Slide Number Placeholder 5"/>
          <p:cNvSpPr>
            <a:spLocks noGrp="1"/>
          </p:cNvSpPr>
          <p:nvPr>
            <p:ph type="sldNum" sz="quarter" idx="12"/>
          </p:nvPr>
        </p:nvSpPr>
        <p:spPr/>
        <p:txBody>
          <a:bodyPr/>
          <a:lstStyle>
            <a:lvl1pPr>
              <a:defRPr>
                <a:solidFill>
                  <a:schemeClr val="accent1"/>
                </a:solidFill>
              </a:defRPr>
            </a:lvl1pPr>
          </a:lstStyle>
          <a:p>
            <a:fld id="{4E6DD83D-867F-7E47-97D4-0D318A54498A}" type="slidenum">
              <a:rPr lang="en-US" smtClean="0"/>
              <a:pPr/>
              <a:t>‹#›</a:t>
            </a:fld>
            <a:endParaRPr lang="en-US"/>
          </a:p>
        </p:txBody>
      </p:sp>
      <p:sp>
        <p:nvSpPr>
          <p:cNvPr id="10" name="Content Placeholder 2">
            <a:extLst>
              <a:ext uri="{FF2B5EF4-FFF2-40B4-BE49-F238E27FC236}">
                <a16:creationId xmlns:a16="http://schemas.microsoft.com/office/drawing/2014/main" id="{1BBC217E-CFAC-D847-94E0-A0D8CBE408A7}"/>
              </a:ext>
            </a:extLst>
          </p:cNvPr>
          <p:cNvSpPr>
            <a:spLocks noGrp="1"/>
          </p:cNvSpPr>
          <p:nvPr>
            <p:ph idx="1"/>
          </p:nvPr>
        </p:nvSpPr>
        <p:spPr>
          <a:xfrm>
            <a:off x="812800" y="1485901"/>
            <a:ext cx="4920035" cy="4549775"/>
          </a:xfrm>
          <a:prstGeom prst="rect">
            <a:avLst/>
          </a:prstGeom>
        </p:spPr>
        <p:txBody>
          <a:bodyPr lIns="0" tIns="0" rIns="0" bIns="0"/>
          <a:lstStyle>
            <a:lvl1pPr>
              <a:defRPr sz="1100">
                <a:solidFill>
                  <a:schemeClr val="accent4"/>
                </a:solidFill>
              </a:defRPr>
            </a:lvl1pPr>
            <a:lvl2pPr>
              <a:defRPr sz="1100">
                <a:solidFill>
                  <a:schemeClr val="accent4"/>
                </a:solidFill>
              </a:defRPr>
            </a:lvl2pPr>
            <a:lvl3pPr>
              <a:defRPr sz="1100">
                <a:solidFill>
                  <a:schemeClr val="accent4"/>
                </a:solidFill>
              </a:defRPr>
            </a:lvl3pPr>
            <a:lvl4pPr>
              <a:defRPr sz="1100">
                <a:solidFill>
                  <a:schemeClr val="accent4"/>
                </a:solidFill>
              </a:defRPr>
            </a:lvl4pPr>
            <a:lvl5pPr>
              <a:defRPr sz="1100">
                <a:solidFill>
                  <a:schemeClr val="accent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84EBA7ED-B7F8-7443-9C5B-2D1A1236DF75}"/>
              </a:ext>
            </a:extLst>
          </p:cNvPr>
          <p:cNvSpPr>
            <a:spLocks noGrp="1"/>
          </p:cNvSpPr>
          <p:nvPr>
            <p:ph idx="13"/>
          </p:nvPr>
        </p:nvSpPr>
        <p:spPr>
          <a:xfrm>
            <a:off x="6459168" y="1485901"/>
            <a:ext cx="4920035" cy="4549775"/>
          </a:xfrm>
          <a:prstGeom prst="rect">
            <a:avLst/>
          </a:prstGeom>
        </p:spPr>
        <p:txBody>
          <a:bodyPr lIns="0" tIns="0" rIns="0" bIns="0"/>
          <a:lstStyle>
            <a:lvl1pPr>
              <a:defRPr sz="1100">
                <a:solidFill>
                  <a:schemeClr val="accent4"/>
                </a:solidFill>
              </a:defRPr>
            </a:lvl1pPr>
            <a:lvl2pPr>
              <a:defRPr sz="1100">
                <a:solidFill>
                  <a:schemeClr val="accent4"/>
                </a:solidFill>
              </a:defRPr>
            </a:lvl2pPr>
            <a:lvl3pPr>
              <a:defRPr sz="1100">
                <a:solidFill>
                  <a:schemeClr val="accent4"/>
                </a:solidFill>
              </a:defRPr>
            </a:lvl3pPr>
            <a:lvl4pPr>
              <a:defRPr sz="1100">
                <a:solidFill>
                  <a:schemeClr val="accent4"/>
                </a:solidFill>
              </a:defRPr>
            </a:lvl4pPr>
            <a:lvl5pPr>
              <a:defRPr sz="1100">
                <a:solidFill>
                  <a:schemeClr val="accent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4">
            <a:extLst>
              <a:ext uri="{FF2B5EF4-FFF2-40B4-BE49-F238E27FC236}">
                <a16:creationId xmlns:a16="http://schemas.microsoft.com/office/drawing/2014/main" id="{F1FBE374-B6BC-1B43-B7DE-8802CBB771AF}"/>
              </a:ext>
            </a:extLst>
          </p:cNvPr>
          <p:cNvSpPr>
            <a:spLocks noGrp="1"/>
          </p:cNvSpPr>
          <p:nvPr>
            <p:ph type="body" sz="quarter" idx="14" hasCustomPrompt="1"/>
          </p:nvPr>
        </p:nvSpPr>
        <p:spPr>
          <a:xfrm>
            <a:off x="812800" y="866906"/>
            <a:ext cx="10566400" cy="200531"/>
          </a:xfrm>
          <a:prstGeom prst="rect">
            <a:avLst/>
          </a:prstGeom>
        </p:spPr>
        <p:txBody>
          <a:bodyPr/>
          <a:lstStyle>
            <a:lvl1pPr>
              <a:buFont typeface="Arial" panose="020B0604020202020204" pitchFamily="34" charset="0"/>
              <a:buNone/>
              <a:defRPr sz="1000" spc="200" baseline="0">
                <a:solidFill>
                  <a:schemeClr val="accent5"/>
                </a:solidFill>
              </a:defRPr>
            </a:lvl1pPr>
            <a:lvl2pPr>
              <a:buFont typeface="Arial" panose="020B0604020202020204" pitchFamily="34" charset="0"/>
              <a:buNone/>
              <a:defRPr sz="1000" spc="200" baseline="0"/>
            </a:lvl2pPr>
            <a:lvl3pPr>
              <a:buFont typeface="Arial" panose="020B0604020202020204" pitchFamily="34" charset="0"/>
              <a:buNone/>
              <a:defRPr sz="1000" spc="200" baseline="0"/>
            </a:lvl3pPr>
            <a:lvl4pPr>
              <a:buFont typeface="Arial" panose="020B0604020202020204" pitchFamily="34" charset="0"/>
              <a:buNone/>
              <a:defRPr sz="1000" spc="200" baseline="0"/>
            </a:lvl4pPr>
            <a:lvl5pPr>
              <a:buFont typeface="Arial" panose="020B0604020202020204" pitchFamily="34" charset="0"/>
              <a:buNone/>
              <a:defRPr sz="1000" spc="200" baseline="0"/>
            </a:lvl5pPr>
          </a:lstStyle>
          <a:p>
            <a:pPr lvl="0"/>
            <a:r>
              <a:rPr lang="en-US"/>
              <a:t>CLICK TO EDIT MASTER TEXT STYLES</a:t>
            </a:r>
          </a:p>
        </p:txBody>
      </p:sp>
      <p:pic>
        <p:nvPicPr>
          <p:cNvPr id="8" name="Picture 7" descr="Text&#10;&#10;Description automatically generated with medium confidence">
            <a:extLst>
              <a:ext uri="{FF2B5EF4-FFF2-40B4-BE49-F238E27FC236}">
                <a16:creationId xmlns:a16="http://schemas.microsoft.com/office/drawing/2014/main" id="{CE61B300-273F-1651-D6E4-25320CC287FD}"/>
              </a:ext>
            </a:extLst>
          </p:cNvPr>
          <p:cNvPicPr>
            <a:picLocks noChangeAspect="1"/>
          </p:cNvPicPr>
          <p:nvPr userDrawn="1"/>
        </p:nvPicPr>
        <p:blipFill>
          <a:blip r:embed="rId3"/>
          <a:stretch>
            <a:fillRect/>
          </a:stretch>
        </p:blipFill>
        <p:spPr>
          <a:xfrm>
            <a:off x="425571" y="6139912"/>
            <a:ext cx="5137504" cy="481641"/>
          </a:xfrm>
          <a:prstGeom prst="rect">
            <a:avLst/>
          </a:prstGeom>
        </p:spPr>
      </p:pic>
    </p:spTree>
    <p:extLst>
      <p:ext uri="{BB962C8B-B14F-4D97-AF65-F5344CB8AC3E}">
        <p14:creationId xmlns:p14="http://schemas.microsoft.com/office/powerpoint/2010/main" val="61393385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4C150-E8E2-DB7A-D200-D9F7DF9C638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F2CE2C7-1A53-E1FA-45EA-28FB7627E1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FF3647-4796-8059-836E-DCB261FD65FF}"/>
              </a:ext>
            </a:extLst>
          </p:cNvPr>
          <p:cNvSpPr>
            <a:spLocks noGrp="1"/>
          </p:cNvSpPr>
          <p:nvPr>
            <p:ph type="dt" sz="half" idx="10"/>
          </p:nvPr>
        </p:nvSpPr>
        <p:spPr>
          <a:xfrm>
            <a:off x="838200" y="6356350"/>
            <a:ext cx="2743200" cy="365125"/>
          </a:xfrm>
          <a:prstGeom prst="rect">
            <a:avLst/>
          </a:prstGeom>
        </p:spPr>
        <p:txBody>
          <a:bodyPr/>
          <a:lstStyle/>
          <a:p>
            <a:fld id="{3D8D030C-B032-4B0B-9A45-9BC607EA93EA}" type="datetimeFigureOut">
              <a:rPr lang="en-US" smtClean="0"/>
              <a:t>4/18/2025</a:t>
            </a:fld>
            <a:endParaRPr lang="en-US"/>
          </a:p>
        </p:txBody>
      </p:sp>
      <p:sp>
        <p:nvSpPr>
          <p:cNvPr id="5" name="Footer Placeholder 4">
            <a:extLst>
              <a:ext uri="{FF2B5EF4-FFF2-40B4-BE49-F238E27FC236}">
                <a16:creationId xmlns:a16="http://schemas.microsoft.com/office/drawing/2014/main" id="{657E215E-2FD7-17F5-C032-92004A8E1B5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EB9ECB6-607B-3166-0D3B-16E6453345BC}"/>
              </a:ext>
            </a:extLst>
          </p:cNvPr>
          <p:cNvSpPr>
            <a:spLocks noGrp="1"/>
          </p:cNvSpPr>
          <p:nvPr>
            <p:ph type="sldNum" sz="quarter" idx="12"/>
          </p:nvPr>
        </p:nvSpPr>
        <p:spPr>
          <a:xfrm>
            <a:off x="8610600" y="6356350"/>
            <a:ext cx="2743200" cy="365125"/>
          </a:xfrm>
          <a:prstGeom prst="rect">
            <a:avLst/>
          </a:prstGeom>
        </p:spPr>
        <p:txBody>
          <a:bodyPr/>
          <a:lstStyle/>
          <a:p>
            <a:fld id="{C5C7F08E-4C9E-44C3-980A-5F6091434E8D}" type="slidenum">
              <a:rPr lang="en-US" smtClean="0"/>
              <a:t>‹#›</a:t>
            </a:fld>
            <a:endParaRPr lang="en-US"/>
          </a:p>
        </p:txBody>
      </p:sp>
    </p:spTree>
    <p:extLst>
      <p:ext uri="{BB962C8B-B14F-4D97-AF65-F5344CB8AC3E}">
        <p14:creationId xmlns:p14="http://schemas.microsoft.com/office/powerpoint/2010/main" val="17468044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F6A1D-3CC3-55BE-3B62-2122070EBA7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81FC20-CD32-28AC-F6CF-B48ACE47100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388716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B1934-63F8-9343-98BC-B91D31D9EA9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3B58626-C54A-57DD-A957-73B7857A2E4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68885720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EDED9-E8E0-7244-72EE-5DCC274480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222FFE3-BEB0-F9C0-43A4-D81C4868752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BC5B3A-E1CB-A471-4C72-76F30E89A54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1065868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5FFC0-C9CD-E5A9-A25A-371F35E3842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69EE71-7FEC-9C94-F0EE-0528F305DF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FBCB550-B891-0E28-824F-60A9AEF27B8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CAC02B-A324-10DC-4229-B79822A03E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7CA9808-CB0D-779A-C05A-CD1AAACE00F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0974565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4E086-906F-CB74-06B3-74620A8AF9F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9BFDEE1-9034-37C7-80A3-71C23E5930CA}"/>
              </a:ext>
            </a:extLst>
          </p:cNvPr>
          <p:cNvSpPr>
            <a:spLocks noGrp="1"/>
          </p:cNvSpPr>
          <p:nvPr>
            <p:ph type="dt" sz="half" idx="10"/>
          </p:nvPr>
        </p:nvSpPr>
        <p:spPr>
          <a:xfrm>
            <a:off x="838200" y="6356350"/>
            <a:ext cx="2743200" cy="365125"/>
          </a:xfrm>
          <a:prstGeom prst="rect">
            <a:avLst/>
          </a:prstGeom>
        </p:spPr>
        <p:txBody>
          <a:bodyPr/>
          <a:lstStyle/>
          <a:p>
            <a:fld id="{3D8D030C-B032-4B0B-9A45-9BC607EA93EA}" type="datetimeFigureOut">
              <a:rPr lang="en-US" smtClean="0"/>
              <a:t>4/18/2025</a:t>
            </a:fld>
            <a:endParaRPr lang="en-US"/>
          </a:p>
        </p:txBody>
      </p:sp>
      <p:sp>
        <p:nvSpPr>
          <p:cNvPr id="4" name="Footer Placeholder 3">
            <a:extLst>
              <a:ext uri="{FF2B5EF4-FFF2-40B4-BE49-F238E27FC236}">
                <a16:creationId xmlns:a16="http://schemas.microsoft.com/office/drawing/2014/main" id="{9AD678BF-F38C-6B29-839C-4B49C4600E4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2B2B910-9997-95A6-B132-66FDACF69EC3}"/>
              </a:ext>
            </a:extLst>
          </p:cNvPr>
          <p:cNvSpPr>
            <a:spLocks noGrp="1"/>
          </p:cNvSpPr>
          <p:nvPr>
            <p:ph type="sldNum" sz="quarter" idx="12"/>
          </p:nvPr>
        </p:nvSpPr>
        <p:spPr>
          <a:xfrm>
            <a:off x="8610600" y="6356350"/>
            <a:ext cx="2743200" cy="365125"/>
          </a:xfrm>
          <a:prstGeom prst="rect">
            <a:avLst/>
          </a:prstGeom>
        </p:spPr>
        <p:txBody>
          <a:bodyPr/>
          <a:lstStyle/>
          <a:p>
            <a:fld id="{C5C7F08E-4C9E-44C3-980A-5F6091434E8D}" type="slidenum">
              <a:rPr lang="en-US" smtClean="0"/>
              <a:t>‹#›</a:t>
            </a:fld>
            <a:endParaRPr lang="en-US"/>
          </a:p>
        </p:txBody>
      </p:sp>
    </p:spTree>
    <p:extLst>
      <p:ext uri="{BB962C8B-B14F-4D97-AF65-F5344CB8AC3E}">
        <p14:creationId xmlns:p14="http://schemas.microsoft.com/office/powerpoint/2010/main" val="308945972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370224-5458-6E9D-A236-B7335AD3A8FC}"/>
              </a:ext>
            </a:extLst>
          </p:cNvPr>
          <p:cNvSpPr>
            <a:spLocks noGrp="1"/>
          </p:cNvSpPr>
          <p:nvPr>
            <p:ph type="dt" sz="half" idx="10"/>
          </p:nvPr>
        </p:nvSpPr>
        <p:spPr>
          <a:xfrm>
            <a:off x="838200" y="6356350"/>
            <a:ext cx="2743200" cy="365125"/>
          </a:xfrm>
          <a:prstGeom prst="rect">
            <a:avLst/>
          </a:prstGeom>
        </p:spPr>
        <p:txBody>
          <a:bodyPr/>
          <a:lstStyle/>
          <a:p>
            <a:fld id="{3D8D030C-B032-4B0B-9A45-9BC607EA93EA}" type="datetimeFigureOut">
              <a:rPr lang="en-US" smtClean="0"/>
              <a:t>4/18/2025</a:t>
            </a:fld>
            <a:endParaRPr lang="en-US"/>
          </a:p>
        </p:txBody>
      </p:sp>
      <p:sp>
        <p:nvSpPr>
          <p:cNvPr id="3" name="Footer Placeholder 2">
            <a:extLst>
              <a:ext uri="{FF2B5EF4-FFF2-40B4-BE49-F238E27FC236}">
                <a16:creationId xmlns:a16="http://schemas.microsoft.com/office/drawing/2014/main" id="{2DFE020E-F88A-0929-DC04-69C294C0A66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A5658BA-2913-8426-5417-532768A8CB1F}"/>
              </a:ext>
            </a:extLst>
          </p:cNvPr>
          <p:cNvSpPr>
            <a:spLocks noGrp="1"/>
          </p:cNvSpPr>
          <p:nvPr>
            <p:ph type="sldNum" sz="quarter" idx="12"/>
          </p:nvPr>
        </p:nvSpPr>
        <p:spPr>
          <a:xfrm>
            <a:off x="8610600" y="6356350"/>
            <a:ext cx="2743200" cy="365125"/>
          </a:xfrm>
          <a:prstGeom prst="rect">
            <a:avLst/>
          </a:prstGeom>
        </p:spPr>
        <p:txBody>
          <a:bodyPr/>
          <a:lstStyle/>
          <a:p>
            <a:fld id="{C5C7F08E-4C9E-44C3-980A-5F6091434E8D}" type="slidenum">
              <a:rPr lang="en-US" smtClean="0"/>
              <a:t>‹#›</a:t>
            </a:fld>
            <a:endParaRPr lang="en-US"/>
          </a:p>
        </p:txBody>
      </p:sp>
    </p:spTree>
    <p:extLst>
      <p:ext uri="{BB962C8B-B14F-4D97-AF65-F5344CB8AC3E}">
        <p14:creationId xmlns:p14="http://schemas.microsoft.com/office/powerpoint/2010/main" val="27766551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C16F3-FBC9-74B6-2A08-32196F53FA6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B78EEE4-2BED-9A2D-9D72-7658F7CEEBB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B9C8B4E-C82C-EBC1-ED3F-CDD23946CFB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97708709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8F754-F55A-1DD2-CB02-BD4FBF814C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3494533-7084-02BD-A85E-1C651FC1870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82A3BAB-CD97-4B4E-0CF0-632E72EEAD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BEEEB7F-818A-3808-2647-DE7C81F54F18}"/>
              </a:ext>
            </a:extLst>
          </p:cNvPr>
          <p:cNvSpPr>
            <a:spLocks noGrp="1"/>
          </p:cNvSpPr>
          <p:nvPr>
            <p:ph type="dt" sz="half" idx="10"/>
          </p:nvPr>
        </p:nvSpPr>
        <p:spPr>
          <a:xfrm>
            <a:off x="838200" y="6356350"/>
            <a:ext cx="2743200" cy="365125"/>
          </a:xfrm>
          <a:prstGeom prst="rect">
            <a:avLst/>
          </a:prstGeom>
        </p:spPr>
        <p:txBody>
          <a:bodyPr/>
          <a:lstStyle/>
          <a:p>
            <a:fld id="{3D8D030C-B032-4B0B-9A45-9BC607EA93EA}" type="datetimeFigureOut">
              <a:rPr lang="en-US" smtClean="0"/>
              <a:t>4/18/2025</a:t>
            </a:fld>
            <a:endParaRPr lang="en-US"/>
          </a:p>
        </p:txBody>
      </p:sp>
      <p:sp>
        <p:nvSpPr>
          <p:cNvPr id="6" name="Footer Placeholder 5">
            <a:extLst>
              <a:ext uri="{FF2B5EF4-FFF2-40B4-BE49-F238E27FC236}">
                <a16:creationId xmlns:a16="http://schemas.microsoft.com/office/drawing/2014/main" id="{862200DA-6B74-EBBE-D42C-34C92C1A4A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9C18A90-8C5B-31FA-CD9C-4DF9338174AD}"/>
              </a:ext>
            </a:extLst>
          </p:cNvPr>
          <p:cNvSpPr>
            <a:spLocks noGrp="1"/>
          </p:cNvSpPr>
          <p:nvPr>
            <p:ph type="sldNum" sz="quarter" idx="12"/>
          </p:nvPr>
        </p:nvSpPr>
        <p:spPr>
          <a:xfrm>
            <a:off x="8610600" y="6356350"/>
            <a:ext cx="2743200" cy="365125"/>
          </a:xfrm>
          <a:prstGeom prst="rect">
            <a:avLst/>
          </a:prstGeom>
        </p:spPr>
        <p:txBody>
          <a:bodyPr/>
          <a:lstStyle/>
          <a:p>
            <a:fld id="{C5C7F08E-4C9E-44C3-980A-5F6091434E8D}" type="slidenum">
              <a:rPr lang="en-US" smtClean="0"/>
              <a:t>‹#›</a:t>
            </a:fld>
            <a:endParaRPr lang="en-US"/>
          </a:p>
        </p:txBody>
      </p:sp>
    </p:spTree>
    <p:extLst>
      <p:ext uri="{BB962C8B-B14F-4D97-AF65-F5344CB8AC3E}">
        <p14:creationId xmlns:p14="http://schemas.microsoft.com/office/powerpoint/2010/main" val="119423079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7C54D-32D9-7DA3-652E-64D25FA53A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97EF2D9-BF45-9F5E-55B1-2A91AA41567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5A635D1-3388-430C-AEB6-BDB667A052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EFD780-B0D5-309C-733D-F060476A3399}"/>
              </a:ext>
            </a:extLst>
          </p:cNvPr>
          <p:cNvSpPr>
            <a:spLocks noGrp="1"/>
          </p:cNvSpPr>
          <p:nvPr>
            <p:ph type="dt" sz="half" idx="10"/>
          </p:nvPr>
        </p:nvSpPr>
        <p:spPr>
          <a:xfrm>
            <a:off x="838200" y="6356350"/>
            <a:ext cx="2743200" cy="365125"/>
          </a:xfrm>
          <a:prstGeom prst="rect">
            <a:avLst/>
          </a:prstGeom>
        </p:spPr>
        <p:txBody>
          <a:bodyPr/>
          <a:lstStyle/>
          <a:p>
            <a:fld id="{3D8D030C-B032-4B0B-9A45-9BC607EA93EA}" type="datetimeFigureOut">
              <a:rPr lang="en-US" smtClean="0"/>
              <a:t>4/18/2025</a:t>
            </a:fld>
            <a:endParaRPr lang="en-US"/>
          </a:p>
        </p:txBody>
      </p:sp>
      <p:sp>
        <p:nvSpPr>
          <p:cNvPr id="6" name="Footer Placeholder 5">
            <a:extLst>
              <a:ext uri="{FF2B5EF4-FFF2-40B4-BE49-F238E27FC236}">
                <a16:creationId xmlns:a16="http://schemas.microsoft.com/office/drawing/2014/main" id="{FA0CAC7F-E5A5-AD29-A3B1-FBF8E4C5F5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00D3001-0914-AA52-29CA-971F0DD89124}"/>
              </a:ext>
            </a:extLst>
          </p:cNvPr>
          <p:cNvSpPr>
            <a:spLocks noGrp="1"/>
          </p:cNvSpPr>
          <p:nvPr>
            <p:ph type="sldNum" sz="quarter" idx="12"/>
          </p:nvPr>
        </p:nvSpPr>
        <p:spPr>
          <a:xfrm>
            <a:off x="8610600" y="6356350"/>
            <a:ext cx="2743200" cy="365125"/>
          </a:xfrm>
          <a:prstGeom prst="rect">
            <a:avLst/>
          </a:prstGeom>
        </p:spPr>
        <p:txBody>
          <a:bodyPr/>
          <a:lstStyle/>
          <a:p>
            <a:fld id="{C5C7F08E-4C9E-44C3-980A-5F6091434E8D}" type="slidenum">
              <a:rPr lang="en-US" smtClean="0"/>
              <a:t>‹#›</a:t>
            </a:fld>
            <a:endParaRPr lang="en-US"/>
          </a:p>
        </p:txBody>
      </p:sp>
    </p:spTree>
    <p:extLst>
      <p:ext uri="{BB962C8B-B14F-4D97-AF65-F5344CB8AC3E}">
        <p14:creationId xmlns:p14="http://schemas.microsoft.com/office/powerpoint/2010/main" val="325518802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AF5A7-BCCC-3C1E-BAC7-50A72016475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8CA0658-294F-D251-F941-EB77C47E5D9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1A7CB4-67DD-A95B-D554-10C215775273}"/>
              </a:ext>
            </a:extLst>
          </p:cNvPr>
          <p:cNvSpPr>
            <a:spLocks noGrp="1"/>
          </p:cNvSpPr>
          <p:nvPr>
            <p:ph type="dt" sz="half" idx="10"/>
          </p:nvPr>
        </p:nvSpPr>
        <p:spPr>
          <a:xfrm>
            <a:off x="838200" y="6356350"/>
            <a:ext cx="2743200" cy="365125"/>
          </a:xfrm>
          <a:prstGeom prst="rect">
            <a:avLst/>
          </a:prstGeom>
        </p:spPr>
        <p:txBody>
          <a:bodyPr/>
          <a:lstStyle/>
          <a:p>
            <a:fld id="{3D8D030C-B032-4B0B-9A45-9BC607EA93EA}" type="datetimeFigureOut">
              <a:rPr lang="en-US" smtClean="0"/>
              <a:t>4/18/2025</a:t>
            </a:fld>
            <a:endParaRPr lang="en-US"/>
          </a:p>
        </p:txBody>
      </p:sp>
      <p:sp>
        <p:nvSpPr>
          <p:cNvPr id="5" name="Footer Placeholder 4">
            <a:extLst>
              <a:ext uri="{FF2B5EF4-FFF2-40B4-BE49-F238E27FC236}">
                <a16:creationId xmlns:a16="http://schemas.microsoft.com/office/drawing/2014/main" id="{7397A926-55ED-20C1-E941-789B87EB42A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9BB4857-43D3-8522-16A2-8D66ABDF95D4}"/>
              </a:ext>
            </a:extLst>
          </p:cNvPr>
          <p:cNvSpPr>
            <a:spLocks noGrp="1"/>
          </p:cNvSpPr>
          <p:nvPr>
            <p:ph type="sldNum" sz="quarter" idx="12"/>
          </p:nvPr>
        </p:nvSpPr>
        <p:spPr>
          <a:xfrm>
            <a:off x="8610600" y="6356350"/>
            <a:ext cx="2743200" cy="365125"/>
          </a:xfrm>
          <a:prstGeom prst="rect">
            <a:avLst/>
          </a:prstGeom>
        </p:spPr>
        <p:txBody>
          <a:bodyPr/>
          <a:lstStyle/>
          <a:p>
            <a:fld id="{C5C7F08E-4C9E-44C3-980A-5F6091434E8D}" type="slidenum">
              <a:rPr lang="en-US" smtClean="0"/>
              <a:t>‹#›</a:t>
            </a:fld>
            <a:endParaRPr lang="en-US"/>
          </a:p>
        </p:txBody>
      </p:sp>
    </p:spTree>
    <p:extLst>
      <p:ext uri="{BB962C8B-B14F-4D97-AF65-F5344CB8AC3E}">
        <p14:creationId xmlns:p14="http://schemas.microsoft.com/office/powerpoint/2010/main" val="348146205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C63CADF-2DAA-6B07-ECE5-32F6C58C20B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030B4A4-85D8-90B6-A302-DB896079D4D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A29E59-50E5-C3FD-6EF0-FC843F6CA536}"/>
              </a:ext>
            </a:extLst>
          </p:cNvPr>
          <p:cNvSpPr>
            <a:spLocks noGrp="1"/>
          </p:cNvSpPr>
          <p:nvPr>
            <p:ph type="dt" sz="half" idx="10"/>
          </p:nvPr>
        </p:nvSpPr>
        <p:spPr>
          <a:xfrm>
            <a:off x="838200" y="6356350"/>
            <a:ext cx="2743200" cy="365125"/>
          </a:xfrm>
          <a:prstGeom prst="rect">
            <a:avLst/>
          </a:prstGeom>
        </p:spPr>
        <p:txBody>
          <a:bodyPr/>
          <a:lstStyle/>
          <a:p>
            <a:fld id="{3D8D030C-B032-4B0B-9A45-9BC607EA93EA}" type="datetimeFigureOut">
              <a:rPr lang="en-US" smtClean="0"/>
              <a:t>4/18/2025</a:t>
            </a:fld>
            <a:endParaRPr lang="en-US"/>
          </a:p>
        </p:txBody>
      </p:sp>
      <p:sp>
        <p:nvSpPr>
          <p:cNvPr id="5" name="Footer Placeholder 4">
            <a:extLst>
              <a:ext uri="{FF2B5EF4-FFF2-40B4-BE49-F238E27FC236}">
                <a16:creationId xmlns:a16="http://schemas.microsoft.com/office/drawing/2014/main" id="{46472979-1B47-4DCF-CF1A-C0E29300340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C5048A1-FDB6-84B4-46EB-FE783D0A9C82}"/>
              </a:ext>
            </a:extLst>
          </p:cNvPr>
          <p:cNvSpPr>
            <a:spLocks noGrp="1"/>
          </p:cNvSpPr>
          <p:nvPr>
            <p:ph type="sldNum" sz="quarter" idx="12"/>
          </p:nvPr>
        </p:nvSpPr>
        <p:spPr>
          <a:xfrm>
            <a:off x="8610600" y="6356350"/>
            <a:ext cx="2743200" cy="365125"/>
          </a:xfrm>
          <a:prstGeom prst="rect">
            <a:avLst/>
          </a:prstGeom>
        </p:spPr>
        <p:txBody>
          <a:bodyPr/>
          <a:lstStyle/>
          <a:p>
            <a:fld id="{C5C7F08E-4C9E-44C3-980A-5F6091434E8D}" type="slidenum">
              <a:rPr lang="en-US" smtClean="0"/>
              <a:t>‹#›</a:t>
            </a:fld>
            <a:endParaRPr lang="en-US"/>
          </a:p>
        </p:txBody>
      </p:sp>
    </p:spTree>
    <p:extLst>
      <p:ext uri="{BB962C8B-B14F-4D97-AF65-F5344CB8AC3E}">
        <p14:creationId xmlns:p14="http://schemas.microsoft.com/office/powerpoint/2010/main" val="71727901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A43A8-3DFF-7EDB-B168-001768A1D9B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E222276-5238-2212-B02F-D093063D089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36637927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4C150-E8E2-DB7A-D200-D9F7DF9C638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F2CE2C7-1A53-E1FA-45EA-28FB7627E16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descr="A close-up of a black background&#10;&#10;Description automatically generated">
            <a:extLst>
              <a:ext uri="{FF2B5EF4-FFF2-40B4-BE49-F238E27FC236}">
                <a16:creationId xmlns:a16="http://schemas.microsoft.com/office/drawing/2014/main" id="{2ED1781A-A3C6-BCE1-C1BF-80E1308C3FC0}"/>
              </a:ext>
            </a:extLst>
          </p:cNvPr>
          <p:cNvPicPr>
            <a:picLocks noChangeAspect="1"/>
          </p:cNvPicPr>
          <p:nvPr userDrawn="1"/>
        </p:nvPicPr>
        <p:blipFill>
          <a:blip r:embed="rId2" cstate="hqprint">
            <a:alphaModFix amt="75000"/>
            <a:extLst>
              <a:ext uri="{28A0092B-C50C-407E-A947-70E740481C1C}">
                <a14:useLocalDpi xmlns:a14="http://schemas.microsoft.com/office/drawing/2010/main" val="0"/>
              </a:ext>
            </a:extLst>
          </a:blip>
          <a:stretch>
            <a:fillRect/>
          </a:stretch>
        </p:blipFill>
        <p:spPr>
          <a:xfrm>
            <a:off x="2732412" y="5020657"/>
            <a:ext cx="6727175" cy="1582865"/>
          </a:xfrm>
          <a:prstGeom prst="rect">
            <a:avLst/>
          </a:prstGeom>
        </p:spPr>
      </p:pic>
    </p:spTree>
    <p:extLst>
      <p:ext uri="{BB962C8B-B14F-4D97-AF65-F5344CB8AC3E}">
        <p14:creationId xmlns:p14="http://schemas.microsoft.com/office/powerpoint/2010/main" val="42450962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919AA-6DD8-9675-8299-79C4D6FB3DF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99AC3B0-8316-A1A7-FE66-9C1B8886E7D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98BC240-BEA2-6BC7-8A9B-637D6E40E33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9858841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theme" Target="../theme/theme10.xml"/><Relationship Id="rId1" Type="http://schemas.openxmlformats.org/officeDocument/2006/relationships/slideLayout" Target="../slideLayouts/slideLayout8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image" Target="../media/image4.png"/><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image" Target="../media/image3.png"/><Relationship Id="rId5" Type="http://schemas.openxmlformats.org/officeDocument/2006/relationships/slideLayout" Target="../slideLayouts/slideLayout22.xml"/><Relationship Id="rId10" Type="http://schemas.openxmlformats.org/officeDocument/2006/relationships/image" Target="../media/image1.png"/><Relationship Id="rId4" Type="http://schemas.openxmlformats.org/officeDocument/2006/relationships/slideLayout" Target="../slideLayouts/slideLayout21.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3.pn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image" Target="../media/image2.png"/><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image" Target="../media/image1.png"/><Relationship Id="rId5" Type="http://schemas.openxmlformats.org/officeDocument/2006/relationships/slideLayout" Target="../slideLayouts/slideLayout30.xml"/><Relationship Id="rId10" Type="http://schemas.openxmlformats.org/officeDocument/2006/relationships/theme" Target="../theme/theme3.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2.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image" Target="../media/image3.png"/><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image" Target="../media/image5.png"/><Relationship Id="rId5" Type="http://schemas.openxmlformats.org/officeDocument/2006/relationships/slideLayout" Target="../slideLayouts/slideLayout39.xml"/><Relationship Id="rId10" Type="http://schemas.openxmlformats.org/officeDocument/2006/relationships/theme" Target="../theme/theme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image" Target="../media/image3.png"/><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image" Target="../media/image2.png"/><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image" Target="../media/image6.png"/><Relationship Id="rId5" Type="http://schemas.openxmlformats.org/officeDocument/2006/relationships/slideLayout" Target="../slideLayouts/slideLayout48.xml"/><Relationship Id="rId10" Type="http://schemas.openxmlformats.org/officeDocument/2006/relationships/theme" Target="../theme/theme5.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55.xml"/><Relationship Id="rId7" Type="http://schemas.openxmlformats.org/officeDocument/2006/relationships/theme" Target="../theme/theme6.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5" Type="http://schemas.openxmlformats.org/officeDocument/2006/relationships/slideLayout" Target="../slideLayouts/slideLayout57.xml"/><Relationship Id="rId10" Type="http://schemas.openxmlformats.org/officeDocument/2006/relationships/image" Target="../media/image3.png"/><Relationship Id="rId4" Type="http://schemas.openxmlformats.org/officeDocument/2006/relationships/slideLayout" Target="../slideLayouts/slideLayout56.xml"/><Relationship Id="rId9"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18" Type="http://schemas.openxmlformats.org/officeDocument/2006/relationships/image" Target="../media/image8.emf"/><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image" Target="../media/image4.png"/><Relationship Id="rId2" Type="http://schemas.openxmlformats.org/officeDocument/2006/relationships/slideLayout" Target="../slideLayouts/slideLayout60.xml"/><Relationship Id="rId16" Type="http://schemas.openxmlformats.org/officeDocument/2006/relationships/image" Target="../media/image7.png"/><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theme" Target="../theme/theme7.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image" Target="../media/image12.png"/><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8.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5" Type="http://schemas.openxmlformats.org/officeDocument/2006/relationships/image" Target="../media/image4.png"/><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image" Target="../media/image8.emf"/></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9.xml"/><Relationship Id="rId1" Type="http://schemas.openxmlformats.org/officeDocument/2006/relationships/slideLayout" Target="../slideLayouts/slideLayout84.xml"/><Relationship Id="rId4" Type="http://schemas.openxmlformats.org/officeDocument/2006/relationships/image" Target="../media/image1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Google Shape;91;p18">
            <a:extLst>
              <a:ext uri="{FF2B5EF4-FFF2-40B4-BE49-F238E27FC236}">
                <a16:creationId xmlns:a16="http://schemas.microsoft.com/office/drawing/2014/main" id="{081990CC-28CB-0654-1627-BC8AC73A6DC4}"/>
              </a:ext>
            </a:extLst>
          </p:cNvPr>
          <p:cNvPicPr preferRelativeResize="0"/>
          <p:nvPr userDrawn="1"/>
        </p:nvPicPr>
        <p:blipFill>
          <a:blip r:embed="rId19">
            <a:alphaModFix/>
          </a:blip>
          <a:stretch>
            <a:fillRect/>
          </a:stretch>
        </p:blipFill>
        <p:spPr>
          <a:xfrm>
            <a:off x="0" y="0"/>
            <a:ext cx="12192000" cy="6858000"/>
          </a:xfrm>
          <a:prstGeom prst="rect">
            <a:avLst/>
          </a:prstGeom>
          <a:noFill/>
          <a:ln>
            <a:noFill/>
          </a:ln>
        </p:spPr>
      </p:pic>
      <p:pic>
        <p:nvPicPr>
          <p:cNvPr id="8" name="Google Shape;92;p18">
            <a:extLst>
              <a:ext uri="{FF2B5EF4-FFF2-40B4-BE49-F238E27FC236}">
                <a16:creationId xmlns:a16="http://schemas.microsoft.com/office/drawing/2014/main" id="{4C335F09-BEED-4C78-C1B6-098E154777B9}"/>
              </a:ext>
            </a:extLst>
          </p:cNvPr>
          <p:cNvPicPr preferRelativeResize="0"/>
          <p:nvPr userDrawn="1"/>
        </p:nvPicPr>
        <p:blipFill>
          <a:blip r:embed="rId20">
            <a:alphaModFix/>
          </a:blip>
          <a:stretch>
            <a:fillRect/>
          </a:stretch>
        </p:blipFill>
        <p:spPr>
          <a:xfrm>
            <a:off x="473961" y="6015637"/>
            <a:ext cx="2224026" cy="523275"/>
          </a:xfrm>
          <a:prstGeom prst="rect">
            <a:avLst/>
          </a:prstGeom>
          <a:noFill/>
          <a:ln>
            <a:noFill/>
          </a:ln>
        </p:spPr>
      </p:pic>
      <p:pic>
        <p:nvPicPr>
          <p:cNvPr id="4" name="Picture 3" descr="A logo on a black background&#10;&#10;Description automatically generated with low confidence">
            <a:extLst>
              <a:ext uri="{FF2B5EF4-FFF2-40B4-BE49-F238E27FC236}">
                <a16:creationId xmlns:a16="http://schemas.microsoft.com/office/drawing/2014/main" id="{4E5EDF2B-3629-5935-264F-B07FB11BF752}"/>
              </a:ext>
            </a:extLst>
          </p:cNvPr>
          <p:cNvPicPr>
            <a:picLocks noChangeAspect="1"/>
          </p:cNvPicPr>
          <p:nvPr userDrawn="1"/>
        </p:nvPicPr>
        <p:blipFill>
          <a:blip r:embed="rId21"/>
          <a:stretch>
            <a:fillRect/>
          </a:stretch>
        </p:blipFill>
        <p:spPr>
          <a:xfrm>
            <a:off x="9675794" y="5772150"/>
            <a:ext cx="2041090" cy="949325"/>
          </a:xfrm>
          <a:prstGeom prst="rect">
            <a:avLst/>
          </a:prstGeom>
        </p:spPr>
      </p:pic>
    </p:spTree>
    <p:extLst>
      <p:ext uri="{BB962C8B-B14F-4D97-AF65-F5344CB8AC3E}">
        <p14:creationId xmlns:p14="http://schemas.microsoft.com/office/powerpoint/2010/main" val="2439305636"/>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853" r:id="rId10"/>
    <p:sldLayoutId id="2147483854" r:id="rId11"/>
    <p:sldLayoutId id="2147483856" r:id="rId12"/>
    <p:sldLayoutId id="2147483857" r:id="rId13"/>
    <p:sldLayoutId id="2147483858" r:id="rId14"/>
    <p:sldLayoutId id="2147483859" r:id="rId15"/>
    <p:sldLayoutId id="2147483860" r:id="rId16"/>
    <p:sldLayoutId id="2147483861" r:id="rId17"/>
  </p:sldLayoutIdLst>
  <p:hf sldNum="0" hdr="0" ftr="0" dt="0"/>
  <p:txStyles>
    <p:titleStyle>
      <a:lvl1pPr algn="l" defTabSz="914400" rtl="0" eaLnBrk="1" latinLnBrk="0" hangingPunct="1">
        <a:lnSpc>
          <a:spcPct val="90000"/>
        </a:lnSpc>
        <a:spcBef>
          <a:spcPct val="0"/>
        </a:spcBef>
        <a:buNone/>
        <a:defRPr sz="4000" b="1"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Google Shape;162;p26">
            <a:extLst>
              <a:ext uri="{FF2B5EF4-FFF2-40B4-BE49-F238E27FC236}">
                <a16:creationId xmlns:a16="http://schemas.microsoft.com/office/drawing/2014/main" id="{B0B8730F-D3DE-1310-F4A1-35FF2E3DC29F}"/>
              </a:ext>
            </a:extLst>
          </p:cNvPr>
          <p:cNvPicPr preferRelativeResize="0"/>
          <p:nvPr userDrawn="1"/>
        </p:nvPicPr>
        <p:blipFill rotWithShape="1">
          <a:blip r:embed="rId3">
            <a:alphaModFix/>
          </a:blip>
          <a:src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3916510817"/>
      </p:ext>
    </p:extLst>
  </p:cSld>
  <p:clrMap bg1="lt1" tx1="dk1" bg2="lt2" tx2="dk2" accent1="accent1" accent2="accent2" accent3="accent3" accent4="accent4" accent5="accent5" accent6="accent6" hlink="hlink" folHlink="folHlink"/>
  <p:sldLayoutIdLst>
    <p:sldLayoutId id="2147484019" r:id="rId1"/>
  </p:sldLayoutIdLst>
  <p:hf sldNum="0" hdr="0" ftr="0" dt="0"/>
  <p:txStyles>
    <p:title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Google Shape;91;p18">
            <a:extLst>
              <a:ext uri="{FF2B5EF4-FFF2-40B4-BE49-F238E27FC236}">
                <a16:creationId xmlns:a16="http://schemas.microsoft.com/office/drawing/2014/main" id="{43A7B77B-74D8-97BA-E858-5EAE1ED67A05}"/>
              </a:ext>
            </a:extLst>
          </p:cNvPr>
          <p:cNvPicPr preferRelativeResize="0"/>
          <p:nvPr userDrawn="1"/>
        </p:nvPicPr>
        <p:blipFill>
          <a:blip r:embed="rId10">
            <a:alphaModFix/>
          </a:blip>
          <a:stretch>
            <a:fillRect/>
          </a:stretch>
        </p:blipFill>
        <p:spPr>
          <a:xfrm>
            <a:off x="0" y="0"/>
            <a:ext cx="12192000" cy="6858000"/>
          </a:xfrm>
          <a:prstGeom prst="rect">
            <a:avLst/>
          </a:prstGeom>
          <a:noFill/>
          <a:ln>
            <a:noFill/>
          </a:ln>
        </p:spPr>
      </p:pic>
      <p:sp>
        <p:nvSpPr>
          <p:cNvPr id="2" name="Title Placeholder 1">
            <a:extLst>
              <a:ext uri="{FF2B5EF4-FFF2-40B4-BE49-F238E27FC236}">
                <a16:creationId xmlns:a16="http://schemas.microsoft.com/office/drawing/2014/main" id="{5CFA8457-212F-BE12-0665-D3ED5EFEC164}"/>
              </a:ext>
            </a:extLst>
          </p:cNvPr>
          <p:cNvSpPr>
            <a:spLocks noGrp="1"/>
          </p:cNvSpPr>
          <p:nvPr>
            <p:ph type="title"/>
          </p:nvPr>
        </p:nvSpPr>
        <p:spPr>
          <a:xfrm>
            <a:off x="3657600" y="365125"/>
            <a:ext cx="76962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5938328-9E2A-EB70-527C-031F5BD37A3C}"/>
              </a:ext>
            </a:extLst>
          </p:cNvPr>
          <p:cNvSpPr>
            <a:spLocks noGrp="1"/>
          </p:cNvSpPr>
          <p:nvPr>
            <p:ph type="body" idx="1"/>
          </p:nvPr>
        </p:nvSpPr>
        <p:spPr>
          <a:xfrm>
            <a:off x="3657600" y="1825625"/>
            <a:ext cx="76962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0B3087D0-F85B-4E89-9D6F-9AA48A95DE23}"/>
              </a:ext>
            </a:extLst>
          </p:cNvPr>
          <p:cNvSpPr/>
          <p:nvPr userDrawn="1"/>
        </p:nvSpPr>
        <p:spPr>
          <a:xfrm>
            <a:off x="0" y="0"/>
            <a:ext cx="3657600" cy="6858000"/>
          </a:xfrm>
          <a:prstGeom prst="rect">
            <a:avLst/>
          </a:prstGeom>
          <a:solidFill>
            <a:srgbClr val="003B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logo on a black background&#10;&#10;Description automatically generated with low confidence">
            <a:extLst>
              <a:ext uri="{FF2B5EF4-FFF2-40B4-BE49-F238E27FC236}">
                <a16:creationId xmlns:a16="http://schemas.microsoft.com/office/drawing/2014/main" id="{2A97C3F7-8520-E2A4-9FB9-8ADF03BE2B77}"/>
              </a:ext>
            </a:extLst>
          </p:cNvPr>
          <p:cNvPicPr>
            <a:picLocks noChangeAspect="1"/>
          </p:cNvPicPr>
          <p:nvPr userDrawn="1"/>
        </p:nvPicPr>
        <p:blipFill>
          <a:blip r:embed="rId11"/>
          <a:stretch>
            <a:fillRect/>
          </a:stretch>
        </p:blipFill>
        <p:spPr>
          <a:xfrm>
            <a:off x="9675794" y="5772150"/>
            <a:ext cx="2041090" cy="949325"/>
          </a:xfrm>
          <a:prstGeom prst="rect">
            <a:avLst/>
          </a:prstGeom>
        </p:spPr>
      </p:pic>
      <p:pic>
        <p:nvPicPr>
          <p:cNvPr id="11" name="Google Shape;102;p19">
            <a:extLst>
              <a:ext uri="{FF2B5EF4-FFF2-40B4-BE49-F238E27FC236}">
                <a16:creationId xmlns:a16="http://schemas.microsoft.com/office/drawing/2014/main" id="{7A790C9F-B2B9-2FA8-D6F0-EC787496EFD0}"/>
              </a:ext>
            </a:extLst>
          </p:cNvPr>
          <p:cNvPicPr preferRelativeResize="0"/>
          <p:nvPr userDrawn="1"/>
        </p:nvPicPr>
        <p:blipFill>
          <a:blip r:embed="rId12">
            <a:alphaModFix/>
          </a:blip>
          <a:stretch>
            <a:fillRect/>
          </a:stretch>
        </p:blipFill>
        <p:spPr>
          <a:xfrm>
            <a:off x="627020" y="6136793"/>
            <a:ext cx="1896488" cy="247909"/>
          </a:xfrm>
          <a:prstGeom prst="rect">
            <a:avLst/>
          </a:prstGeom>
          <a:noFill/>
          <a:ln>
            <a:noFill/>
          </a:ln>
        </p:spPr>
      </p:pic>
    </p:spTree>
    <p:extLst>
      <p:ext uri="{BB962C8B-B14F-4D97-AF65-F5344CB8AC3E}">
        <p14:creationId xmlns:p14="http://schemas.microsoft.com/office/powerpoint/2010/main" val="2967718441"/>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3" r:id="rId7"/>
    <p:sldLayoutId id="2147483784" r:id="rId8"/>
  </p:sldLayoutIdLst>
  <p:txStyles>
    <p:titleStyle>
      <a:lvl1pPr algn="l" defTabSz="914400" rtl="0" eaLnBrk="1" latinLnBrk="0" hangingPunct="1">
        <a:lnSpc>
          <a:spcPct val="90000"/>
        </a:lnSpc>
        <a:spcBef>
          <a:spcPct val="0"/>
        </a:spcBef>
        <a:buNone/>
        <a:defRPr lang="en-US" sz="4000" b="1" kern="1200" dirty="0">
          <a:solidFill>
            <a:schemeClr val="accent6">
              <a:lumMod val="75000"/>
            </a:schemeClr>
          </a:solidFill>
          <a:effectLst>
            <a:outerShdw blurRad="38100" dist="38100" dir="2700000" algn="tl">
              <a:srgbClr val="000000">
                <a:alpha val="43137"/>
              </a:srgbClr>
            </a:outerShdw>
          </a:effectLst>
          <a:latin typeface="Calibri Light" panose="020F0302020204030204" pitchFamily="34" charset="0"/>
          <a:ea typeface="Calibri Light" panose="020F0302020204030204" pitchFamily="34" charset="0"/>
          <a:cs typeface="Calibri Light" panose="020F03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Calibri" panose="020F0502020204030204" pitchFamily="34" charset="0"/>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Calibri" panose="020F0502020204030204" pitchFamily="34" charset="0"/>
          <a:ea typeface="Calibri" panose="020F0502020204030204" pitchFamily="34" charset="0"/>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Calibri" panose="020F0502020204030204" pitchFamily="34" charset="0"/>
          <a:ea typeface="Calibri" panose="020F0502020204030204" pitchFamily="34" charset="0"/>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Calibri" panose="020F0502020204030204" pitchFamily="34" charset="0"/>
          <a:ea typeface="Calibri" panose="020F0502020204030204" pitchFamily="34" charset="0"/>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Calibri" panose="020F0502020204030204" pitchFamily="34" charset="0"/>
          <a:ea typeface="Calibri" panose="020F050202020403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Google Shape;91;p18">
            <a:extLst>
              <a:ext uri="{FF2B5EF4-FFF2-40B4-BE49-F238E27FC236}">
                <a16:creationId xmlns:a16="http://schemas.microsoft.com/office/drawing/2014/main" id="{28C1A601-2E29-6856-61F1-CEB50806D9C3}"/>
              </a:ext>
            </a:extLst>
          </p:cNvPr>
          <p:cNvPicPr preferRelativeResize="0"/>
          <p:nvPr userDrawn="1"/>
        </p:nvPicPr>
        <p:blipFill>
          <a:blip r:embed="rId11">
            <a:alphaModFix/>
          </a:blip>
          <a:stretch>
            <a:fillRect/>
          </a:stretch>
        </p:blipFill>
        <p:spPr>
          <a:xfrm rot="10800000">
            <a:off x="0" y="0"/>
            <a:ext cx="12192000" cy="6858000"/>
          </a:xfrm>
          <a:prstGeom prst="rect">
            <a:avLst/>
          </a:prstGeom>
          <a:noFill/>
          <a:ln>
            <a:noFill/>
          </a:ln>
        </p:spPr>
      </p:pic>
      <p:pic>
        <p:nvPicPr>
          <p:cNvPr id="8" name="Google Shape;92;p18">
            <a:extLst>
              <a:ext uri="{FF2B5EF4-FFF2-40B4-BE49-F238E27FC236}">
                <a16:creationId xmlns:a16="http://schemas.microsoft.com/office/drawing/2014/main" id="{F4D6298B-5EB7-3563-992D-A71C55BB4CA8}"/>
              </a:ext>
            </a:extLst>
          </p:cNvPr>
          <p:cNvPicPr preferRelativeResize="0"/>
          <p:nvPr userDrawn="1"/>
        </p:nvPicPr>
        <p:blipFill>
          <a:blip r:embed="rId12">
            <a:alphaModFix/>
          </a:blip>
          <a:stretch>
            <a:fillRect/>
          </a:stretch>
        </p:blipFill>
        <p:spPr>
          <a:xfrm>
            <a:off x="473961" y="6015637"/>
            <a:ext cx="2224026" cy="523275"/>
          </a:xfrm>
          <a:prstGeom prst="rect">
            <a:avLst/>
          </a:prstGeom>
          <a:noFill/>
          <a:ln>
            <a:noFill/>
          </a:ln>
        </p:spPr>
      </p:pic>
      <p:pic>
        <p:nvPicPr>
          <p:cNvPr id="9" name="Picture 8" descr="A logo on a black background&#10;&#10;Description automatically generated with low confidence">
            <a:extLst>
              <a:ext uri="{FF2B5EF4-FFF2-40B4-BE49-F238E27FC236}">
                <a16:creationId xmlns:a16="http://schemas.microsoft.com/office/drawing/2014/main" id="{FC3C5A3A-E6B6-B2D4-8594-571D7B0F98D3}"/>
              </a:ext>
            </a:extLst>
          </p:cNvPr>
          <p:cNvPicPr>
            <a:picLocks noChangeAspect="1"/>
          </p:cNvPicPr>
          <p:nvPr userDrawn="1"/>
        </p:nvPicPr>
        <p:blipFill>
          <a:blip r:embed="rId13"/>
          <a:stretch>
            <a:fillRect/>
          </a:stretch>
        </p:blipFill>
        <p:spPr>
          <a:xfrm>
            <a:off x="9675794" y="5772150"/>
            <a:ext cx="2041090" cy="949325"/>
          </a:xfrm>
          <a:prstGeom prst="rect">
            <a:avLst/>
          </a:prstGeom>
        </p:spPr>
      </p:pic>
    </p:spTree>
    <p:extLst>
      <p:ext uri="{BB962C8B-B14F-4D97-AF65-F5344CB8AC3E}">
        <p14:creationId xmlns:p14="http://schemas.microsoft.com/office/powerpoint/2010/main" val="2554585173"/>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Google Shape;208;p31">
            <a:extLst>
              <a:ext uri="{FF2B5EF4-FFF2-40B4-BE49-F238E27FC236}">
                <a16:creationId xmlns:a16="http://schemas.microsoft.com/office/drawing/2014/main" id="{FC41A39B-EB3A-D78F-6944-768361E12EA3}"/>
              </a:ext>
            </a:extLst>
          </p:cNvPr>
          <p:cNvPicPr preferRelativeResize="0"/>
          <p:nvPr userDrawn="1"/>
        </p:nvPicPr>
        <p:blipFill rotWithShape="1">
          <a:blip r:embed="rId11">
            <a:alphaModFix/>
          </a:blip>
          <a:srcRect/>
          <a:stretch/>
        </p:blipFill>
        <p:spPr>
          <a:xfrm>
            <a:off x="0" y="1"/>
            <a:ext cx="12192000" cy="6858007"/>
          </a:xfrm>
          <a:prstGeom prst="rect">
            <a:avLst/>
          </a:prstGeom>
          <a:noFill/>
          <a:ln>
            <a:noFill/>
          </a:ln>
        </p:spPr>
      </p:pic>
      <p:pic>
        <p:nvPicPr>
          <p:cNvPr id="16" name="Picture 15" descr="A logo on a black background&#10;&#10;Description automatically generated with low confidence">
            <a:extLst>
              <a:ext uri="{FF2B5EF4-FFF2-40B4-BE49-F238E27FC236}">
                <a16:creationId xmlns:a16="http://schemas.microsoft.com/office/drawing/2014/main" id="{9F02D69F-4A1F-5932-DBCE-6687F10DB8C3}"/>
              </a:ext>
            </a:extLst>
          </p:cNvPr>
          <p:cNvPicPr>
            <a:picLocks noChangeAspect="1"/>
          </p:cNvPicPr>
          <p:nvPr userDrawn="1"/>
        </p:nvPicPr>
        <p:blipFill>
          <a:blip r:embed="rId12"/>
          <a:stretch>
            <a:fillRect/>
          </a:stretch>
        </p:blipFill>
        <p:spPr>
          <a:xfrm>
            <a:off x="9675794" y="5772150"/>
            <a:ext cx="2041090" cy="949325"/>
          </a:xfrm>
          <a:prstGeom prst="rect">
            <a:avLst/>
          </a:prstGeom>
        </p:spPr>
      </p:pic>
      <p:pic>
        <p:nvPicPr>
          <p:cNvPr id="17" name="Google Shape;92;p18">
            <a:extLst>
              <a:ext uri="{FF2B5EF4-FFF2-40B4-BE49-F238E27FC236}">
                <a16:creationId xmlns:a16="http://schemas.microsoft.com/office/drawing/2014/main" id="{CEACBCCD-E330-082D-7201-40BDA72D9186}"/>
              </a:ext>
            </a:extLst>
          </p:cNvPr>
          <p:cNvPicPr preferRelativeResize="0"/>
          <p:nvPr userDrawn="1"/>
        </p:nvPicPr>
        <p:blipFill>
          <a:blip r:embed="rId13">
            <a:alphaModFix/>
          </a:blip>
          <a:stretch>
            <a:fillRect/>
          </a:stretch>
        </p:blipFill>
        <p:spPr>
          <a:xfrm>
            <a:off x="473961" y="6015637"/>
            <a:ext cx="2224026" cy="523275"/>
          </a:xfrm>
          <a:prstGeom prst="rect">
            <a:avLst/>
          </a:prstGeom>
          <a:noFill/>
          <a:ln>
            <a:noFill/>
          </a:ln>
        </p:spPr>
      </p:pic>
    </p:spTree>
    <p:extLst>
      <p:ext uri="{BB962C8B-B14F-4D97-AF65-F5344CB8AC3E}">
        <p14:creationId xmlns:p14="http://schemas.microsoft.com/office/powerpoint/2010/main" val="1527125601"/>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Google Shape;232;p34">
            <a:extLst>
              <a:ext uri="{FF2B5EF4-FFF2-40B4-BE49-F238E27FC236}">
                <a16:creationId xmlns:a16="http://schemas.microsoft.com/office/drawing/2014/main" id="{4CC63F07-7953-485D-2F11-2C43C80C8CD3}"/>
              </a:ext>
            </a:extLst>
          </p:cNvPr>
          <p:cNvPicPr preferRelativeResize="0"/>
          <p:nvPr userDrawn="1"/>
        </p:nvPicPr>
        <p:blipFill>
          <a:blip r:embed="rId11">
            <a:alphaModFix/>
          </a:blip>
          <a:stretch>
            <a:fillRect/>
          </a:stretch>
        </p:blipFill>
        <p:spPr>
          <a:xfrm rot="10800000">
            <a:off x="0" y="0"/>
            <a:ext cx="12192000" cy="6858000"/>
          </a:xfrm>
          <a:prstGeom prst="rect">
            <a:avLst/>
          </a:prstGeom>
          <a:noFill/>
          <a:ln>
            <a:noFill/>
          </a:ln>
        </p:spPr>
      </p:pic>
      <p:pic>
        <p:nvPicPr>
          <p:cNvPr id="8" name="Google Shape;92;p18">
            <a:extLst>
              <a:ext uri="{FF2B5EF4-FFF2-40B4-BE49-F238E27FC236}">
                <a16:creationId xmlns:a16="http://schemas.microsoft.com/office/drawing/2014/main" id="{16B9C071-D259-9D06-2179-F9617A5EDA87}"/>
              </a:ext>
            </a:extLst>
          </p:cNvPr>
          <p:cNvPicPr preferRelativeResize="0"/>
          <p:nvPr userDrawn="1"/>
        </p:nvPicPr>
        <p:blipFill>
          <a:blip r:embed="rId12">
            <a:alphaModFix/>
          </a:blip>
          <a:stretch>
            <a:fillRect/>
          </a:stretch>
        </p:blipFill>
        <p:spPr>
          <a:xfrm>
            <a:off x="473961" y="6015637"/>
            <a:ext cx="2224026" cy="523275"/>
          </a:xfrm>
          <a:prstGeom prst="rect">
            <a:avLst/>
          </a:prstGeom>
          <a:noFill/>
          <a:ln>
            <a:noFill/>
          </a:ln>
        </p:spPr>
      </p:pic>
      <p:pic>
        <p:nvPicPr>
          <p:cNvPr id="9" name="Picture 8" descr="A logo on a black background&#10;&#10;Description automatically generated with low confidence">
            <a:extLst>
              <a:ext uri="{FF2B5EF4-FFF2-40B4-BE49-F238E27FC236}">
                <a16:creationId xmlns:a16="http://schemas.microsoft.com/office/drawing/2014/main" id="{77B76498-38B9-96EC-C670-47254844B05C}"/>
              </a:ext>
            </a:extLst>
          </p:cNvPr>
          <p:cNvPicPr>
            <a:picLocks noChangeAspect="1"/>
          </p:cNvPicPr>
          <p:nvPr userDrawn="1"/>
        </p:nvPicPr>
        <p:blipFill>
          <a:blip r:embed="rId13"/>
          <a:stretch>
            <a:fillRect/>
          </a:stretch>
        </p:blipFill>
        <p:spPr>
          <a:xfrm>
            <a:off x="9675794" y="5772150"/>
            <a:ext cx="2041090" cy="949325"/>
          </a:xfrm>
          <a:prstGeom prst="rect">
            <a:avLst/>
          </a:prstGeom>
        </p:spPr>
      </p:pic>
    </p:spTree>
    <p:extLst>
      <p:ext uri="{BB962C8B-B14F-4D97-AF65-F5344CB8AC3E}">
        <p14:creationId xmlns:p14="http://schemas.microsoft.com/office/powerpoint/2010/main" val="2906788931"/>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Google Shape;232;p34">
            <a:extLst>
              <a:ext uri="{FF2B5EF4-FFF2-40B4-BE49-F238E27FC236}">
                <a16:creationId xmlns:a16="http://schemas.microsoft.com/office/drawing/2014/main" id="{0C590A34-74C5-C1EE-51CC-AAECBA824311}"/>
              </a:ext>
            </a:extLst>
          </p:cNvPr>
          <p:cNvPicPr preferRelativeResize="0"/>
          <p:nvPr userDrawn="1"/>
        </p:nvPicPr>
        <p:blipFill>
          <a:blip r:embed="rId8">
            <a:alphaModFix/>
          </a:blip>
          <a:stretch>
            <a:fillRect/>
          </a:stretch>
        </p:blipFill>
        <p:spPr>
          <a:xfrm rot="10800000">
            <a:off x="0" y="0"/>
            <a:ext cx="12192000" cy="6858000"/>
          </a:xfrm>
          <a:prstGeom prst="rect">
            <a:avLst/>
          </a:prstGeom>
          <a:noFill/>
          <a:ln>
            <a:noFill/>
          </a:ln>
        </p:spPr>
      </p:pic>
      <p:sp>
        <p:nvSpPr>
          <p:cNvPr id="6" name="Slide Number Placeholder 5">
            <a:extLst>
              <a:ext uri="{FF2B5EF4-FFF2-40B4-BE49-F238E27FC236}">
                <a16:creationId xmlns:a16="http://schemas.microsoft.com/office/drawing/2014/main" id="{50DB225E-DC0A-0D26-AFEB-DE960C75815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F2EF9BC-9740-482F-828D-B3520D7361C0}"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7" name="Rectangle 6">
            <a:extLst>
              <a:ext uri="{FF2B5EF4-FFF2-40B4-BE49-F238E27FC236}">
                <a16:creationId xmlns:a16="http://schemas.microsoft.com/office/drawing/2014/main" id="{D1AF255C-F71E-20FD-3046-0FFA7871482F}"/>
              </a:ext>
            </a:extLst>
          </p:cNvPr>
          <p:cNvSpPr/>
          <p:nvPr userDrawn="1"/>
        </p:nvSpPr>
        <p:spPr>
          <a:xfrm>
            <a:off x="8534400" y="0"/>
            <a:ext cx="3657600" cy="6858000"/>
          </a:xfrm>
          <a:prstGeom prst="rect">
            <a:avLst/>
          </a:prstGeom>
          <a:solidFill>
            <a:srgbClr val="EF86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9" name="Google Shape;92;p18">
            <a:extLst>
              <a:ext uri="{FF2B5EF4-FFF2-40B4-BE49-F238E27FC236}">
                <a16:creationId xmlns:a16="http://schemas.microsoft.com/office/drawing/2014/main" id="{1287016A-1C7B-FA36-2431-928201AB50F0}"/>
              </a:ext>
            </a:extLst>
          </p:cNvPr>
          <p:cNvPicPr preferRelativeResize="0"/>
          <p:nvPr userDrawn="1"/>
        </p:nvPicPr>
        <p:blipFill>
          <a:blip r:embed="rId9">
            <a:alphaModFix/>
          </a:blip>
          <a:stretch>
            <a:fillRect/>
          </a:stretch>
        </p:blipFill>
        <p:spPr>
          <a:xfrm>
            <a:off x="473961" y="6015637"/>
            <a:ext cx="2224026" cy="523275"/>
          </a:xfrm>
          <a:prstGeom prst="rect">
            <a:avLst/>
          </a:prstGeom>
          <a:noFill/>
          <a:ln>
            <a:noFill/>
          </a:ln>
        </p:spPr>
      </p:pic>
      <p:pic>
        <p:nvPicPr>
          <p:cNvPr id="10" name="Picture 9" descr="A logo on a black background&#10;&#10;Description automatically generated with low confidence">
            <a:extLst>
              <a:ext uri="{FF2B5EF4-FFF2-40B4-BE49-F238E27FC236}">
                <a16:creationId xmlns:a16="http://schemas.microsoft.com/office/drawing/2014/main" id="{96B45E5C-897F-4C6B-6AA2-20C5EF08D6F9}"/>
              </a:ext>
            </a:extLst>
          </p:cNvPr>
          <p:cNvPicPr>
            <a:picLocks noChangeAspect="1"/>
          </p:cNvPicPr>
          <p:nvPr userDrawn="1"/>
        </p:nvPicPr>
        <p:blipFill>
          <a:blip r:embed="rId10"/>
          <a:stretch>
            <a:fillRect/>
          </a:stretch>
        </p:blipFill>
        <p:spPr>
          <a:xfrm>
            <a:off x="9675794" y="5772150"/>
            <a:ext cx="2041090" cy="949325"/>
          </a:xfrm>
          <a:prstGeom prst="rect">
            <a:avLst/>
          </a:prstGeom>
        </p:spPr>
      </p:pic>
    </p:spTree>
    <p:extLst>
      <p:ext uri="{BB962C8B-B14F-4D97-AF65-F5344CB8AC3E}">
        <p14:creationId xmlns:p14="http://schemas.microsoft.com/office/powerpoint/2010/main" val="414939573"/>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AC66999C-A5B4-723E-A429-B172FB0248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F35E7C-3D24-41E5-835D-9CFFD568A7AF}" type="slidenum">
              <a:rPr lang="en-US" smtClean="0"/>
              <a:t>‹#›</a:t>
            </a:fld>
            <a:endParaRPr lang="en-US"/>
          </a:p>
        </p:txBody>
      </p:sp>
      <p:pic>
        <p:nvPicPr>
          <p:cNvPr id="7" name="Google Shape;101;p19">
            <a:extLst>
              <a:ext uri="{FF2B5EF4-FFF2-40B4-BE49-F238E27FC236}">
                <a16:creationId xmlns:a16="http://schemas.microsoft.com/office/drawing/2014/main" id="{1DDA983C-DE86-C012-25EE-B9C8D5E06B6F}"/>
              </a:ext>
            </a:extLst>
          </p:cNvPr>
          <p:cNvPicPr preferRelativeResize="0"/>
          <p:nvPr userDrawn="1"/>
        </p:nvPicPr>
        <p:blipFill rotWithShape="1">
          <a:blip r:embed="rId16">
            <a:alphaModFix/>
          </a:blip>
          <a:srcRect/>
          <a:stretch/>
        </p:blipFill>
        <p:spPr>
          <a:xfrm>
            <a:off x="0" y="1"/>
            <a:ext cx="12192000" cy="6858007"/>
          </a:xfrm>
          <a:prstGeom prst="rect">
            <a:avLst/>
          </a:prstGeom>
          <a:noFill/>
          <a:ln>
            <a:noFill/>
          </a:ln>
        </p:spPr>
      </p:pic>
      <p:pic>
        <p:nvPicPr>
          <p:cNvPr id="9" name="Google Shape;102;p19">
            <a:extLst>
              <a:ext uri="{FF2B5EF4-FFF2-40B4-BE49-F238E27FC236}">
                <a16:creationId xmlns:a16="http://schemas.microsoft.com/office/drawing/2014/main" id="{12C90EE4-D871-22F5-24AE-478DC455E083}"/>
              </a:ext>
            </a:extLst>
          </p:cNvPr>
          <p:cNvPicPr preferRelativeResize="0"/>
          <p:nvPr userDrawn="1"/>
        </p:nvPicPr>
        <p:blipFill>
          <a:blip r:embed="rId17">
            <a:alphaModFix/>
          </a:blip>
          <a:stretch>
            <a:fillRect/>
          </a:stretch>
        </p:blipFill>
        <p:spPr>
          <a:xfrm>
            <a:off x="730233" y="6045200"/>
            <a:ext cx="2058667" cy="254000"/>
          </a:xfrm>
          <a:prstGeom prst="rect">
            <a:avLst/>
          </a:prstGeom>
          <a:noFill/>
          <a:ln>
            <a:noFill/>
          </a:ln>
        </p:spPr>
      </p:pic>
      <p:pic>
        <p:nvPicPr>
          <p:cNvPr id="2" name="Picture 1">
            <a:extLst>
              <a:ext uri="{FF2B5EF4-FFF2-40B4-BE49-F238E27FC236}">
                <a16:creationId xmlns:a16="http://schemas.microsoft.com/office/drawing/2014/main" id="{90EA5C2A-AE72-C357-414D-0D86B001AA5F}"/>
              </a:ext>
            </a:extLst>
          </p:cNvPr>
          <p:cNvPicPr>
            <a:picLocks noChangeAspect="1"/>
          </p:cNvPicPr>
          <p:nvPr userDrawn="1"/>
        </p:nvPicPr>
        <p:blipFill>
          <a:blip r:embed="rId18"/>
          <a:srcRect/>
          <a:stretch/>
        </p:blipFill>
        <p:spPr>
          <a:xfrm>
            <a:off x="9838840" y="6024910"/>
            <a:ext cx="1622927" cy="328381"/>
          </a:xfrm>
          <a:prstGeom prst="rect">
            <a:avLst/>
          </a:prstGeom>
        </p:spPr>
      </p:pic>
    </p:spTree>
    <p:extLst>
      <p:ext uri="{BB962C8B-B14F-4D97-AF65-F5344CB8AC3E}">
        <p14:creationId xmlns:p14="http://schemas.microsoft.com/office/powerpoint/2010/main" val="1714820137"/>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 id="2147483824" r:id="rId12"/>
    <p:sldLayoutId id="2147483825" r:id="rId13"/>
    <p:sldLayoutId id="2147483826"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Google Shape;162;p26">
            <a:extLst>
              <a:ext uri="{FF2B5EF4-FFF2-40B4-BE49-F238E27FC236}">
                <a16:creationId xmlns:a16="http://schemas.microsoft.com/office/drawing/2014/main" id="{B0B8730F-D3DE-1310-F4A1-35FF2E3DC29F}"/>
              </a:ext>
            </a:extLst>
          </p:cNvPr>
          <p:cNvPicPr preferRelativeResize="0"/>
          <p:nvPr userDrawn="1"/>
        </p:nvPicPr>
        <p:blipFill rotWithShape="1">
          <a:blip r:embed="rId13">
            <a:alphaModFix/>
          </a:blip>
          <a:srcRect/>
          <a:stretch/>
        </p:blipFill>
        <p:spPr>
          <a:xfrm>
            <a:off x="0" y="0"/>
            <a:ext cx="12192000" cy="6858000"/>
          </a:xfrm>
          <a:prstGeom prst="rect">
            <a:avLst/>
          </a:prstGeom>
          <a:noFill/>
          <a:ln>
            <a:noFill/>
          </a:ln>
        </p:spPr>
      </p:pic>
      <p:sp>
        <p:nvSpPr>
          <p:cNvPr id="2" name="Title Placeholder 1">
            <a:extLst>
              <a:ext uri="{FF2B5EF4-FFF2-40B4-BE49-F238E27FC236}">
                <a16:creationId xmlns:a16="http://schemas.microsoft.com/office/drawing/2014/main" id="{CD9618BC-5087-0F10-7524-70D389487E6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67282A9-1005-8F86-F6D1-6A441783AF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D370B074-A7A2-2BD4-4AB0-522197AA7C7A}"/>
              </a:ext>
            </a:extLst>
          </p:cNvPr>
          <p:cNvPicPr>
            <a:picLocks noChangeAspect="1"/>
          </p:cNvPicPr>
          <p:nvPr userDrawn="1"/>
        </p:nvPicPr>
        <p:blipFill>
          <a:blip r:embed="rId14"/>
          <a:srcRect/>
          <a:stretch/>
        </p:blipFill>
        <p:spPr>
          <a:xfrm>
            <a:off x="9838840" y="6024910"/>
            <a:ext cx="1622927" cy="328381"/>
          </a:xfrm>
          <a:prstGeom prst="rect">
            <a:avLst/>
          </a:prstGeom>
        </p:spPr>
      </p:pic>
      <p:pic>
        <p:nvPicPr>
          <p:cNvPr id="9" name="Google Shape;102;p19">
            <a:extLst>
              <a:ext uri="{FF2B5EF4-FFF2-40B4-BE49-F238E27FC236}">
                <a16:creationId xmlns:a16="http://schemas.microsoft.com/office/drawing/2014/main" id="{A571A5BC-0749-C5ED-5EC1-2C092A97A9A1}"/>
              </a:ext>
            </a:extLst>
          </p:cNvPr>
          <p:cNvPicPr preferRelativeResize="0"/>
          <p:nvPr userDrawn="1"/>
        </p:nvPicPr>
        <p:blipFill>
          <a:blip r:embed="rId15">
            <a:alphaModFix/>
          </a:blip>
          <a:stretch>
            <a:fillRect/>
          </a:stretch>
        </p:blipFill>
        <p:spPr>
          <a:xfrm>
            <a:off x="730233" y="6045200"/>
            <a:ext cx="2058667" cy="254000"/>
          </a:xfrm>
          <a:prstGeom prst="rect">
            <a:avLst/>
          </a:prstGeom>
          <a:noFill/>
          <a:ln>
            <a:noFill/>
          </a:ln>
        </p:spPr>
      </p:pic>
    </p:spTree>
    <p:extLst>
      <p:ext uri="{BB962C8B-B14F-4D97-AF65-F5344CB8AC3E}">
        <p14:creationId xmlns:p14="http://schemas.microsoft.com/office/powerpoint/2010/main" val="2040703800"/>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Google Shape;101;p19">
            <a:extLst>
              <a:ext uri="{FF2B5EF4-FFF2-40B4-BE49-F238E27FC236}">
                <a16:creationId xmlns:a16="http://schemas.microsoft.com/office/drawing/2014/main" id="{06A7E097-F9B9-B6F9-4126-DD4A14F46FC8}"/>
              </a:ext>
            </a:extLst>
          </p:cNvPr>
          <p:cNvPicPr preferRelativeResize="0"/>
          <p:nvPr userDrawn="1"/>
        </p:nvPicPr>
        <p:blipFill rotWithShape="1">
          <a:blip r:embed="rId3">
            <a:alphaModFix/>
          </a:blip>
          <a:srcRect/>
          <a:stretch/>
        </p:blipFill>
        <p:spPr>
          <a:xfrm>
            <a:off x="0" y="1"/>
            <a:ext cx="12192000" cy="6858007"/>
          </a:xfrm>
          <a:prstGeom prst="rect">
            <a:avLst/>
          </a:prstGeom>
          <a:noFill/>
          <a:ln>
            <a:noFill/>
          </a:ln>
        </p:spPr>
      </p:pic>
      <p:pic>
        <p:nvPicPr>
          <p:cNvPr id="7" name="Picture 6" descr="A close-up of a black background&#10;&#10;Description automatically generated">
            <a:extLst>
              <a:ext uri="{FF2B5EF4-FFF2-40B4-BE49-F238E27FC236}">
                <a16:creationId xmlns:a16="http://schemas.microsoft.com/office/drawing/2014/main" id="{7A0C5DA3-E492-A63D-AF27-717384634E64}"/>
              </a:ext>
            </a:extLst>
          </p:cNvPr>
          <p:cNvPicPr>
            <a:picLocks noChangeAspect="1"/>
          </p:cNvPicPr>
          <p:nvPr userDrawn="1"/>
        </p:nvPicPr>
        <p:blipFill>
          <a:blip r:embed="rId4" cstate="hqprint">
            <a:alphaModFix amt="75000"/>
            <a:extLst>
              <a:ext uri="{28A0092B-C50C-407E-A947-70E740481C1C}">
                <a14:useLocalDpi xmlns:a14="http://schemas.microsoft.com/office/drawing/2010/main" val="0"/>
              </a:ext>
            </a:extLst>
          </a:blip>
          <a:stretch>
            <a:fillRect/>
          </a:stretch>
        </p:blipFill>
        <p:spPr>
          <a:xfrm>
            <a:off x="2732412" y="5020657"/>
            <a:ext cx="6727175" cy="1582865"/>
          </a:xfrm>
          <a:prstGeom prst="rect">
            <a:avLst/>
          </a:prstGeom>
        </p:spPr>
      </p:pic>
    </p:spTree>
    <p:extLst>
      <p:ext uri="{BB962C8B-B14F-4D97-AF65-F5344CB8AC3E}">
        <p14:creationId xmlns:p14="http://schemas.microsoft.com/office/powerpoint/2010/main" val="532357054"/>
      </p:ext>
    </p:extLst>
  </p:cSld>
  <p:clrMap bg1="lt1" tx1="dk1" bg2="lt2" tx2="dk2" accent1="accent1" accent2="accent2" accent3="accent3" accent4="accent4" accent5="accent5" accent6="accent6" hlink="hlink" folHlink="folHlink"/>
  <p:sldLayoutIdLst>
    <p:sldLayoutId id="214748401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2.xml"/><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6.svg"/><Relationship Id="rId7" Type="http://schemas.openxmlformats.org/officeDocument/2006/relationships/image" Target="../media/image30.svg"/><Relationship Id="rId12"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50.xml"/><Relationship Id="rId6" Type="http://schemas.openxmlformats.org/officeDocument/2006/relationships/image" Target="../media/image27.png"/><Relationship Id="rId11" Type="http://schemas.openxmlformats.org/officeDocument/2006/relationships/image" Target="../media/image34.svg"/><Relationship Id="rId5" Type="http://schemas.openxmlformats.org/officeDocument/2006/relationships/image" Target="../media/image28.svg"/><Relationship Id="rId10" Type="http://schemas.openxmlformats.org/officeDocument/2006/relationships/image" Target="../media/image29.png"/><Relationship Id="rId4" Type="http://schemas.openxmlformats.org/officeDocument/2006/relationships/image" Target="../media/image26.png"/><Relationship Id="rId9" Type="http://schemas.openxmlformats.org/officeDocument/2006/relationships/image" Target="../media/image32.sv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4.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9.xml"/><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0.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9.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0.png"/><Relationship Id="rId1" Type="http://schemas.openxmlformats.org/officeDocument/2006/relationships/slideLayout" Target="../slideLayouts/slideLayout79.xml"/><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6.gi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41.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9.jpeg"/><Relationship Id="rId1" Type="http://schemas.openxmlformats.org/officeDocument/2006/relationships/slideLayout" Target="../slideLayouts/slideLayout41.xml"/><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9.jpeg"/><Relationship Id="rId1" Type="http://schemas.openxmlformats.org/officeDocument/2006/relationships/slideLayout" Target="../slideLayouts/slideLayout41.xml"/><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65.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50.xml"/></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xml"/><Relationship Id="rId1" Type="http://schemas.openxmlformats.org/officeDocument/2006/relationships/slideLayout" Target="../slideLayouts/slideLayout45.xml"/></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xml"/><Relationship Id="rId1" Type="http://schemas.openxmlformats.org/officeDocument/2006/relationships/slideLayout" Target="../slideLayouts/slideLayout45.xml"/><Relationship Id="rId5" Type="http://schemas.openxmlformats.org/officeDocument/2006/relationships/image" Target="../media/image54.png"/><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5.png"/><Relationship Id="rId1" Type="http://schemas.openxmlformats.org/officeDocument/2006/relationships/slideLayout" Target="../slideLayouts/slideLayout5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3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50.xml"/></Relationships>
</file>

<file path=ppt/slides/_rels/slide3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slideLayout" Target="../slideLayouts/slideLayout50.xml"/><Relationship Id="rId5" Type="http://schemas.openxmlformats.org/officeDocument/2006/relationships/image" Target="../media/image42.png"/><Relationship Id="rId4" Type="http://schemas.openxmlformats.org/officeDocument/2006/relationships/image" Target="../media/image59.png"/></Relationships>
</file>

<file path=ppt/slides/_rels/slide37.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50.xml"/><Relationship Id="rId6" Type="http://schemas.openxmlformats.org/officeDocument/2006/relationships/image" Target="../media/image64.png"/><Relationship Id="rId5" Type="http://schemas.openxmlformats.org/officeDocument/2006/relationships/image" Target="../media/image63.pn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png"/></Relationships>
</file>

<file path=ppt/slides/_rels/slide3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50.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5.xml"/></Relationships>
</file>

<file path=ppt/slides/_rels/slide40.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image" Target="../media/image74.png"/><Relationship Id="rId1" Type="http://schemas.openxmlformats.org/officeDocument/2006/relationships/slideLayout" Target="../slideLayouts/slideLayout50.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2.png"/><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6.svg"/><Relationship Id="rId7" Type="http://schemas.openxmlformats.org/officeDocument/2006/relationships/image" Target="../media/image30.svg"/><Relationship Id="rId2" Type="http://schemas.openxmlformats.org/officeDocument/2006/relationships/image" Target="../media/image25.png"/><Relationship Id="rId1" Type="http://schemas.openxmlformats.org/officeDocument/2006/relationships/slideLayout" Target="../slideLayouts/slideLayout50.xml"/><Relationship Id="rId6" Type="http://schemas.openxmlformats.org/officeDocument/2006/relationships/image" Target="../media/image27.png"/><Relationship Id="rId11" Type="http://schemas.openxmlformats.org/officeDocument/2006/relationships/image" Target="../media/image34.svg"/><Relationship Id="rId5" Type="http://schemas.openxmlformats.org/officeDocument/2006/relationships/image" Target="../media/image28.svg"/><Relationship Id="rId10" Type="http://schemas.openxmlformats.org/officeDocument/2006/relationships/image" Target="../media/image29.png"/><Relationship Id="rId4" Type="http://schemas.openxmlformats.org/officeDocument/2006/relationships/image" Target="../media/image26.png"/><Relationship Id="rId9" Type="http://schemas.openxmlformats.org/officeDocument/2006/relationships/image" Target="../media/image32.svg"/></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79.xml"/><Relationship Id="rId5" Type="http://schemas.openxmlformats.org/officeDocument/2006/relationships/image" Target="../media/image16.png"/><Relationship Id="rId4" Type="http://schemas.openxmlformats.org/officeDocument/2006/relationships/image" Target="../media/image15.png"/></Relationships>
</file>

<file path=ppt/slides/_rels/slide4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3.xml"/><Relationship Id="rId4" Type="http://schemas.openxmlformats.org/officeDocument/2006/relationships/image" Target="../media/image84.png"/></Relationships>
</file>

<file path=ppt/slides/_rels/slide4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2.png"/><Relationship Id="rId1" Type="http://schemas.openxmlformats.org/officeDocument/2006/relationships/slideLayout" Target="../slideLayouts/slideLayout73.xml"/><Relationship Id="rId6" Type="http://schemas.openxmlformats.org/officeDocument/2006/relationships/image" Target="../media/image86.jpeg"/><Relationship Id="rId5" Type="http://schemas.openxmlformats.org/officeDocument/2006/relationships/hyperlink" Target="mailto:kathy@hardenberghgroup.com" TargetMode="External"/><Relationship Id="rId4" Type="http://schemas.openxmlformats.org/officeDocument/2006/relationships/image" Target="../media/image91.sv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9.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5.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193FD0E-14D7-8A09-EE3D-7CA4381E4D37}"/>
              </a:ext>
            </a:extLst>
          </p:cNvPr>
          <p:cNvSpPr>
            <a:spLocks noGrp="1"/>
          </p:cNvSpPr>
          <p:nvPr>
            <p:ph type="body" sz="quarter" idx="4294967295"/>
          </p:nvPr>
        </p:nvSpPr>
        <p:spPr>
          <a:xfrm>
            <a:off x="2371411" y="1257877"/>
            <a:ext cx="7680325" cy="3116160"/>
          </a:xfrm>
          <a:prstGeom prst="rect">
            <a:avLst/>
          </a:prstGeom>
        </p:spPr>
        <p:txBody>
          <a:bodyPr lIns="91440" tIns="45720" rIns="91440" bIns="45720" anchor="t">
            <a:noAutofit/>
          </a:bodyPr>
          <a:lstStyle/>
          <a:p>
            <a:pPr marL="0" indent="0" algn="ctr">
              <a:buNone/>
            </a:pPr>
            <a:endParaRPr lang="en-US" sz="3600" b="1">
              <a:solidFill>
                <a:schemeClr val="bg1"/>
              </a:solidFill>
              <a:effectLst>
                <a:outerShdw blurRad="38100" dist="38100" dir="2700000" algn="tl">
                  <a:srgbClr val="000000">
                    <a:alpha val="43137"/>
                  </a:srgbClr>
                </a:outerShdw>
              </a:effectLst>
              <a:ea typeface="Calibri"/>
              <a:cs typeface="Calibri"/>
            </a:endParaRPr>
          </a:p>
          <a:p>
            <a:pPr marL="0" indent="0" algn="ctr">
              <a:buNone/>
            </a:pPr>
            <a:endParaRPr lang="en-US" sz="3600" b="1">
              <a:solidFill>
                <a:schemeClr val="bg1"/>
              </a:solidFill>
              <a:effectLst>
                <a:outerShdw blurRad="38100" dist="38100" dir="2700000" algn="tl">
                  <a:srgbClr val="000000">
                    <a:alpha val="43137"/>
                  </a:srgbClr>
                </a:outerShdw>
              </a:effectLst>
            </a:endParaRPr>
          </a:p>
          <a:p>
            <a:pPr marL="0" indent="0" algn="ctr">
              <a:buNone/>
            </a:pPr>
            <a:r>
              <a:rPr lang="en-US" sz="3600" b="1">
                <a:effectLst>
                  <a:outerShdw blurRad="38100" dist="38100" dir="2700000" algn="tl">
                    <a:srgbClr val="000000">
                      <a:alpha val="43137"/>
                    </a:srgbClr>
                  </a:outerShdw>
                </a:effectLst>
                <a:latin typeface="+mj-lt"/>
              </a:rPr>
              <a:t>OPPE, FPPE, &amp; PEER REVIEW</a:t>
            </a:r>
          </a:p>
          <a:p>
            <a:pPr marL="0" indent="0" algn="ctr">
              <a:buNone/>
            </a:pPr>
            <a:r>
              <a:rPr lang="en-US" b="1">
                <a:effectLst>
                  <a:outerShdw blurRad="38100" dist="38100" dir="2700000" algn="tl">
                    <a:srgbClr val="000000">
                      <a:alpha val="43137"/>
                    </a:srgbClr>
                  </a:outerShdw>
                </a:effectLst>
                <a:latin typeface="+mj-lt"/>
              </a:rPr>
              <a:t>How, When, and Why</a:t>
            </a:r>
          </a:p>
          <a:p>
            <a:pPr marL="0" indent="0" algn="ctr">
              <a:buNone/>
            </a:pPr>
            <a:r>
              <a:rPr lang="en-US" b="1" i="1">
                <a:solidFill>
                  <a:schemeClr val="bg1"/>
                </a:solidFill>
                <a:effectLst>
                  <a:outerShdw blurRad="38100" dist="38100" dir="2700000" algn="tl">
                    <a:srgbClr val="000000">
                      <a:alpha val="43137"/>
                    </a:srgbClr>
                  </a:outerShdw>
                </a:effectLst>
                <a:latin typeface="+mj-lt"/>
              </a:rPr>
              <a:t>Part 1 – OPPE &amp; FPPE Fundamentals</a:t>
            </a:r>
          </a:p>
          <a:p>
            <a:pPr marL="0" indent="0" algn="ctr">
              <a:buNone/>
            </a:pPr>
            <a:endParaRPr lang="en-US" sz="3600" b="1">
              <a:solidFill>
                <a:schemeClr val="bg1"/>
              </a:solidFill>
              <a:effectLst>
                <a:outerShdw blurRad="38100" dist="38100" dir="2700000" algn="tl">
                  <a:srgbClr val="000000">
                    <a:alpha val="43137"/>
                  </a:srgbClr>
                </a:outerShdw>
              </a:effectLst>
            </a:endParaRPr>
          </a:p>
          <a:p>
            <a:pPr marL="0" indent="0" algn="ctr">
              <a:buNone/>
            </a:pPr>
            <a:endParaRPr lang="en-US" sz="3600" b="1">
              <a:solidFill>
                <a:schemeClr val="bg1"/>
              </a:solidFill>
              <a:effectLst>
                <a:outerShdw blurRad="38100" dist="38100" dir="2700000" algn="tl">
                  <a:srgbClr val="000000">
                    <a:alpha val="43137"/>
                  </a:srgbClr>
                </a:outerShdw>
              </a:effectLst>
              <a:ea typeface="Calibri"/>
              <a:cs typeface="Calibri"/>
            </a:endParaRPr>
          </a:p>
        </p:txBody>
      </p:sp>
    </p:spTree>
    <p:extLst>
      <p:ext uri="{BB962C8B-B14F-4D97-AF65-F5344CB8AC3E}">
        <p14:creationId xmlns:p14="http://schemas.microsoft.com/office/powerpoint/2010/main" val="785016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708B7-0B8C-7A46-536F-AB0D80530E97}"/>
              </a:ext>
            </a:extLst>
          </p:cNvPr>
          <p:cNvSpPr txBox="1">
            <a:spLocks/>
          </p:cNvSpPr>
          <p:nvPr/>
        </p:nvSpPr>
        <p:spPr>
          <a:xfrm>
            <a:off x="418214" y="260791"/>
            <a:ext cx="11426456" cy="960400"/>
          </a:xfrm>
          <a:prstGeom prst="rect">
            <a:avLst/>
          </a:prstGeom>
        </p:spPr>
        <p:txBody>
          <a:bodyPr anchor="ctr"/>
          <a:lstStyle>
            <a:lvl1pPr algn="ctr" defTabSz="914400" rtl="0" eaLnBrk="1" latinLnBrk="0" hangingPunct="1">
              <a:lnSpc>
                <a:spcPct val="90000"/>
              </a:lnSpc>
              <a:spcBef>
                <a:spcPct val="0"/>
              </a:spcBef>
              <a:buNone/>
              <a:defRPr sz="4400" b="1" kern="1200">
                <a:solidFill>
                  <a:schemeClr val="accent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srgbClr val="63B1BC"/>
                </a:solidFill>
                <a:effectLst>
                  <a:outerShdw blurRad="38100" dist="38100" dir="2700000" algn="tl">
                    <a:srgbClr val="000000">
                      <a:alpha val="43137"/>
                    </a:srgbClr>
                  </a:outerShdw>
                </a:effectLst>
                <a:uLnTx/>
                <a:uFillTx/>
                <a:latin typeface="Calibri Light" panose="020F0302020204030204"/>
                <a:ea typeface="+mj-ea"/>
                <a:cs typeface="+mj-cs"/>
              </a:rPr>
              <a:t>Progressive Approach to Quality</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1" u="none" strike="noStrike" kern="1200" cap="none" spc="0" normalizeH="0" baseline="0" noProof="0">
                <a:ln>
                  <a:noFill/>
                </a:ln>
                <a:solidFill>
                  <a:srgbClr val="4472C4">
                    <a:lumMod val="50000"/>
                  </a:srgbClr>
                </a:solidFill>
                <a:effectLst>
                  <a:outerShdw blurRad="38100" dist="38100" dir="2700000" algn="tl">
                    <a:srgbClr val="000000">
                      <a:alpha val="43137"/>
                    </a:srgbClr>
                  </a:outerShdw>
                </a:effectLst>
                <a:uLnTx/>
                <a:uFillTx/>
                <a:latin typeface="Calibri Light" panose="020F0302020204030204"/>
                <a:ea typeface="+mj-ea"/>
                <a:cs typeface="+mj-cs"/>
              </a:rPr>
              <a:t>“Life Cycle of Credentialing”</a:t>
            </a:r>
          </a:p>
        </p:txBody>
      </p:sp>
      <p:sp>
        <p:nvSpPr>
          <p:cNvPr id="3" name="TextBox 2">
            <a:extLst>
              <a:ext uri="{FF2B5EF4-FFF2-40B4-BE49-F238E27FC236}">
                <a16:creationId xmlns:a16="http://schemas.microsoft.com/office/drawing/2014/main" id="{10CEAB12-695F-1930-36D1-B04469CD1BBD}"/>
              </a:ext>
            </a:extLst>
          </p:cNvPr>
          <p:cNvSpPr txBox="1"/>
          <p:nvPr/>
        </p:nvSpPr>
        <p:spPr>
          <a:xfrm>
            <a:off x="4314825" y="1334435"/>
            <a:ext cx="356235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44546A"/>
                </a:solidFill>
                <a:effectLst/>
                <a:uLnTx/>
                <a:uFillTx/>
                <a:latin typeface="Roboto"/>
                <a:ea typeface="+mn-ea"/>
                <a:cs typeface="+mn-cs"/>
              </a:rPr>
              <a:t>Credential Great </a:t>
            </a:r>
            <a:r>
              <a:rPr kumimoji="0" lang="en-US" sz="2400" b="0" i="0" u="sng" strike="noStrike" kern="1200" cap="none" spc="0" normalizeH="0" baseline="0" noProof="0">
                <a:ln>
                  <a:noFill/>
                </a:ln>
                <a:solidFill>
                  <a:srgbClr val="44546A"/>
                </a:solidFill>
                <a:effectLst/>
                <a:uLnTx/>
                <a:uFillTx/>
                <a:latin typeface="Roboto"/>
                <a:ea typeface="+mn-ea"/>
                <a:cs typeface="+mn-cs"/>
              </a:rPr>
              <a:t>Physicians &amp; APPs</a:t>
            </a:r>
          </a:p>
        </p:txBody>
      </p:sp>
      <p:sp>
        <p:nvSpPr>
          <p:cNvPr id="4" name="TextBox 3">
            <a:extLst>
              <a:ext uri="{FF2B5EF4-FFF2-40B4-BE49-F238E27FC236}">
                <a16:creationId xmlns:a16="http://schemas.microsoft.com/office/drawing/2014/main" id="{22A7B20D-DAE3-7B50-2A40-5FAA18D53792}"/>
              </a:ext>
            </a:extLst>
          </p:cNvPr>
          <p:cNvSpPr txBox="1"/>
          <p:nvPr/>
        </p:nvSpPr>
        <p:spPr>
          <a:xfrm>
            <a:off x="4695825" y="2226152"/>
            <a:ext cx="280035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a:ln>
                  <a:noFill/>
                </a:ln>
                <a:solidFill>
                  <a:srgbClr val="44546A"/>
                </a:solidFill>
                <a:effectLst/>
                <a:uLnTx/>
                <a:uFillTx/>
                <a:latin typeface="Roboto"/>
                <a:ea typeface="+mn-ea"/>
                <a:cs typeface="+mn-cs"/>
              </a:rPr>
              <a:t>Set Expectations</a:t>
            </a:r>
          </a:p>
        </p:txBody>
      </p:sp>
      <p:sp>
        <p:nvSpPr>
          <p:cNvPr id="5" name="TextBox 4">
            <a:extLst>
              <a:ext uri="{FF2B5EF4-FFF2-40B4-BE49-F238E27FC236}">
                <a16:creationId xmlns:a16="http://schemas.microsoft.com/office/drawing/2014/main" id="{0005DC5B-E04C-D1E3-9D40-F963AC8A41AA}"/>
              </a:ext>
            </a:extLst>
          </p:cNvPr>
          <p:cNvSpPr txBox="1"/>
          <p:nvPr/>
        </p:nvSpPr>
        <p:spPr>
          <a:xfrm>
            <a:off x="4314825" y="2850711"/>
            <a:ext cx="356235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44546A"/>
                </a:solidFill>
                <a:effectLst/>
                <a:uLnTx/>
                <a:uFillTx/>
                <a:latin typeface="Roboto"/>
                <a:ea typeface="+mn-ea"/>
                <a:cs typeface="+mn-cs"/>
              </a:rPr>
              <a:t>Monitor Performance &amp; </a:t>
            </a:r>
            <a:r>
              <a:rPr kumimoji="0" lang="en-US" sz="2400" b="0" i="0" u="sng" strike="noStrike" kern="1200" cap="none" spc="0" normalizeH="0" baseline="0" noProof="0">
                <a:ln>
                  <a:noFill/>
                </a:ln>
                <a:solidFill>
                  <a:srgbClr val="44546A"/>
                </a:solidFill>
                <a:effectLst/>
                <a:uLnTx/>
                <a:uFillTx/>
                <a:latin typeface="Roboto"/>
                <a:ea typeface="+mn-ea"/>
                <a:cs typeface="+mn-cs"/>
              </a:rPr>
              <a:t>Provide Feedback</a:t>
            </a:r>
          </a:p>
        </p:txBody>
      </p:sp>
      <p:sp>
        <p:nvSpPr>
          <p:cNvPr id="6" name="TextBox 5">
            <a:extLst>
              <a:ext uri="{FF2B5EF4-FFF2-40B4-BE49-F238E27FC236}">
                <a16:creationId xmlns:a16="http://schemas.microsoft.com/office/drawing/2014/main" id="{6BD28A95-54BB-839C-264D-B4A6BE88910C}"/>
              </a:ext>
            </a:extLst>
          </p:cNvPr>
          <p:cNvSpPr txBox="1"/>
          <p:nvPr/>
        </p:nvSpPr>
        <p:spPr>
          <a:xfrm>
            <a:off x="4461908" y="3934214"/>
            <a:ext cx="333906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a:ln>
                  <a:noFill/>
                </a:ln>
                <a:solidFill>
                  <a:srgbClr val="44546A"/>
                </a:solidFill>
                <a:effectLst/>
                <a:uLnTx/>
                <a:uFillTx/>
                <a:latin typeface="Roboto"/>
                <a:ea typeface="+mn-ea"/>
                <a:cs typeface="+mn-cs"/>
              </a:rPr>
              <a:t>Allow for Improvement</a:t>
            </a:r>
          </a:p>
        </p:txBody>
      </p:sp>
      <p:sp>
        <p:nvSpPr>
          <p:cNvPr id="7" name="TextBox 6">
            <a:extLst>
              <a:ext uri="{FF2B5EF4-FFF2-40B4-BE49-F238E27FC236}">
                <a16:creationId xmlns:a16="http://schemas.microsoft.com/office/drawing/2014/main" id="{94378A6B-FAC0-F280-3F7C-A88DA4F864AC}"/>
              </a:ext>
            </a:extLst>
          </p:cNvPr>
          <p:cNvSpPr txBox="1"/>
          <p:nvPr/>
        </p:nvSpPr>
        <p:spPr>
          <a:xfrm>
            <a:off x="4223782" y="4624515"/>
            <a:ext cx="381531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44546A"/>
                </a:solidFill>
                <a:effectLst/>
                <a:uLnTx/>
                <a:uFillTx/>
                <a:latin typeface="Roboto"/>
                <a:ea typeface="+mn-ea"/>
                <a:cs typeface="+mn-cs"/>
              </a:rPr>
              <a:t>Manage Progressive </a:t>
            </a:r>
            <a:r>
              <a:rPr kumimoji="0" lang="en-US" sz="2400" b="0" i="0" u="sng" strike="noStrike" kern="1200" cap="none" spc="0" normalizeH="0" baseline="0" noProof="0">
                <a:ln>
                  <a:noFill/>
                </a:ln>
                <a:solidFill>
                  <a:srgbClr val="44546A"/>
                </a:solidFill>
                <a:effectLst/>
                <a:uLnTx/>
                <a:uFillTx/>
                <a:latin typeface="Roboto"/>
                <a:ea typeface="+mn-ea"/>
                <a:cs typeface="+mn-cs"/>
              </a:rPr>
              <a:t>Remediation</a:t>
            </a:r>
          </a:p>
        </p:txBody>
      </p:sp>
      <p:sp>
        <p:nvSpPr>
          <p:cNvPr id="8" name="Arrow: Curved Down 7">
            <a:extLst>
              <a:ext uri="{FF2B5EF4-FFF2-40B4-BE49-F238E27FC236}">
                <a16:creationId xmlns:a16="http://schemas.microsoft.com/office/drawing/2014/main" id="{F2BD22F2-0F1E-FCF8-27CD-F65640DC4CF2}"/>
              </a:ext>
            </a:extLst>
          </p:cNvPr>
          <p:cNvSpPr/>
          <p:nvPr/>
        </p:nvSpPr>
        <p:spPr>
          <a:xfrm rot="16200000">
            <a:off x="2903572" y="1883475"/>
            <a:ext cx="2103479" cy="1104699"/>
          </a:xfrm>
          <a:prstGeom prst="curvedDownArrow">
            <a:avLst>
              <a:gd name="adj1" fmla="val 25000"/>
              <a:gd name="adj2" fmla="val 46444"/>
              <a:gd name="adj3" fmla="val 34996"/>
            </a:avLst>
          </a:prstGeom>
          <a:solidFill>
            <a:srgbClr val="58B647"/>
          </a:solidFill>
          <a:ln w="12700" cap="flat" cmpd="sng" algn="ctr">
            <a:solidFill>
              <a:srgbClr val="58B647">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Roboto"/>
              <a:ea typeface="+mn-ea"/>
              <a:cs typeface="+mn-cs"/>
            </a:endParaRPr>
          </a:p>
        </p:txBody>
      </p:sp>
      <p:sp>
        <p:nvSpPr>
          <p:cNvPr id="9" name="Arrow: Curved Down 8">
            <a:extLst>
              <a:ext uri="{FF2B5EF4-FFF2-40B4-BE49-F238E27FC236}">
                <a16:creationId xmlns:a16="http://schemas.microsoft.com/office/drawing/2014/main" id="{9C4EC916-177A-F883-4E0B-2D1265A652EB}"/>
              </a:ext>
            </a:extLst>
          </p:cNvPr>
          <p:cNvSpPr/>
          <p:nvPr/>
        </p:nvSpPr>
        <p:spPr>
          <a:xfrm rot="16200000">
            <a:off x="2560929" y="2292019"/>
            <a:ext cx="2883762" cy="1104699"/>
          </a:xfrm>
          <a:prstGeom prst="curvedDownArrow">
            <a:avLst>
              <a:gd name="adj1" fmla="val 25000"/>
              <a:gd name="adj2" fmla="val 46444"/>
              <a:gd name="adj3" fmla="val 34996"/>
            </a:avLst>
          </a:prstGeom>
          <a:solidFill>
            <a:srgbClr val="58B647"/>
          </a:solidFill>
          <a:ln w="12700" cap="flat" cmpd="sng" algn="ctr">
            <a:solidFill>
              <a:srgbClr val="58B647">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Roboto"/>
              <a:ea typeface="+mn-ea"/>
              <a:cs typeface="+mn-cs"/>
            </a:endParaRPr>
          </a:p>
        </p:txBody>
      </p:sp>
      <p:sp>
        <p:nvSpPr>
          <p:cNvPr id="10" name="Arrow: Curved Down 9">
            <a:extLst>
              <a:ext uri="{FF2B5EF4-FFF2-40B4-BE49-F238E27FC236}">
                <a16:creationId xmlns:a16="http://schemas.microsoft.com/office/drawing/2014/main" id="{597C6E75-B4BC-22CD-4334-BF8FE1354F8D}"/>
              </a:ext>
            </a:extLst>
          </p:cNvPr>
          <p:cNvSpPr/>
          <p:nvPr/>
        </p:nvSpPr>
        <p:spPr>
          <a:xfrm rot="5400000">
            <a:off x="7577689" y="3205106"/>
            <a:ext cx="1453991" cy="1104699"/>
          </a:xfrm>
          <a:prstGeom prst="curvedDownArrow">
            <a:avLst>
              <a:gd name="adj1" fmla="val 25000"/>
              <a:gd name="adj2" fmla="val 46444"/>
              <a:gd name="adj3" fmla="val 34996"/>
            </a:avLst>
          </a:prstGeom>
          <a:solidFill>
            <a:srgbClr val="C00000"/>
          </a:solidFill>
          <a:ln w="12700" cap="flat" cmpd="sng" algn="ctr">
            <a:solidFill>
              <a:srgbClr val="58B647">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Roboto"/>
              <a:ea typeface="+mn-ea"/>
              <a:cs typeface="+mn-cs"/>
            </a:endParaRPr>
          </a:p>
        </p:txBody>
      </p:sp>
      <p:sp>
        <p:nvSpPr>
          <p:cNvPr id="11" name="Arrow: Curved Down 10">
            <a:extLst>
              <a:ext uri="{FF2B5EF4-FFF2-40B4-BE49-F238E27FC236}">
                <a16:creationId xmlns:a16="http://schemas.microsoft.com/office/drawing/2014/main" id="{49B5673F-9E51-1DFE-C8C4-5E65AE34C0CA}"/>
              </a:ext>
            </a:extLst>
          </p:cNvPr>
          <p:cNvSpPr/>
          <p:nvPr/>
        </p:nvSpPr>
        <p:spPr>
          <a:xfrm rot="16200000">
            <a:off x="3419422" y="3933466"/>
            <a:ext cx="1075944" cy="1104699"/>
          </a:xfrm>
          <a:prstGeom prst="curvedDownArrow">
            <a:avLst>
              <a:gd name="adj1" fmla="val 25000"/>
              <a:gd name="adj2" fmla="val 46444"/>
              <a:gd name="adj3" fmla="val 34996"/>
            </a:avLst>
          </a:prstGeom>
          <a:solidFill>
            <a:srgbClr val="58B647"/>
          </a:solidFill>
          <a:ln w="12700" cap="flat" cmpd="sng" algn="ctr">
            <a:solidFill>
              <a:srgbClr val="58B647">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Roboto"/>
              <a:ea typeface="+mn-ea"/>
              <a:cs typeface="+mn-cs"/>
            </a:endParaRPr>
          </a:p>
        </p:txBody>
      </p:sp>
      <p:sp>
        <p:nvSpPr>
          <p:cNvPr id="12" name="Arrow: Curved Down 11">
            <a:extLst>
              <a:ext uri="{FF2B5EF4-FFF2-40B4-BE49-F238E27FC236}">
                <a16:creationId xmlns:a16="http://schemas.microsoft.com/office/drawing/2014/main" id="{35D08DF6-D0EA-344B-BB4C-25B3F043B2F4}"/>
              </a:ext>
            </a:extLst>
          </p:cNvPr>
          <p:cNvSpPr/>
          <p:nvPr/>
        </p:nvSpPr>
        <p:spPr>
          <a:xfrm rot="5400000">
            <a:off x="7745428" y="4152680"/>
            <a:ext cx="1270911" cy="1104699"/>
          </a:xfrm>
          <a:prstGeom prst="curvedDownArrow">
            <a:avLst>
              <a:gd name="adj1" fmla="val 25000"/>
              <a:gd name="adj2" fmla="val 46444"/>
              <a:gd name="adj3" fmla="val 34996"/>
            </a:avLst>
          </a:prstGeom>
          <a:solidFill>
            <a:srgbClr val="C00000"/>
          </a:solidFill>
          <a:ln w="12700" cap="flat" cmpd="sng" algn="ctr">
            <a:solidFill>
              <a:srgbClr val="58B647">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Roboto"/>
              <a:ea typeface="+mn-ea"/>
              <a:cs typeface="+mn-cs"/>
            </a:endParaRPr>
          </a:p>
        </p:txBody>
      </p:sp>
      <p:sp>
        <p:nvSpPr>
          <p:cNvPr id="13" name="TextBox 12">
            <a:extLst>
              <a:ext uri="{FF2B5EF4-FFF2-40B4-BE49-F238E27FC236}">
                <a16:creationId xmlns:a16="http://schemas.microsoft.com/office/drawing/2014/main" id="{83E6A544-BDB7-7CAF-C2B8-5C5D4F9DAFE7}"/>
              </a:ext>
            </a:extLst>
          </p:cNvPr>
          <p:cNvSpPr txBox="1"/>
          <p:nvPr/>
        </p:nvSpPr>
        <p:spPr>
          <a:xfrm>
            <a:off x="4677971" y="1337880"/>
            <a:ext cx="2818204" cy="830997"/>
          </a:xfrm>
          <a:prstGeom prst="rect">
            <a:avLst/>
          </a:prstGeom>
          <a:solidFill>
            <a:sysClr val="window" lastClr="FFFFF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srgbClr val="44546A"/>
                </a:solidFill>
                <a:effectLst/>
                <a:uLnTx/>
                <a:uFillTx/>
                <a:latin typeface="Roboto"/>
                <a:ea typeface="+mn-ea"/>
                <a:cs typeface="+mn-cs"/>
              </a:rPr>
              <a:t>Re-Credential Great </a:t>
            </a:r>
            <a:r>
              <a:rPr kumimoji="0" lang="en-US" sz="2400" b="0" i="0" u="sng" strike="noStrike" kern="0" cap="none" spc="0" normalizeH="0" baseline="0" noProof="0">
                <a:ln>
                  <a:noFill/>
                </a:ln>
                <a:solidFill>
                  <a:srgbClr val="44546A"/>
                </a:solidFill>
                <a:effectLst/>
                <a:uLnTx/>
                <a:uFillTx/>
                <a:latin typeface="Roboto"/>
                <a:ea typeface="+mn-ea"/>
                <a:cs typeface="+mn-cs"/>
              </a:rPr>
              <a:t>Physicians &amp; APPs</a:t>
            </a:r>
          </a:p>
        </p:txBody>
      </p:sp>
      <p:sp>
        <p:nvSpPr>
          <p:cNvPr id="14" name="TextBox 13">
            <a:extLst>
              <a:ext uri="{FF2B5EF4-FFF2-40B4-BE49-F238E27FC236}">
                <a16:creationId xmlns:a16="http://schemas.microsoft.com/office/drawing/2014/main" id="{6E50A450-0F1B-6F05-EF03-01AFE7C77F3D}"/>
              </a:ext>
            </a:extLst>
          </p:cNvPr>
          <p:cNvSpPr txBox="1"/>
          <p:nvPr/>
        </p:nvSpPr>
        <p:spPr>
          <a:xfrm>
            <a:off x="9009429" y="3293884"/>
            <a:ext cx="2835242" cy="707886"/>
          </a:xfrm>
          <a:prstGeom prst="rect">
            <a:avLst/>
          </a:prstGeom>
          <a:solidFill>
            <a:srgbClr val="C00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Roboto"/>
                <a:ea typeface="+mn-ea"/>
                <a:cs typeface="+mn-cs"/>
              </a:rPr>
              <a:t>Monitoring Finds a Potential Concern</a:t>
            </a:r>
          </a:p>
        </p:txBody>
      </p:sp>
      <p:sp>
        <p:nvSpPr>
          <p:cNvPr id="15" name="TextBox 14">
            <a:extLst>
              <a:ext uri="{FF2B5EF4-FFF2-40B4-BE49-F238E27FC236}">
                <a16:creationId xmlns:a16="http://schemas.microsoft.com/office/drawing/2014/main" id="{061D919F-F325-9FF6-6040-B6A12FD174D0}"/>
              </a:ext>
            </a:extLst>
          </p:cNvPr>
          <p:cNvSpPr txBox="1"/>
          <p:nvPr/>
        </p:nvSpPr>
        <p:spPr>
          <a:xfrm>
            <a:off x="9009431" y="4269930"/>
            <a:ext cx="2835239" cy="707886"/>
          </a:xfrm>
          <a:prstGeom prst="rect">
            <a:avLst/>
          </a:prstGeom>
          <a:solidFill>
            <a:srgbClr val="C00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Roboto"/>
                <a:ea typeface="+mn-ea"/>
                <a:cs typeface="+mn-cs"/>
              </a:rPr>
              <a:t>Focused Monitoring </a:t>
            </a:r>
            <a:r>
              <a:rPr kumimoji="0" lang="en-US" sz="2000" b="0" i="1" u="none" strike="noStrike" kern="1200" cap="none" spc="0" normalizeH="0" baseline="0" noProof="0">
                <a:ln>
                  <a:noFill/>
                </a:ln>
                <a:solidFill>
                  <a:prstClr val="black"/>
                </a:solidFill>
                <a:effectLst/>
                <a:uLnTx/>
                <a:uFillTx/>
                <a:latin typeface="Roboto"/>
                <a:ea typeface="+mn-ea"/>
                <a:cs typeface="+mn-cs"/>
              </a:rPr>
              <a:t>(“Triggered FPPE”)</a:t>
            </a:r>
          </a:p>
        </p:txBody>
      </p:sp>
      <p:sp>
        <p:nvSpPr>
          <p:cNvPr id="16" name="TextBox 15">
            <a:extLst>
              <a:ext uri="{FF2B5EF4-FFF2-40B4-BE49-F238E27FC236}">
                <a16:creationId xmlns:a16="http://schemas.microsoft.com/office/drawing/2014/main" id="{95DC0F97-441B-FB80-37E5-ACBD85827553}"/>
              </a:ext>
            </a:extLst>
          </p:cNvPr>
          <p:cNvSpPr txBox="1"/>
          <p:nvPr/>
        </p:nvSpPr>
        <p:spPr>
          <a:xfrm>
            <a:off x="389665" y="2007376"/>
            <a:ext cx="2854027" cy="707886"/>
          </a:xfrm>
          <a:prstGeom prst="rect">
            <a:avLst/>
          </a:prstGeom>
          <a:solidFill>
            <a:srgbClr val="58B64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prstClr val="black"/>
                </a:solidFill>
                <a:effectLst/>
                <a:uLnTx/>
                <a:uFillTx/>
                <a:latin typeface="Roboto"/>
                <a:ea typeface="+mn-ea"/>
                <a:cs typeface="+mn-cs"/>
              </a:rPr>
              <a:t>Continuous/Ongoing Monitoring </a:t>
            </a:r>
            <a:r>
              <a:rPr kumimoji="0" lang="en-US" sz="2000" b="0" i="1" u="none" strike="noStrike" kern="0" cap="none" spc="0" normalizeH="0" baseline="0" noProof="0">
                <a:ln>
                  <a:noFill/>
                </a:ln>
                <a:solidFill>
                  <a:prstClr val="black"/>
                </a:solidFill>
                <a:effectLst/>
                <a:uLnTx/>
                <a:uFillTx/>
                <a:latin typeface="Roboto"/>
                <a:ea typeface="+mn-ea"/>
                <a:cs typeface="+mn-cs"/>
              </a:rPr>
              <a:t>(OPPE)</a:t>
            </a:r>
          </a:p>
        </p:txBody>
      </p:sp>
      <p:sp>
        <p:nvSpPr>
          <p:cNvPr id="17" name="Curved Left Arrow 2">
            <a:extLst>
              <a:ext uri="{FF2B5EF4-FFF2-40B4-BE49-F238E27FC236}">
                <a16:creationId xmlns:a16="http://schemas.microsoft.com/office/drawing/2014/main" id="{05A96984-3A80-36D7-D661-0DAF05ECCAA2}"/>
              </a:ext>
            </a:extLst>
          </p:cNvPr>
          <p:cNvSpPr/>
          <p:nvPr/>
        </p:nvSpPr>
        <p:spPr>
          <a:xfrm>
            <a:off x="7655445" y="1559457"/>
            <a:ext cx="786809" cy="1861432"/>
          </a:xfrm>
          <a:prstGeom prst="curvedLeftArrow">
            <a:avLst/>
          </a:prstGeom>
          <a:solidFill>
            <a:srgbClr val="58B647"/>
          </a:solidFill>
          <a:ln w="12700" cap="flat" cmpd="sng" algn="ctr">
            <a:solidFill>
              <a:srgbClr val="58B647">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Roboto"/>
              <a:ea typeface="+mn-ea"/>
              <a:cs typeface="+mn-cs"/>
            </a:endParaRPr>
          </a:p>
        </p:txBody>
      </p:sp>
      <p:sp>
        <p:nvSpPr>
          <p:cNvPr id="18" name="TextBox 17">
            <a:extLst>
              <a:ext uri="{FF2B5EF4-FFF2-40B4-BE49-F238E27FC236}">
                <a16:creationId xmlns:a16="http://schemas.microsoft.com/office/drawing/2014/main" id="{F1D32CD5-9A7F-5C34-9486-03F294BFC624}"/>
              </a:ext>
            </a:extLst>
          </p:cNvPr>
          <p:cNvSpPr txBox="1"/>
          <p:nvPr/>
        </p:nvSpPr>
        <p:spPr>
          <a:xfrm>
            <a:off x="8699204" y="2007376"/>
            <a:ext cx="2843335" cy="707886"/>
          </a:xfrm>
          <a:prstGeom prst="rect">
            <a:avLst/>
          </a:prstGeom>
          <a:solidFill>
            <a:srgbClr val="58B64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prstClr val="black"/>
                </a:solidFill>
                <a:effectLst/>
                <a:uLnTx/>
                <a:uFillTx/>
                <a:latin typeface="Roboto"/>
                <a:ea typeface="+mn-ea"/>
                <a:cs typeface="+mn-cs"/>
              </a:rPr>
              <a:t>Initial Monitoring Period </a:t>
            </a:r>
            <a:r>
              <a:rPr kumimoji="0" lang="en-US" sz="2000" b="0" i="1" u="none" strike="noStrike" kern="0" cap="none" spc="0" normalizeH="0" baseline="0" noProof="0">
                <a:ln>
                  <a:noFill/>
                </a:ln>
                <a:solidFill>
                  <a:prstClr val="black"/>
                </a:solidFill>
                <a:effectLst/>
                <a:uLnTx/>
                <a:uFillTx/>
                <a:latin typeface="Roboto"/>
                <a:ea typeface="+mn-ea"/>
                <a:cs typeface="+mn-cs"/>
              </a:rPr>
              <a:t>(FPPE)</a:t>
            </a:r>
          </a:p>
        </p:txBody>
      </p:sp>
      <p:sp>
        <p:nvSpPr>
          <p:cNvPr id="19" name="TextBox 18">
            <a:extLst>
              <a:ext uri="{FF2B5EF4-FFF2-40B4-BE49-F238E27FC236}">
                <a16:creationId xmlns:a16="http://schemas.microsoft.com/office/drawing/2014/main" id="{9C62C678-5497-7DFC-A7E5-16235383764A}"/>
              </a:ext>
            </a:extLst>
          </p:cNvPr>
          <p:cNvSpPr txBox="1"/>
          <p:nvPr/>
        </p:nvSpPr>
        <p:spPr>
          <a:xfrm>
            <a:off x="9009430" y="3808048"/>
            <a:ext cx="2835239" cy="707886"/>
          </a:xfrm>
          <a:prstGeom prst="rect">
            <a:avLst/>
          </a:prstGeom>
          <a:solidFill>
            <a:srgbClr val="ED7D3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Roboto"/>
                <a:ea typeface="+mn-ea"/>
                <a:cs typeface="+mn-cs"/>
              </a:rPr>
              <a:t>Persistent/Larger Concern?</a:t>
            </a:r>
            <a:endParaRPr kumimoji="0" lang="en-US" sz="2000" b="0" i="1" u="none" strike="noStrike" kern="1200" cap="none" spc="0" normalizeH="0" baseline="0" noProof="0">
              <a:ln>
                <a:noFill/>
              </a:ln>
              <a:solidFill>
                <a:prstClr val="black"/>
              </a:solidFill>
              <a:effectLst/>
              <a:uLnTx/>
              <a:uFillTx/>
              <a:latin typeface="Roboto"/>
              <a:ea typeface="+mn-ea"/>
              <a:cs typeface="+mn-cs"/>
            </a:endParaRPr>
          </a:p>
        </p:txBody>
      </p:sp>
    </p:spTree>
    <p:extLst>
      <p:ext uri="{BB962C8B-B14F-4D97-AF65-F5344CB8AC3E}">
        <p14:creationId xmlns:p14="http://schemas.microsoft.com/office/powerpoint/2010/main" val="3812206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1000"/>
                                        <p:tgtEl>
                                          <p:spTgt spid="4">
                                            <p:txEl>
                                              <p:pRg st="0" end="0"/>
                                            </p:txEl>
                                          </p:spTgt>
                                        </p:tgtEl>
                                      </p:cBhvr>
                                    </p:animEffect>
                                    <p:anim calcmode="lin" valueType="num">
                                      <p:cBhvr>
                                        <p:cTn id="14"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fade">
                                      <p:cBhvr>
                                        <p:cTn id="19" dur="1000"/>
                                        <p:tgtEl>
                                          <p:spTgt spid="5">
                                            <p:txEl>
                                              <p:pRg st="0" end="0"/>
                                            </p:txEl>
                                          </p:spTgt>
                                        </p:tgtEl>
                                      </p:cBhvr>
                                    </p:animEffect>
                                    <p:anim calcmode="lin" valueType="num">
                                      <p:cBhvr>
                                        <p:cTn id="20"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10" presetClass="entr" presetSubtype="0" fill="hold" grpId="0" nodeType="afterEffect">
                                  <p:stCondLst>
                                    <p:cond delay="100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childTnLst>
                          </p:cTn>
                        </p:par>
                        <p:par>
                          <p:cTn id="29" fill="hold">
                            <p:stCondLst>
                              <p:cond delay="4500"/>
                            </p:stCondLst>
                            <p:childTnLst>
                              <p:par>
                                <p:cTn id="30" presetID="10" presetClass="entr" presetSubtype="0" fill="hold" grpId="0" nodeType="afterEffect">
                                  <p:stCondLst>
                                    <p:cond delay="200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par>
                                <p:cTn id="33" presetID="10" presetClass="entr" presetSubtype="0" fill="hold" grpId="0" nodeType="withEffect">
                                  <p:stCondLst>
                                    <p:cond delay="100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8"/>
                                        </p:tgtEl>
                                      </p:cBhvr>
                                    </p:animEffect>
                                    <p:set>
                                      <p:cBhvr>
                                        <p:cTn id="45" dur="1" fill="hold">
                                          <p:stCondLst>
                                            <p:cond delay="499"/>
                                          </p:stCondLst>
                                        </p:cTn>
                                        <p:tgtEl>
                                          <p:spTgt spid="8"/>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16"/>
                                        </p:tgtEl>
                                      </p:cBhvr>
                                    </p:animEffect>
                                    <p:set>
                                      <p:cBhvr>
                                        <p:cTn id="48" dur="1" fill="hold">
                                          <p:stCondLst>
                                            <p:cond delay="499"/>
                                          </p:stCondLst>
                                        </p:cTn>
                                        <p:tgtEl>
                                          <p:spTgt spid="16"/>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17"/>
                                        </p:tgtEl>
                                      </p:cBhvr>
                                    </p:animEffect>
                                    <p:set>
                                      <p:cBhvr>
                                        <p:cTn id="51" dur="1" fill="hold">
                                          <p:stCondLst>
                                            <p:cond delay="499"/>
                                          </p:stCondLst>
                                        </p:cTn>
                                        <p:tgtEl>
                                          <p:spTgt spid="17"/>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18"/>
                                        </p:tgtEl>
                                      </p:cBhvr>
                                    </p:animEffect>
                                    <p:set>
                                      <p:cBhvr>
                                        <p:cTn id="54" dur="1" fill="hold">
                                          <p:stCondLst>
                                            <p:cond delay="499"/>
                                          </p:stCondLst>
                                        </p:cTn>
                                        <p:tgtEl>
                                          <p:spTgt spid="18"/>
                                        </p:tgtEl>
                                        <p:attrNameLst>
                                          <p:attrName>style.visibility</p:attrName>
                                        </p:attrNameLst>
                                      </p:cBhvr>
                                      <p:to>
                                        <p:strVal val="hidden"/>
                                      </p:to>
                                    </p:set>
                                  </p:childTnLst>
                                </p:cTn>
                              </p:par>
                              <p:par>
                                <p:cTn id="55" presetID="10" presetClass="entr" presetSubtype="0" fill="hold" grpId="0" nodeType="with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fade">
                                      <p:cBhvr>
                                        <p:cTn id="57" dur="500"/>
                                        <p:tgtEl>
                                          <p:spTgt spid="10"/>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fade">
                                      <p:cBhvr>
                                        <p:cTn id="60" dur="500"/>
                                        <p:tgtEl>
                                          <p:spTgt spid="14"/>
                                        </p:tgtEl>
                                      </p:cBhvr>
                                    </p:animEffect>
                                  </p:childTnLst>
                                </p:cTn>
                              </p:par>
                            </p:childTnLst>
                          </p:cTn>
                        </p:par>
                        <p:par>
                          <p:cTn id="61" fill="hold">
                            <p:stCondLst>
                              <p:cond delay="500"/>
                            </p:stCondLst>
                            <p:childTnLst>
                              <p:par>
                                <p:cTn id="62" presetID="10" presetClass="entr" presetSubtype="0" fill="hold" grpId="0" nodeType="afterEffect">
                                  <p:stCondLst>
                                    <p:cond delay="500"/>
                                  </p:stCondLst>
                                  <p:childTnLst>
                                    <p:set>
                                      <p:cBhvr>
                                        <p:cTn id="63" dur="1" fill="hold">
                                          <p:stCondLst>
                                            <p:cond delay="0"/>
                                          </p:stCondLst>
                                        </p:cTn>
                                        <p:tgtEl>
                                          <p:spTgt spid="6"/>
                                        </p:tgtEl>
                                        <p:attrNameLst>
                                          <p:attrName>style.visibility</p:attrName>
                                        </p:attrNameLst>
                                      </p:cBhvr>
                                      <p:to>
                                        <p:strVal val="visible"/>
                                      </p:to>
                                    </p:set>
                                    <p:animEffect transition="in" filter="fade">
                                      <p:cBhvr>
                                        <p:cTn id="64" dur="500"/>
                                        <p:tgtEl>
                                          <p:spTgt spid="6"/>
                                        </p:tgtEl>
                                      </p:cBhvr>
                                    </p:animEffect>
                                  </p:childTnLst>
                                </p:cTn>
                              </p:par>
                            </p:childTnLst>
                          </p:cTn>
                        </p:par>
                        <p:par>
                          <p:cTn id="65" fill="hold">
                            <p:stCondLst>
                              <p:cond delay="1500"/>
                            </p:stCondLst>
                            <p:childTnLst>
                              <p:par>
                                <p:cTn id="66" presetID="10" presetClass="entr" presetSubtype="0" fill="hold" grpId="0" nodeType="afterEffect">
                                  <p:stCondLst>
                                    <p:cond delay="500"/>
                                  </p:stCondLst>
                                  <p:childTnLst>
                                    <p:set>
                                      <p:cBhvr>
                                        <p:cTn id="67" dur="1" fill="hold">
                                          <p:stCondLst>
                                            <p:cond delay="0"/>
                                          </p:stCondLst>
                                        </p:cTn>
                                        <p:tgtEl>
                                          <p:spTgt spid="9"/>
                                        </p:tgtEl>
                                        <p:attrNameLst>
                                          <p:attrName>style.visibility</p:attrName>
                                        </p:attrNameLst>
                                      </p:cBhvr>
                                      <p:to>
                                        <p:strVal val="visible"/>
                                      </p:to>
                                    </p:set>
                                    <p:animEffect transition="in" filter="fade">
                                      <p:cBhvr>
                                        <p:cTn id="68" dur="500"/>
                                        <p:tgtEl>
                                          <p:spTgt spid="9"/>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xit" presetSubtype="0" fill="hold" grpId="1" nodeType="clickEffect">
                                  <p:stCondLst>
                                    <p:cond delay="0"/>
                                  </p:stCondLst>
                                  <p:childTnLst>
                                    <p:animEffect transition="out" filter="fade">
                                      <p:cBhvr>
                                        <p:cTn id="72" dur="500"/>
                                        <p:tgtEl>
                                          <p:spTgt spid="10"/>
                                        </p:tgtEl>
                                      </p:cBhvr>
                                    </p:animEffect>
                                    <p:set>
                                      <p:cBhvr>
                                        <p:cTn id="73" dur="1" fill="hold">
                                          <p:stCondLst>
                                            <p:cond delay="499"/>
                                          </p:stCondLst>
                                        </p:cTn>
                                        <p:tgtEl>
                                          <p:spTgt spid="10"/>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500"/>
                                        <p:tgtEl>
                                          <p:spTgt spid="14"/>
                                        </p:tgtEl>
                                      </p:cBhvr>
                                    </p:animEffect>
                                    <p:set>
                                      <p:cBhvr>
                                        <p:cTn id="76" dur="1" fill="hold">
                                          <p:stCondLst>
                                            <p:cond delay="499"/>
                                          </p:stCondLst>
                                        </p:cTn>
                                        <p:tgtEl>
                                          <p:spTgt spid="14"/>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500"/>
                                        <p:tgtEl>
                                          <p:spTgt spid="9"/>
                                        </p:tgtEl>
                                      </p:cBhvr>
                                    </p:animEffect>
                                    <p:set>
                                      <p:cBhvr>
                                        <p:cTn id="79" dur="1" fill="hold">
                                          <p:stCondLst>
                                            <p:cond delay="499"/>
                                          </p:stCondLst>
                                        </p:cTn>
                                        <p:tgtEl>
                                          <p:spTgt spid="9"/>
                                        </p:tgtEl>
                                        <p:attrNameLst>
                                          <p:attrName>style.visibility</p:attrName>
                                        </p:attrNameLst>
                                      </p:cBhvr>
                                      <p:to>
                                        <p:strVal val="hidden"/>
                                      </p:to>
                                    </p:set>
                                  </p:childTnLst>
                                </p:cTn>
                              </p:par>
                              <p:par>
                                <p:cTn id="80" presetID="10" presetClass="entr" presetSubtype="0" fill="hold" grpId="0" nodeType="withEffect">
                                  <p:stCondLst>
                                    <p:cond delay="0"/>
                                  </p:stCondLst>
                                  <p:childTnLst>
                                    <p:set>
                                      <p:cBhvr>
                                        <p:cTn id="81" dur="1" fill="hold">
                                          <p:stCondLst>
                                            <p:cond delay="0"/>
                                          </p:stCondLst>
                                        </p:cTn>
                                        <p:tgtEl>
                                          <p:spTgt spid="19"/>
                                        </p:tgtEl>
                                        <p:attrNameLst>
                                          <p:attrName>style.visibility</p:attrName>
                                        </p:attrNameLst>
                                      </p:cBhvr>
                                      <p:to>
                                        <p:strVal val="visible"/>
                                      </p:to>
                                    </p:set>
                                    <p:animEffect transition="in" filter="fade">
                                      <p:cBhvr>
                                        <p:cTn id="82" dur="500"/>
                                        <p:tgtEl>
                                          <p:spTgt spid="19"/>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12"/>
                                        </p:tgtEl>
                                        <p:attrNameLst>
                                          <p:attrName>style.visibility</p:attrName>
                                        </p:attrNameLst>
                                      </p:cBhvr>
                                      <p:to>
                                        <p:strVal val="visible"/>
                                      </p:to>
                                    </p:set>
                                    <p:animEffect transition="in" filter="fade">
                                      <p:cBhvr>
                                        <p:cTn id="87" dur="500"/>
                                        <p:tgtEl>
                                          <p:spTgt spid="12"/>
                                        </p:tgtEl>
                                      </p:cBhvr>
                                    </p:animEffect>
                                  </p:childTnLst>
                                </p:cTn>
                              </p:par>
                              <p:par>
                                <p:cTn id="88" presetID="10" presetClass="exit" presetSubtype="0" fill="hold" grpId="1" nodeType="withEffect">
                                  <p:stCondLst>
                                    <p:cond delay="0"/>
                                  </p:stCondLst>
                                  <p:childTnLst>
                                    <p:animEffect transition="out" filter="fade">
                                      <p:cBhvr>
                                        <p:cTn id="89" dur="500"/>
                                        <p:tgtEl>
                                          <p:spTgt spid="19"/>
                                        </p:tgtEl>
                                      </p:cBhvr>
                                    </p:animEffect>
                                    <p:set>
                                      <p:cBhvr>
                                        <p:cTn id="90" dur="1" fill="hold">
                                          <p:stCondLst>
                                            <p:cond delay="499"/>
                                          </p:stCondLst>
                                        </p:cTn>
                                        <p:tgtEl>
                                          <p:spTgt spid="19"/>
                                        </p:tgtEl>
                                        <p:attrNameLst>
                                          <p:attrName>style.visibility</p:attrName>
                                        </p:attrNameLst>
                                      </p:cBhvr>
                                      <p:to>
                                        <p:strVal val="hidden"/>
                                      </p:to>
                                    </p:set>
                                  </p:childTnLst>
                                </p:cTn>
                              </p:par>
                              <p:par>
                                <p:cTn id="91" presetID="10" presetClass="entr" presetSubtype="0" fill="hold" grpId="0" nodeType="withEffect">
                                  <p:stCondLst>
                                    <p:cond delay="0"/>
                                  </p:stCondLst>
                                  <p:childTnLst>
                                    <p:set>
                                      <p:cBhvr>
                                        <p:cTn id="92" dur="1" fill="hold">
                                          <p:stCondLst>
                                            <p:cond delay="0"/>
                                          </p:stCondLst>
                                        </p:cTn>
                                        <p:tgtEl>
                                          <p:spTgt spid="15"/>
                                        </p:tgtEl>
                                        <p:attrNameLst>
                                          <p:attrName>style.visibility</p:attrName>
                                        </p:attrNameLst>
                                      </p:cBhvr>
                                      <p:to>
                                        <p:strVal val="visible"/>
                                      </p:to>
                                    </p:set>
                                    <p:animEffect transition="in" filter="fade">
                                      <p:cBhvr>
                                        <p:cTn id="93" dur="500"/>
                                        <p:tgtEl>
                                          <p:spTgt spid="15"/>
                                        </p:tgtEl>
                                      </p:cBhvr>
                                    </p:animEffect>
                                  </p:childTnLst>
                                </p:cTn>
                              </p:par>
                            </p:childTnLst>
                          </p:cTn>
                        </p:par>
                        <p:par>
                          <p:cTn id="94" fill="hold">
                            <p:stCondLst>
                              <p:cond delay="500"/>
                            </p:stCondLst>
                            <p:childTnLst>
                              <p:par>
                                <p:cTn id="95" presetID="10" presetClass="entr" presetSubtype="0" fill="hold" grpId="0" nodeType="afterEffect">
                                  <p:stCondLst>
                                    <p:cond delay="500"/>
                                  </p:stCondLst>
                                  <p:childTnLst>
                                    <p:set>
                                      <p:cBhvr>
                                        <p:cTn id="96" dur="1" fill="hold">
                                          <p:stCondLst>
                                            <p:cond delay="0"/>
                                          </p:stCondLst>
                                        </p:cTn>
                                        <p:tgtEl>
                                          <p:spTgt spid="7"/>
                                        </p:tgtEl>
                                        <p:attrNameLst>
                                          <p:attrName>style.visibility</p:attrName>
                                        </p:attrNameLst>
                                      </p:cBhvr>
                                      <p:to>
                                        <p:strVal val="visible"/>
                                      </p:to>
                                    </p:set>
                                    <p:animEffect transition="in" filter="fade">
                                      <p:cBhvr>
                                        <p:cTn id="97" dur="500"/>
                                        <p:tgtEl>
                                          <p:spTgt spid="7"/>
                                        </p:tgtEl>
                                      </p:cBhvr>
                                    </p:animEffect>
                                  </p:childTnLst>
                                </p:cTn>
                              </p:par>
                            </p:childTnLst>
                          </p:cTn>
                        </p:par>
                        <p:par>
                          <p:cTn id="98" fill="hold">
                            <p:stCondLst>
                              <p:cond delay="1500"/>
                            </p:stCondLst>
                            <p:childTnLst>
                              <p:par>
                                <p:cTn id="99" presetID="10" presetClass="entr" presetSubtype="0" fill="hold" grpId="0" nodeType="afterEffect">
                                  <p:stCondLst>
                                    <p:cond delay="1000"/>
                                  </p:stCondLst>
                                  <p:childTnLst>
                                    <p:set>
                                      <p:cBhvr>
                                        <p:cTn id="100" dur="1" fill="hold">
                                          <p:stCondLst>
                                            <p:cond delay="0"/>
                                          </p:stCondLst>
                                        </p:cTn>
                                        <p:tgtEl>
                                          <p:spTgt spid="11"/>
                                        </p:tgtEl>
                                        <p:attrNameLst>
                                          <p:attrName>style.visibility</p:attrName>
                                        </p:attrNameLst>
                                      </p:cBhvr>
                                      <p:to>
                                        <p:strVal val="visible"/>
                                      </p:to>
                                    </p:set>
                                    <p:animEffect transition="in" filter="fade">
                                      <p:cBhvr>
                                        <p:cTn id="101" dur="500"/>
                                        <p:tgtEl>
                                          <p:spTgt spid="11"/>
                                        </p:tgtEl>
                                      </p:cBhvr>
                                    </p:animEffect>
                                  </p:childTnLst>
                                </p:cTn>
                              </p:par>
                            </p:childTnLst>
                          </p:cTn>
                        </p:par>
                        <p:par>
                          <p:cTn id="102" fill="hold">
                            <p:stCondLst>
                              <p:cond delay="3000"/>
                            </p:stCondLst>
                            <p:childTnLst>
                              <p:par>
                                <p:cTn id="103" presetID="10" presetClass="entr" presetSubtype="0" fill="hold" grpId="2" nodeType="afterEffect">
                                  <p:stCondLst>
                                    <p:cond delay="500"/>
                                  </p:stCondLst>
                                  <p:childTnLst>
                                    <p:set>
                                      <p:cBhvr>
                                        <p:cTn id="104" dur="1" fill="hold">
                                          <p:stCondLst>
                                            <p:cond delay="0"/>
                                          </p:stCondLst>
                                        </p:cTn>
                                        <p:tgtEl>
                                          <p:spTgt spid="9"/>
                                        </p:tgtEl>
                                        <p:attrNameLst>
                                          <p:attrName>style.visibility</p:attrName>
                                        </p:attrNameLst>
                                      </p:cBhvr>
                                      <p:to>
                                        <p:strVal val="visible"/>
                                      </p:to>
                                    </p:set>
                                    <p:animEffect transition="in" filter="fade">
                                      <p:cBhvr>
                                        <p:cTn id="10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5" grpId="0" build="p"/>
      <p:bldP spid="6" grpId="0"/>
      <p:bldP spid="7" grpId="0"/>
      <p:bldP spid="8" grpId="0" animBg="1"/>
      <p:bldP spid="8" grpId="1" animBg="1"/>
      <p:bldP spid="9" grpId="0" animBg="1"/>
      <p:bldP spid="9" grpId="1" animBg="1"/>
      <p:bldP spid="9" grpId="2" animBg="1"/>
      <p:bldP spid="10" grpId="0" animBg="1"/>
      <p:bldP spid="10" grpId="1" animBg="1"/>
      <p:bldP spid="11" grpId="0" animBg="1"/>
      <p:bldP spid="12" grpId="0" animBg="1"/>
      <p:bldP spid="13" grpId="0" animBg="1"/>
      <p:bldP spid="14" grpId="0" animBg="1"/>
      <p:bldP spid="14" grpId="1" animBg="1"/>
      <p:bldP spid="15" grpId="0" animBg="1"/>
      <p:bldP spid="16" grpId="0" animBg="1"/>
      <p:bldP spid="16" grpId="1" animBg="1"/>
      <p:bldP spid="17" grpId="0" animBg="1"/>
      <p:bldP spid="17" grpId="1" animBg="1"/>
      <p:bldP spid="18" grpId="0" animBg="1"/>
      <p:bldP spid="18" grpId="1" animBg="1"/>
      <p:bldP spid="19" grpId="0" animBg="1"/>
      <p:bldP spid="19"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1A0BFBF-5157-AE67-26C1-0A12DFBFC710}"/>
              </a:ext>
            </a:extLst>
          </p:cNvPr>
          <p:cNvSpPr txBox="1"/>
          <p:nvPr/>
        </p:nvSpPr>
        <p:spPr>
          <a:xfrm>
            <a:off x="442928" y="2687817"/>
            <a:ext cx="2818146" cy="2677656"/>
          </a:xfrm>
          <a:prstGeom prst="rect">
            <a:avLst/>
          </a:prstGeom>
          <a:gradFill flip="none" rotWithShape="1">
            <a:gsLst>
              <a:gs pos="0">
                <a:srgbClr val="1C958E"/>
              </a:gs>
              <a:gs pos="74000">
                <a:srgbClr val="25849F"/>
              </a:gs>
              <a:gs pos="83000">
                <a:srgbClr val="297BA6"/>
              </a:gs>
              <a:gs pos="100000">
                <a:srgbClr val="2F6FB1"/>
              </a:gs>
            </a:gsLst>
            <a:lin ang="0" scaled="1"/>
            <a:tileRect/>
          </a:gra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Roboto"/>
                <a:ea typeface="+mn-ea"/>
                <a:cs typeface="+mn-cs"/>
              </a:rPr>
              <a:t>Data Input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Roboto"/>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Roboto"/>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Roboto"/>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Roboto"/>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Roboto"/>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Roboto"/>
              <a:ea typeface="+mn-ea"/>
              <a:cs typeface="+mn-cs"/>
            </a:endParaRPr>
          </a:p>
        </p:txBody>
      </p:sp>
      <p:sp>
        <p:nvSpPr>
          <p:cNvPr id="3" name="TextBox 2">
            <a:extLst>
              <a:ext uri="{FF2B5EF4-FFF2-40B4-BE49-F238E27FC236}">
                <a16:creationId xmlns:a16="http://schemas.microsoft.com/office/drawing/2014/main" id="{0079C15B-4965-6FBB-73B7-7CB3A615D2BE}"/>
              </a:ext>
            </a:extLst>
          </p:cNvPr>
          <p:cNvSpPr txBox="1"/>
          <p:nvPr/>
        </p:nvSpPr>
        <p:spPr>
          <a:xfrm>
            <a:off x="4314825" y="1334435"/>
            <a:ext cx="356235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Roboto"/>
                <a:ea typeface="+mn-ea"/>
                <a:cs typeface="+mn-cs"/>
              </a:rPr>
              <a:t>Credential Great </a:t>
            </a:r>
            <a:r>
              <a:rPr kumimoji="0" lang="en-US" sz="2400" b="0" i="0" u="sng" strike="noStrike" kern="1200" cap="none" spc="0" normalizeH="0" baseline="0" noProof="0">
                <a:ln>
                  <a:noFill/>
                </a:ln>
                <a:solidFill>
                  <a:prstClr val="black"/>
                </a:solidFill>
                <a:effectLst/>
                <a:uLnTx/>
                <a:uFillTx/>
                <a:latin typeface="Roboto"/>
                <a:ea typeface="+mn-ea"/>
                <a:cs typeface="+mn-cs"/>
              </a:rPr>
              <a:t>Physicians &amp; APPs</a:t>
            </a:r>
          </a:p>
        </p:txBody>
      </p:sp>
      <p:sp>
        <p:nvSpPr>
          <p:cNvPr id="4" name="TextBox 3">
            <a:extLst>
              <a:ext uri="{FF2B5EF4-FFF2-40B4-BE49-F238E27FC236}">
                <a16:creationId xmlns:a16="http://schemas.microsoft.com/office/drawing/2014/main" id="{7D5CA01B-E913-46B5-7217-812B05FA0F3E}"/>
              </a:ext>
            </a:extLst>
          </p:cNvPr>
          <p:cNvSpPr txBox="1"/>
          <p:nvPr/>
        </p:nvSpPr>
        <p:spPr>
          <a:xfrm>
            <a:off x="4695825" y="2226152"/>
            <a:ext cx="280035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a:ln>
                  <a:noFill/>
                </a:ln>
                <a:solidFill>
                  <a:srgbClr val="0E2841"/>
                </a:solidFill>
                <a:effectLst/>
                <a:uLnTx/>
                <a:uFillTx/>
                <a:latin typeface="Roboto"/>
                <a:ea typeface="+mn-ea"/>
                <a:cs typeface="+mn-cs"/>
              </a:rPr>
              <a:t>Set Expectations</a:t>
            </a:r>
          </a:p>
        </p:txBody>
      </p:sp>
      <p:sp>
        <p:nvSpPr>
          <p:cNvPr id="5" name="TextBox 4">
            <a:extLst>
              <a:ext uri="{FF2B5EF4-FFF2-40B4-BE49-F238E27FC236}">
                <a16:creationId xmlns:a16="http://schemas.microsoft.com/office/drawing/2014/main" id="{AA708413-F469-A9E3-DAC2-A134FFC87FB0}"/>
              </a:ext>
            </a:extLst>
          </p:cNvPr>
          <p:cNvSpPr txBox="1"/>
          <p:nvPr/>
        </p:nvSpPr>
        <p:spPr>
          <a:xfrm>
            <a:off x="4314825" y="2850711"/>
            <a:ext cx="356235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E2841"/>
                </a:solidFill>
                <a:effectLst/>
                <a:uLnTx/>
                <a:uFillTx/>
                <a:latin typeface="Roboto"/>
                <a:ea typeface="+mn-ea"/>
                <a:cs typeface="+mn-cs"/>
              </a:rPr>
              <a:t>Monitor Performance &amp; </a:t>
            </a:r>
            <a:r>
              <a:rPr kumimoji="0" lang="en-US" sz="2400" b="0" i="0" u="sng" strike="noStrike" kern="1200" cap="none" spc="0" normalizeH="0" baseline="0" noProof="0">
                <a:ln>
                  <a:noFill/>
                </a:ln>
                <a:solidFill>
                  <a:srgbClr val="0E2841"/>
                </a:solidFill>
                <a:effectLst/>
                <a:uLnTx/>
                <a:uFillTx/>
                <a:latin typeface="Roboto"/>
                <a:ea typeface="+mn-ea"/>
                <a:cs typeface="+mn-cs"/>
              </a:rPr>
              <a:t>Provide Feedback</a:t>
            </a:r>
          </a:p>
        </p:txBody>
      </p:sp>
      <p:sp>
        <p:nvSpPr>
          <p:cNvPr id="6" name="TextBox 5">
            <a:extLst>
              <a:ext uri="{FF2B5EF4-FFF2-40B4-BE49-F238E27FC236}">
                <a16:creationId xmlns:a16="http://schemas.microsoft.com/office/drawing/2014/main" id="{08EFA11E-B352-1865-D270-14D8B67DBBD6}"/>
              </a:ext>
            </a:extLst>
          </p:cNvPr>
          <p:cNvSpPr txBox="1"/>
          <p:nvPr/>
        </p:nvSpPr>
        <p:spPr>
          <a:xfrm>
            <a:off x="4461908" y="3934214"/>
            <a:ext cx="333906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a:ln>
                  <a:noFill/>
                </a:ln>
                <a:solidFill>
                  <a:srgbClr val="0E2841"/>
                </a:solidFill>
                <a:effectLst/>
                <a:uLnTx/>
                <a:uFillTx/>
                <a:latin typeface="Roboto"/>
                <a:ea typeface="+mn-ea"/>
                <a:cs typeface="+mn-cs"/>
              </a:rPr>
              <a:t>Allow for Improvement</a:t>
            </a:r>
          </a:p>
        </p:txBody>
      </p:sp>
      <p:sp>
        <p:nvSpPr>
          <p:cNvPr id="7" name="TextBox 6">
            <a:extLst>
              <a:ext uri="{FF2B5EF4-FFF2-40B4-BE49-F238E27FC236}">
                <a16:creationId xmlns:a16="http://schemas.microsoft.com/office/drawing/2014/main" id="{4438B925-A3C9-C238-731D-4AC723BD3241}"/>
              </a:ext>
            </a:extLst>
          </p:cNvPr>
          <p:cNvSpPr txBox="1"/>
          <p:nvPr/>
        </p:nvSpPr>
        <p:spPr>
          <a:xfrm>
            <a:off x="4223782" y="4624515"/>
            <a:ext cx="381531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E2841"/>
                </a:solidFill>
                <a:effectLst/>
                <a:uLnTx/>
                <a:uFillTx/>
                <a:latin typeface="Roboto"/>
                <a:ea typeface="+mn-ea"/>
                <a:cs typeface="+mn-cs"/>
              </a:rPr>
              <a:t>Manage Progressive </a:t>
            </a:r>
            <a:r>
              <a:rPr kumimoji="0" lang="en-US" sz="2400" b="0" i="0" u="sng" strike="noStrike" kern="1200" cap="none" spc="0" normalizeH="0" baseline="0" noProof="0">
                <a:ln>
                  <a:noFill/>
                </a:ln>
                <a:solidFill>
                  <a:srgbClr val="0E2841"/>
                </a:solidFill>
                <a:effectLst/>
                <a:uLnTx/>
                <a:uFillTx/>
                <a:latin typeface="Roboto"/>
                <a:ea typeface="+mn-ea"/>
                <a:cs typeface="+mn-cs"/>
              </a:rPr>
              <a:t>Remediation</a:t>
            </a:r>
          </a:p>
        </p:txBody>
      </p:sp>
      <p:sp>
        <p:nvSpPr>
          <p:cNvPr id="8" name="Arrow: Curved Down 7">
            <a:extLst>
              <a:ext uri="{FF2B5EF4-FFF2-40B4-BE49-F238E27FC236}">
                <a16:creationId xmlns:a16="http://schemas.microsoft.com/office/drawing/2014/main" id="{07A9EC00-E408-B88E-D6ED-D1856E3F50D5}"/>
              </a:ext>
            </a:extLst>
          </p:cNvPr>
          <p:cNvSpPr/>
          <p:nvPr/>
        </p:nvSpPr>
        <p:spPr>
          <a:xfrm rot="16200000">
            <a:off x="2560929" y="2292019"/>
            <a:ext cx="2883762" cy="1104699"/>
          </a:xfrm>
          <a:prstGeom prst="curvedDownArrow">
            <a:avLst>
              <a:gd name="adj1" fmla="val 25000"/>
              <a:gd name="adj2" fmla="val 46444"/>
              <a:gd name="adj3" fmla="val 34996"/>
            </a:avLst>
          </a:prstGeom>
          <a:solidFill>
            <a:srgbClr val="58B647"/>
          </a:solidFill>
          <a:ln w="12700" cap="flat" cmpd="sng" algn="ctr">
            <a:solidFill>
              <a:srgbClr val="58B647">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Roboto"/>
              <a:ea typeface="+mn-ea"/>
              <a:cs typeface="+mn-cs"/>
            </a:endParaRPr>
          </a:p>
        </p:txBody>
      </p:sp>
      <p:sp>
        <p:nvSpPr>
          <p:cNvPr id="9" name="Arrow: Curved Down 8">
            <a:extLst>
              <a:ext uri="{FF2B5EF4-FFF2-40B4-BE49-F238E27FC236}">
                <a16:creationId xmlns:a16="http://schemas.microsoft.com/office/drawing/2014/main" id="{F353CFFA-E3BE-4D84-38FB-572D3956B2B7}"/>
              </a:ext>
            </a:extLst>
          </p:cNvPr>
          <p:cNvSpPr/>
          <p:nvPr/>
        </p:nvSpPr>
        <p:spPr>
          <a:xfrm rot="16200000">
            <a:off x="3419422" y="3933466"/>
            <a:ext cx="1075944" cy="1104699"/>
          </a:xfrm>
          <a:prstGeom prst="curvedDownArrow">
            <a:avLst>
              <a:gd name="adj1" fmla="val 25000"/>
              <a:gd name="adj2" fmla="val 46444"/>
              <a:gd name="adj3" fmla="val 34996"/>
            </a:avLst>
          </a:prstGeom>
          <a:solidFill>
            <a:srgbClr val="58B647"/>
          </a:solidFill>
          <a:ln w="12700" cap="flat" cmpd="sng" algn="ctr">
            <a:solidFill>
              <a:srgbClr val="58B647">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Roboto"/>
              <a:ea typeface="+mn-ea"/>
              <a:cs typeface="+mn-cs"/>
            </a:endParaRPr>
          </a:p>
        </p:txBody>
      </p:sp>
      <p:sp>
        <p:nvSpPr>
          <p:cNvPr id="10" name="Arrow: Curved Down 9">
            <a:extLst>
              <a:ext uri="{FF2B5EF4-FFF2-40B4-BE49-F238E27FC236}">
                <a16:creationId xmlns:a16="http://schemas.microsoft.com/office/drawing/2014/main" id="{6D1EEBD8-0275-28F7-3876-ECA41FA07B34}"/>
              </a:ext>
            </a:extLst>
          </p:cNvPr>
          <p:cNvSpPr/>
          <p:nvPr/>
        </p:nvSpPr>
        <p:spPr>
          <a:xfrm rot="5400000">
            <a:off x="7745428" y="4152680"/>
            <a:ext cx="1270911" cy="1104699"/>
          </a:xfrm>
          <a:prstGeom prst="curvedDownArrow">
            <a:avLst>
              <a:gd name="adj1" fmla="val 25000"/>
              <a:gd name="adj2" fmla="val 46444"/>
              <a:gd name="adj3" fmla="val 34996"/>
            </a:avLst>
          </a:prstGeom>
          <a:solidFill>
            <a:srgbClr val="C00000"/>
          </a:solidFill>
          <a:ln w="12700" cap="flat" cmpd="sng" algn="ctr">
            <a:solidFill>
              <a:srgbClr val="58B647">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Roboto"/>
              <a:ea typeface="+mn-ea"/>
              <a:cs typeface="+mn-cs"/>
            </a:endParaRPr>
          </a:p>
        </p:txBody>
      </p:sp>
      <p:sp>
        <p:nvSpPr>
          <p:cNvPr id="11" name="TextBox 10">
            <a:extLst>
              <a:ext uri="{FF2B5EF4-FFF2-40B4-BE49-F238E27FC236}">
                <a16:creationId xmlns:a16="http://schemas.microsoft.com/office/drawing/2014/main" id="{DD06A9EE-AD63-ED5B-D4FB-E744409BA152}"/>
              </a:ext>
            </a:extLst>
          </p:cNvPr>
          <p:cNvSpPr txBox="1"/>
          <p:nvPr/>
        </p:nvSpPr>
        <p:spPr>
          <a:xfrm>
            <a:off x="4677971" y="1337880"/>
            <a:ext cx="2818204" cy="830997"/>
          </a:xfrm>
          <a:prstGeom prst="rect">
            <a:avLst/>
          </a:prstGeom>
          <a:solidFill>
            <a:sysClr val="window" lastClr="FFFFF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srgbClr val="0E2841"/>
                </a:solidFill>
                <a:effectLst/>
                <a:uLnTx/>
                <a:uFillTx/>
                <a:latin typeface="Roboto"/>
                <a:ea typeface="+mn-ea"/>
                <a:cs typeface="+mn-cs"/>
              </a:rPr>
              <a:t>Re-Credential Great </a:t>
            </a:r>
            <a:r>
              <a:rPr kumimoji="0" lang="en-US" sz="2400" b="0" i="0" u="sng" strike="noStrike" kern="0" cap="none" spc="0" normalizeH="0" baseline="0" noProof="0">
                <a:ln>
                  <a:noFill/>
                </a:ln>
                <a:solidFill>
                  <a:srgbClr val="0E2841"/>
                </a:solidFill>
                <a:effectLst/>
                <a:uLnTx/>
                <a:uFillTx/>
                <a:latin typeface="Roboto"/>
                <a:ea typeface="+mn-ea"/>
                <a:cs typeface="+mn-cs"/>
              </a:rPr>
              <a:t>Physicians &amp; APPs</a:t>
            </a:r>
          </a:p>
        </p:txBody>
      </p:sp>
      <p:sp>
        <p:nvSpPr>
          <p:cNvPr id="12" name="TextBox 11">
            <a:extLst>
              <a:ext uri="{FF2B5EF4-FFF2-40B4-BE49-F238E27FC236}">
                <a16:creationId xmlns:a16="http://schemas.microsoft.com/office/drawing/2014/main" id="{594F423C-22B8-80ED-7121-3BCA44184F7B}"/>
              </a:ext>
            </a:extLst>
          </p:cNvPr>
          <p:cNvSpPr txBox="1"/>
          <p:nvPr/>
        </p:nvSpPr>
        <p:spPr>
          <a:xfrm>
            <a:off x="853651" y="4511159"/>
            <a:ext cx="1933840" cy="707886"/>
          </a:xfrm>
          <a:prstGeom prst="rect">
            <a:avLst/>
          </a:prstGeom>
          <a:solidFill>
            <a:srgbClr val="C00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a:ln>
                  <a:noFill/>
                </a:ln>
                <a:solidFill>
                  <a:prstClr val="black"/>
                </a:solidFill>
                <a:effectLst/>
                <a:uLnTx/>
                <a:uFillTx/>
                <a:latin typeface="Roboto"/>
                <a:ea typeface="+mn-ea"/>
                <a:cs typeface="+mn-cs"/>
              </a:rPr>
              <a:t>FPPE/Focused Monitoring</a:t>
            </a:r>
          </a:p>
        </p:txBody>
      </p:sp>
      <p:sp>
        <p:nvSpPr>
          <p:cNvPr id="13" name="TextBox 12">
            <a:extLst>
              <a:ext uri="{FF2B5EF4-FFF2-40B4-BE49-F238E27FC236}">
                <a16:creationId xmlns:a16="http://schemas.microsoft.com/office/drawing/2014/main" id="{1785E4C8-BF5E-46B9-CC11-91343555AC55}"/>
              </a:ext>
            </a:extLst>
          </p:cNvPr>
          <p:cNvSpPr txBox="1"/>
          <p:nvPr/>
        </p:nvSpPr>
        <p:spPr>
          <a:xfrm>
            <a:off x="861565" y="3183316"/>
            <a:ext cx="1925926" cy="707886"/>
          </a:xfrm>
          <a:prstGeom prst="rect">
            <a:avLst/>
          </a:prstGeom>
          <a:solidFill>
            <a:srgbClr val="58B64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0" cap="none" spc="0" normalizeH="0" baseline="0" noProof="0">
                <a:ln>
                  <a:noFill/>
                </a:ln>
                <a:solidFill>
                  <a:prstClr val="black"/>
                </a:solidFill>
                <a:effectLst/>
                <a:uLnTx/>
                <a:uFillTx/>
                <a:latin typeface="Roboto"/>
                <a:ea typeface="+mn-ea"/>
                <a:cs typeface="+mn-cs"/>
              </a:rPr>
              <a:t>OPPE/Ongoing Monitoring</a:t>
            </a:r>
          </a:p>
        </p:txBody>
      </p:sp>
      <p:sp>
        <p:nvSpPr>
          <p:cNvPr id="14" name="TextBox 13">
            <a:extLst>
              <a:ext uri="{FF2B5EF4-FFF2-40B4-BE49-F238E27FC236}">
                <a16:creationId xmlns:a16="http://schemas.microsoft.com/office/drawing/2014/main" id="{9E96AD66-AA34-7578-1306-94BAE21145D0}"/>
              </a:ext>
            </a:extLst>
          </p:cNvPr>
          <p:cNvSpPr txBox="1"/>
          <p:nvPr/>
        </p:nvSpPr>
        <p:spPr>
          <a:xfrm>
            <a:off x="672414" y="3963236"/>
            <a:ext cx="2339810" cy="461665"/>
          </a:xfrm>
          <a:prstGeom prst="rect">
            <a:avLst/>
          </a:prstGeom>
          <a:solidFill>
            <a:srgbClr val="FEBE1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prstClr val="black"/>
                </a:solidFill>
                <a:effectLst/>
                <a:uLnTx/>
                <a:uFillTx/>
                <a:latin typeface="Roboto"/>
                <a:ea typeface="+mn-ea"/>
                <a:cs typeface="+mn-cs"/>
              </a:rPr>
              <a:t>Case Review(s)</a:t>
            </a:r>
          </a:p>
        </p:txBody>
      </p:sp>
      <p:sp>
        <p:nvSpPr>
          <p:cNvPr id="15" name="Right Arrow 14">
            <a:extLst>
              <a:ext uri="{FF2B5EF4-FFF2-40B4-BE49-F238E27FC236}">
                <a16:creationId xmlns:a16="http://schemas.microsoft.com/office/drawing/2014/main" id="{4B8DBF26-96CE-0E3C-2479-539292628302}"/>
              </a:ext>
            </a:extLst>
          </p:cNvPr>
          <p:cNvSpPr/>
          <p:nvPr/>
        </p:nvSpPr>
        <p:spPr>
          <a:xfrm>
            <a:off x="3241710" y="3886216"/>
            <a:ext cx="1292748" cy="613149"/>
          </a:xfrm>
          <a:prstGeom prst="rightArrow">
            <a:avLst/>
          </a:prstGeom>
          <a:solidFill>
            <a:srgbClr val="2D72AE"/>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Roboto"/>
              <a:ea typeface="+mn-ea"/>
              <a:cs typeface="+mn-cs"/>
            </a:endParaRPr>
          </a:p>
        </p:txBody>
      </p:sp>
      <p:sp>
        <p:nvSpPr>
          <p:cNvPr id="16" name="TextBox 15">
            <a:extLst>
              <a:ext uri="{FF2B5EF4-FFF2-40B4-BE49-F238E27FC236}">
                <a16:creationId xmlns:a16="http://schemas.microsoft.com/office/drawing/2014/main" id="{FAA5EF6C-E101-475F-B64D-6B18334AEA63}"/>
              </a:ext>
            </a:extLst>
          </p:cNvPr>
          <p:cNvSpPr txBox="1"/>
          <p:nvPr/>
        </p:nvSpPr>
        <p:spPr>
          <a:xfrm>
            <a:off x="9155659" y="2705288"/>
            <a:ext cx="2818146" cy="2677656"/>
          </a:xfrm>
          <a:prstGeom prst="rect">
            <a:avLst/>
          </a:prstGeom>
          <a:gradFill flip="none" rotWithShape="1">
            <a:gsLst>
              <a:gs pos="0">
                <a:srgbClr val="1C958E"/>
              </a:gs>
              <a:gs pos="74000">
                <a:srgbClr val="25849F"/>
              </a:gs>
              <a:gs pos="83000">
                <a:srgbClr val="297BA6"/>
              </a:gs>
              <a:gs pos="100000">
                <a:srgbClr val="2F6FB1"/>
              </a:gs>
            </a:gsLst>
            <a:lin ang="10800000" scaled="1"/>
            <a:tileRect/>
          </a:gra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Roboto"/>
                <a:ea typeface="+mn-ea"/>
                <a:cs typeface="+mn-cs"/>
              </a:rPr>
              <a:t>PRC Decision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Roboto"/>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Roboto"/>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Roboto"/>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Roboto"/>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Roboto"/>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Roboto"/>
              <a:ea typeface="+mn-ea"/>
              <a:cs typeface="+mn-cs"/>
            </a:endParaRPr>
          </a:p>
        </p:txBody>
      </p:sp>
      <p:sp>
        <p:nvSpPr>
          <p:cNvPr id="17" name="Right Arrow 16">
            <a:extLst>
              <a:ext uri="{FF2B5EF4-FFF2-40B4-BE49-F238E27FC236}">
                <a16:creationId xmlns:a16="http://schemas.microsoft.com/office/drawing/2014/main" id="{FC18DD80-B028-A656-CFD4-CCFF5D96561D}"/>
              </a:ext>
            </a:extLst>
          </p:cNvPr>
          <p:cNvSpPr/>
          <p:nvPr/>
        </p:nvSpPr>
        <p:spPr>
          <a:xfrm>
            <a:off x="7941357" y="3909945"/>
            <a:ext cx="1214302" cy="613149"/>
          </a:xfrm>
          <a:prstGeom prst="rightArrow">
            <a:avLst/>
          </a:prstGeom>
          <a:solidFill>
            <a:srgbClr val="2D72AE"/>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Roboto"/>
              <a:ea typeface="+mn-ea"/>
              <a:cs typeface="+mn-cs"/>
            </a:endParaRPr>
          </a:p>
        </p:txBody>
      </p:sp>
      <p:sp>
        <p:nvSpPr>
          <p:cNvPr id="18" name="TextBox 17">
            <a:extLst>
              <a:ext uri="{FF2B5EF4-FFF2-40B4-BE49-F238E27FC236}">
                <a16:creationId xmlns:a16="http://schemas.microsoft.com/office/drawing/2014/main" id="{F0027588-5531-8249-24B3-21D74B17E075}"/>
              </a:ext>
            </a:extLst>
          </p:cNvPr>
          <p:cNvSpPr txBox="1"/>
          <p:nvPr/>
        </p:nvSpPr>
        <p:spPr>
          <a:xfrm>
            <a:off x="9650213" y="3358542"/>
            <a:ext cx="1869373" cy="369332"/>
          </a:xfrm>
          <a:prstGeom prst="rect">
            <a:avLst/>
          </a:prstGeom>
          <a:solidFill>
            <a:srgbClr val="58B647"/>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latin typeface="Roboto"/>
                <a:ea typeface="+mn-ea"/>
                <a:cs typeface="+mn-cs"/>
              </a:rPr>
              <a:t>Care Acceptable</a:t>
            </a:r>
          </a:p>
        </p:txBody>
      </p:sp>
      <p:sp>
        <p:nvSpPr>
          <p:cNvPr id="19" name="TextBox 18">
            <a:extLst>
              <a:ext uri="{FF2B5EF4-FFF2-40B4-BE49-F238E27FC236}">
                <a16:creationId xmlns:a16="http://schemas.microsoft.com/office/drawing/2014/main" id="{477343D2-5382-0AEB-2BA6-8950FE847D48}"/>
              </a:ext>
            </a:extLst>
          </p:cNvPr>
          <p:cNvSpPr txBox="1"/>
          <p:nvPr/>
        </p:nvSpPr>
        <p:spPr>
          <a:xfrm>
            <a:off x="9322319" y="3871788"/>
            <a:ext cx="2506824" cy="646331"/>
          </a:xfrm>
          <a:prstGeom prst="rect">
            <a:avLst/>
          </a:prstGeom>
          <a:solidFill>
            <a:srgbClr val="FFC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Roboto"/>
                <a:ea typeface="+mn-ea"/>
                <a:cs typeface="+mn-cs"/>
              </a:rPr>
              <a:t>Minor Opportunity for Improvement</a:t>
            </a:r>
          </a:p>
        </p:txBody>
      </p:sp>
      <p:sp>
        <p:nvSpPr>
          <p:cNvPr id="20" name="TextBox 19">
            <a:extLst>
              <a:ext uri="{FF2B5EF4-FFF2-40B4-BE49-F238E27FC236}">
                <a16:creationId xmlns:a16="http://schemas.microsoft.com/office/drawing/2014/main" id="{D48A1BAC-7B37-2875-B770-366BE2515267}"/>
              </a:ext>
            </a:extLst>
          </p:cNvPr>
          <p:cNvSpPr txBox="1"/>
          <p:nvPr/>
        </p:nvSpPr>
        <p:spPr>
          <a:xfrm>
            <a:off x="9322319" y="4608288"/>
            <a:ext cx="2522351" cy="646331"/>
          </a:xfrm>
          <a:prstGeom prst="rect">
            <a:avLst/>
          </a:prstGeom>
          <a:solidFill>
            <a:srgbClr val="C00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Roboto"/>
                <a:ea typeface="+mn-ea"/>
                <a:cs typeface="+mn-cs"/>
              </a:rPr>
              <a:t>Major Opportunity for Improvement</a:t>
            </a:r>
          </a:p>
        </p:txBody>
      </p:sp>
      <p:sp>
        <p:nvSpPr>
          <p:cNvPr id="22" name="Title 1">
            <a:extLst>
              <a:ext uri="{FF2B5EF4-FFF2-40B4-BE49-F238E27FC236}">
                <a16:creationId xmlns:a16="http://schemas.microsoft.com/office/drawing/2014/main" id="{DC8FC226-5FA3-39B0-86B0-AC4313AB3CB8}"/>
              </a:ext>
            </a:extLst>
          </p:cNvPr>
          <p:cNvSpPr txBox="1">
            <a:spLocks/>
          </p:cNvSpPr>
          <p:nvPr/>
        </p:nvSpPr>
        <p:spPr>
          <a:xfrm>
            <a:off x="418214" y="260791"/>
            <a:ext cx="11426456" cy="960400"/>
          </a:xfrm>
          <a:prstGeom prst="rect">
            <a:avLst/>
          </a:prstGeom>
        </p:spPr>
        <p:txBody>
          <a:bodyPr anchor="ctr"/>
          <a:lstStyle>
            <a:lvl1pPr algn="ctr" defTabSz="914400" rtl="0" eaLnBrk="1" latinLnBrk="0" hangingPunct="1">
              <a:lnSpc>
                <a:spcPct val="90000"/>
              </a:lnSpc>
              <a:spcBef>
                <a:spcPct val="0"/>
              </a:spcBef>
              <a:buNone/>
              <a:defRPr sz="4400" b="1" kern="1200">
                <a:solidFill>
                  <a:schemeClr val="accent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srgbClr val="63B1BC"/>
                </a:solidFill>
                <a:effectLst>
                  <a:outerShdw blurRad="38100" dist="38100" dir="2700000" algn="tl">
                    <a:srgbClr val="000000">
                      <a:alpha val="43137"/>
                    </a:srgbClr>
                  </a:outerShdw>
                </a:effectLst>
                <a:uLnTx/>
                <a:uFillTx/>
                <a:latin typeface="Calibri Light" panose="020F0302020204030204"/>
                <a:ea typeface="+mj-ea"/>
                <a:cs typeface="+mj-cs"/>
              </a:rPr>
              <a:t>Progressive Approach to Quality</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1" u="none" strike="noStrike" kern="1200" cap="none" spc="0" normalizeH="0" baseline="0" noProof="0">
                <a:ln>
                  <a:noFill/>
                </a:ln>
                <a:solidFill>
                  <a:srgbClr val="156082">
                    <a:lumMod val="50000"/>
                  </a:srgbClr>
                </a:solidFill>
                <a:effectLst>
                  <a:outerShdw blurRad="38100" dist="38100" dir="2700000" algn="tl">
                    <a:srgbClr val="000000">
                      <a:alpha val="43137"/>
                    </a:srgbClr>
                  </a:outerShdw>
                </a:effectLst>
                <a:uLnTx/>
                <a:uFillTx/>
                <a:latin typeface="Calibri Light" panose="020F0302020204030204"/>
                <a:ea typeface="+mj-ea"/>
                <a:cs typeface="+mj-cs"/>
              </a:rPr>
              <a:t>“Life Cycle of Credentialing”</a:t>
            </a:r>
          </a:p>
        </p:txBody>
      </p:sp>
      <p:sp>
        <p:nvSpPr>
          <p:cNvPr id="23" name="TextBox 22">
            <a:extLst>
              <a:ext uri="{FF2B5EF4-FFF2-40B4-BE49-F238E27FC236}">
                <a16:creationId xmlns:a16="http://schemas.microsoft.com/office/drawing/2014/main" id="{F7D2A687-8AE2-7087-7761-7D4C897E75F3}"/>
              </a:ext>
            </a:extLst>
          </p:cNvPr>
          <p:cNvSpPr txBox="1"/>
          <p:nvPr/>
        </p:nvSpPr>
        <p:spPr>
          <a:xfrm>
            <a:off x="4537302" y="3903687"/>
            <a:ext cx="3426462" cy="584775"/>
          </a:xfrm>
          <a:prstGeom prst="rect">
            <a:avLst/>
          </a:prstGeom>
          <a:solidFill>
            <a:srgbClr val="2D72AE"/>
          </a:solidFill>
          <a:ln w="28575">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Roboto"/>
                <a:ea typeface="+mn-ea"/>
                <a:cs typeface="+mn-cs"/>
              </a:rPr>
              <a:t>Peer Review</a:t>
            </a:r>
          </a:p>
        </p:txBody>
      </p:sp>
    </p:spTree>
    <p:extLst>
      <p:ext uri="{BB962C8B-B14F-4D97-AF65-F5344CB8AC3E}">
        <p14:creationId xmlns:p14="http://schemas.microsoft.com/office/powerpoint/2010/main" val="2728500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10"/>
                                        </p:tgtEl>
                                      </p:cBhvr>
                                    </p:animEffect>
                                    <p:set>
                                      <p:cBhvr>
                                        <p:cTn id="13" dur="1" fill="hold">
                                          <p:stCondLst>
                                            <p:cond delay="499"/>
                                          </p:stCondLst>
                                        </p:cTn>
                                        <p:tgtEl>
                                          <p:spTgt spid="10"/>
                                        </p:tgtEl>
                                        <p:attrNameLst>
                                          <p:attrName>style.visibility</p:attrName>
                                        </p:attrNameLst>
                                      </p:cBhvr>
                                      <p:to>
                                        <p:strVal val="hidden"/>
                                      </p:to>
                                    </p:set>
                                  </p:childTnLst>
                                </p:cTn>
                              </p:par>
                              <p:par>
                                <p:cTn id="14" presetID="42"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1000"/>
                                        <p:tgtEl>
                                          <p:spTgt spid="2"/>
                                        </p:tgtEl>
                                      </p:cBhvr>
                                    </p:animEffect>
                                    <p:anim calcmode="lin" valueType="num">
                                      <p:cBhvr>
                                        <p:cTn id="24" dur="1000" fill="hold"/>
                                        <p:tgtEl>
                                          <p:spTgt spid="2"/>
                                        </p:tgtEl>
                                        <p:attrNameLst>
                                          <p:attrName>ppt_x</p:attrName>
                                        </p:attrNameLst>
                                      </p:cBhvr>
                                      <p:tavLst>
                                        <p:tav tm="0">
                                          <p:val>
                                            <p:strVal val="#ppt_x"/>
                                          </p:val>
                                        </p:tav>
                                        <p:tav tm="100000">
                                          <p:val>
                                            <p:strVal val="#ppt_x"/>
                                          </p:val>
                                        </p:tav>
                                      </p:tavLst>
                                    </p:anim>
                                    <p:anim calcmode="lin" valueType="num">
                                      <p:cBhvr>
                                        <p:cTn id="25" dur="1000" fill="hold"/>
                                        <p:tgtEl>
                                          <p:spTgt spid="2"/>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childTnLst>
                          </p:cTn>
                        </p:par>
                        <p:par>
                          <p:cTn id="31" fill="hold">
                            <p:stCondLst>
                              <p:cond delay="1000"/>
                            </p:stCondLst>
                            <p:childTnLst>
                              <p:par>
                                <p:cTn id="32" presetID="55" presetClass="entr" presetSubtype="0" fill="hold" grpId="0" nodeType="after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1000" fill="hold"/>
                                        <p:tgtEl>
                                          <p:spTgt spid="13"/>
                                        </p:tgtEl>
                                        <p:attrNameLst>
                                          <p:attrName>ppt_w</p:attrName>
                                        </p:attrNameLst>
                                      </p:cBhvr>
                                      <p:tavLst>
                                        <p:tav tm="0">
                                          <p:val>
                                            <p:strVal val="#ppt_w*0.70"/>
                                          </p:val>
                                        </p:tav>
                                        <p:tav tm="100000">
                                          <p:val>
                                            <p:strVal val="#ppt_w"/>
                                          </p:val>
                                        </p:tav>
                                      </p:tavLst>
                                    </p:anim>
                                    <p:anim calcmode="lin" valueType="num">
                                      <p:cBhvr>
                                        <p:cTn id="35" dur="1000" fill="hold"/>
                                        <p:tgtEl>
                                          <p:spTgt spid="13"/>
                                        </p:tgtEl>
                                        <p:attrNameLst>
                                          <p:attrName>ppt_h</p:attrName>
                                        </p:attrNameLst>
                                      </p:cBhvr>
                                      <p:tavLst>
                                        <p:tav tm="0">
                                          <p:val>
                                            <p:strVal val="#ppt_h"/>
                                          </p:val>
                                        </p:tav>
                                        <p:tav tm="100000">
                                          <p:val>
                                            <p:strVal val="#ppt_h"/>
                                          </p:val>
                                        </p:tav>
                                      </p:tavLst>
                                    </p:anim>
                                    <p:animEffect transition="in" filter="fade">
                                      <p:cBhvr>
                                        <p:cTn id="36" dur="1000"/>
                                        <p:tgtEl>
                                          <p:spTgt spid="13"/>
                                        </p:tgtEl>
                                      </p:cBhvr>
                                    </p:animEffect>
                                  </p:childTnLst>
                                </p:cTn>
                              </p:par>
                            </p:childTnLst>
                          </p:cTn>
                        </p:par>
                        <p:par>
                          <p:cTn id="37" fill="hold">
                            <p:stCondLst>
                              <p:cond delay="2000"/>
                            </p:stCondLst>
                            <p:childTnLst>
                              <p:par>
                                <p:cTn id="38" presetID="55" presetClass="entr" presetSubtype="0" fill="hold" grpId="0" nodeType="after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p:cTn id="40" dur="1000" fill="hold"/>
                                        <p:tgtEl>
                                          <p:spTgt spid="14"/>
                                        </p:tgtEl>
                                        <p:attrNameLst>
                                          <p:attrName>ppt_w</p:attrName>
                                        </p:attrNameLst>
                                      </p:cBhvr>
                                      <p:tavLst>
                                        <p:tav tm="0">
                                          <p:val>
                                            <p:strVal val="#ppt_w*0.70"/>
                                          </p:val>
                                        </p:tav>
                                        <p:tav tm="100000">
                                          <p:val>
                                            <p:strVal val="#ppt_w"/>
                                          </p:val>
                                        </p:tav>
                                      </p:tavLst>
                                    </p:anim>
                                    <p:anim calcmode="lin" valueType="num">
                                      <p:cBhvr>
                                        <p:cTn id="41" dur="1000" fill="hold"/>
                                        <p:tgtEl>
                                          <p:spTgt spid="14"/>
                                        </p:tgtEl>
                                        <p:attrNameLst>
                                          <p:attrName>ppt_h</p:attrName>
                                        </p:attrNameLst>
                                      </p:cBhvr>
                                      <p:tavLst>
                                        <p:tav tm="0">
                                          <p:val>
                                            <p:strVal val="#ppt_h"/>
                                          </p:val>
                                        </p:tav>
                                        <p:tav tm="100000">
                                          <p:val>
                                            <p:strVal val="#ppt_h"/>
                                          </p:val>
                                        </p:tav>
                                      </p:tavLst>
                                    </p:anim>
                                    <p:animEffect transition="in" filter="fade">
                                      <p:cBhvr>
                                        <p:cTn id="42" dur="1000"/>
                                        <p:tgtEl>
                                          <p:spTgt spid="14"/>
                                        </p:tgtEl>
                                      </p:cBhvr>
                                    </p:animEffect>
                                  </p:childTnLst>
                                </p:cTn>
                              </p:par>
                            </p:childTnLst>
                          </p:cTn>
                        </p:par>
                        <p:par>
                          <p:cTn id="43" fill="hold">
                            <p:stCondLst>
                              <p:cond delay="3000"/>
                            </p:stCondLst>
                            <p:childTnLst>
                              <p:par>
                                <p:cTn id="44" presetID="55" presetClass="entr" presetSubtype="0" fill="hold" grpId="0" nodeType="afterEffect">
                                  <p:stCondLst>
                                    <p:cond delay="0"/>
                                  </p:stCondLst>
                                  <p:childTnLst>
                                    <p:set>
                                      <p:cBhvr>
                                        <p:cTn id="45" dur="1" fill="hold">
                                          <p:stCondLst>
                                            <p:cond delay="0"/>
                                          </p:stCondLst>
                                        </p:cTn>
                                        <p:tgtEl>
                                          <p:spTgt spid="12"/>
                                        </p:tgtEl>
                                        <p:attrNameLst>
                                          <p:attrName>style.visibility</p:attrName>
                                        </p:attrNameLst>
                                      </p:cBhvr>
                                      <p:to>
                                        <p:strVal val="visible"/>
                                      </p:to>
                                    </p:set>
                                    <p:anim calcmode="lin" valueType="num">
                                      <p:cBhvr>
                                        <p:cTn id="46" dur="1000" fill="hold"/>
                                        <p:tgtEl>
                                          <p:spTgt spid="12"/>
                                        </p:tgtEl>
                                        <p:attrNameLst>
                                          <p:attrName>ppt_w</p:attrName>
                                        </p:attrNameLst>
                                      </p:cBhvr>
                                      <p:tavLst>
                                        <p:tav tm="0">
                                          <p:val>
                                            <p:strVal val="#ppt_w*0.70"/>
                                          </p:val>
                                        </p:tav>
                                        <p:tav tm="100000">
                                          <p:val>
                                            <p:strVal val="#ppt_w"/>
                                          </p:val>
                                        </p:tav>
                                      </p:tavLst>
                                    </p:anim>
                                    <p:anim calcmode="lin" valueType="num">
                                      <p:cBhvr>
                                        <p:cTn id="47" dur="1000" fill="hold"/>
                                        <p:tgtEl>
                                          <p:spTgt spid="12"/>
                                        </p:tgtEl>
                                        <p:attrNameLst>
                                          <p:attrName>ppt_h</p:attrName>
                                        </p:attrNameLst>
                                      </p:cBhvr>
                                      <p:tavLst>
                                        <p:tav tm="0">
                                          <p:val>
                                            <p:strVal val="#ppt_h"/>
                                          </p:val>
                                        </p:tav>
                                        <p:tav tm="100000">
                                          <p:val>
                                            <p:strVal val="#ppt_h"/>
                                          </p:val>
                                        </p:tav>
                                      </p:tavLst>
                                    </p:anim>
                                    <p:animEffect transition="in" filter="fade">
                                      <p:cBhvr>
                                        <p:cTn id="48" dur="1000"/>
                                        <p:tgtEl>
                                          <p:spTgt spid="12"/>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fade">
                                      <p:cBhvr>
                                        <p:cTn id="53" dur="1000"/>
                                        <p:tgtEl>
                                          <p:spTgt spid="16"/>
                                        </p:tgtEl>
                                      </p:cBhvr>
                                    </p:animEffect>
                                    <p:anim calcmode="lin" valueType="num">
                                      <p:cBhvr>
                                        <p:cTn id="54" dur="1000" fill="hold"/>
                                        <p:tgtEl>
                                          <p:spTgt spid="16"/>
                                        </p:tgtEl>
                                        <p:attrNameLst>
                                          <p:attrName>ppt_x</p:attrName>
                                        </p:attrNameLst>
                                      </p:cBhvr>
                                      <p:tavLst>
                                        <p:tav tm="0">
                                          <p:val>
                                            <p:strVal val="#ppt_x"/>
                                          </p:val>
                                        </p:tav>
                                        <p:tav tm="100000">
                                          <p:val>
                                            <p:strVal val="#ppt_x"/>
                                          </p:val>
                                        </p:tav>
                                      </p:tavLst>
                                    </p:anim>
                                    <p:anim calcmode="lin" valueType="num">
                                      <p:cBhvr>
                                        <p:cTn id="55" dur="1000" fill="hold"/>
                                        <p:tgtEl>
                                          <p:spTgt spid="16"/>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1000"/>
                                        <p:tgtEl>
                                          <p:spTgt spid="17"/>
                                        </p:tgtEl>
                                      </p:cBhvr>
                                    </p:animEffect>
                                    <p:anim calcmode="lin" valueType="num">
                                      <p:cBhvr>
                                        <p:cTn id="59" dur="1000" fill="hold"/>
                                        <p:tgtEl>
                                          <p:spTgt spid="17"/>
                                        </p:tgtEl>
                                        <p:attrNameLst>
                                          <p:attrName>ppt_x</p:attrName>
                                        </p:attrNameLst>
                                      </p:cBhvr>
                                      <p:tavLst>
                                        <p:tav tm="0">
                                          <p:val>
                                            <p:strVal val="#ppt_x"/>
                                          </p:val>
                                        </p:tav>
                                        <p:tav tm="100000">
                                          <p:val>
                                            <p:strVal val="#ppt_x"/>
                                          </p:val>
                                        </p:tav>
                                      </p:tavLst>
                                    </p:anim>
                                    <p:anim calcmode="lin" valueType="num">
                                      <p:cBhvr>
                                        <p:cTn id="60" dur="1000" fill="hold"/>
                                        <p:tgtEl>
                                          <p:spTgt spid="17"/>
                                        </p:tgtEl>
                                        <p:attrNameLst>
                                          <p:attrName>ppt_y</p:attrName>
                                        </p:attrNameLst>
                                      </p:cBhvr>
                                      <p:tavLst>
                                        <p:tav tm="0">
                                          <p:val>
                                            <p:strVal val="#ppt_y+.1"/>
                                          </p:val>
                                        </p:tav>
                                        <p:tav tm="100000">
                                          <p:val>
                                            <p:strVal val="#ppt_y"/>
                                          </p:val>
                                        </p:tav>
                                      </p:tavLst>
                                    </p:anim>
                                  </p:childTnLst>
                                </p:cTn>
                              </p:par>
                            </p:childTnLst>
                          </p:cTn>
                        </p:par>
                        <p:par>
                          <p:cTn id="61" fill="hold">
                            <p:stCondLst>
                              <p:cond delay="1000"/>
                            </p:stCondLst>
                            <p:childTnLst>
                              <p:par>
                                <p:cTn id="62" presetID="55" presetClass="entr" presetSubtype="0" fill="hold" grpId="0" nodeType="afterEffect">
                                  <p:stCondLst>
                                    <p:cond delay="0"/>
                                  </p:stCondLst>
                                  <p:childTnLst>
                                    <p:set>
                                      <p:cBhvr>
                                        <p:cTn id="63" dur="1" fill="hold">
                                          <p:stCondLst>
                                            <p:cond delay="0"/>
                                          </p:stCondLst>
                                        </p:cTn>
                                        <p:tgtEl>
                                          <p:spTgt spid="18"/>
                                        </p:tgtEl>
                                        <p:attrNameLst>
                                          <p:attrName>style.visibility</p:attrName>
                                        </p:attrNameLst>
                                      </p:cBhvr>
                                      <p:to>
                                        <p:strVal val="visible"/>
                                      </p:to>
                                    </p:set>
                                    <p:anim calcmode="lin" valueType="num">
                                      <p:cBhvr>
                                        <p:cTn id="64" dur="1000" fill="hold"/>
                                        <p:tgtEl>
                                          <p:spTgt spid="18"/>
                                        </p:tgtEl>
                                        <p:attrNameLst>
                                          <p:attrName>ppt_w</p:attrName>
                                        </p:attrNameLst>
                                      </p:cBhvr>
                                      <p:tavLst>
                                        <p:tav tm="0">
                                          <p:val>
                                            <p:strVal val="#ppt_w*0.70"/>
                                          </p:val>
                                        </p:tav>
                                        <p:tav tm="100000">
                                          <p:val>
                                            <p:strVal val="#ppt_w"/>
                                          </p:val>
                                        </p:tav>
                                      </p:tavLst>
                                    </p:anim>
                                    <p:anim calcmode="lin" valueType="num">
                                      <p:cBhvr>
                                        <p:cTn id="65" dur="1000" fill="hold"/>
                                        <p:tgtEl>
                                          <p:spTgt spid="18"/>
                                        </p:tgtEl>
                                        <p:attrNameLst>
                                          <p:attrName>ppt_h</p:attrName>
                                        </p:attrNameLst>
                                      </p:cBhvr>
                                      <p:tavLst>
                                        <p:tav tm="0">
                                          <p:val>
                                            <p:strVal val="#ppt_h"/>
                                          </p:val>
                                        </p:tav>
                                        <p:tav tm="100000">
                                          <p:val>
                                            <p:strVal val="#ppt_h"/>
                                          </p:val>
                                        </p:tav>
                                      </p:tavLst>
                                    </p:anim>
                                    <p:animEffect transition="in" filter="fade">
                                      <p:cBhvr>
                                        <p:cTn id="66" dur="1000"/>
                                        <p:tgtEl>
                                          <p:spTgt spid="18"/>
                                        </p:tgtEl>
                                      </p:cBhvr>
                                    </p:animEffect>
                                  </p:childTnLst>
                                </p:cTn>
                              </p:par>
                            </p:childTnLst>
                          </p:cTn>
                        </p:par>
                        <p:par>
                          <p:cTn id="67" fill="hold">
                            <p:stCondLst>
                              <p:cond delay="2000"/>
                            </p:stCondLst>
                            <p:childTnLst>
                              <p:par>
                                <p:cTn id="68" presetID="55" presetClass="entr" presetSubtype="0" fill="hold" grpId="0" nodeType="afterEffect">
                                  <p:stCondLst>
                                    <p:cond delay="0"/>
                                  </p:stCondLst>
                                  <p:childTnLst>
                                    <p:set>
                                      <p:cBhvr>
                                        <p:cTn id="69" dur="1" fill="hold">
                                          <p:stCondLst>
                                            <p:cond delay="0"/>
                                          </p:stCondLst>
                                        </p:cTn>
                                        <p:tgtEl>
                                          <p:spTgt spid="19"/>
                                        </p:tgtEl>
                                        <p:attrNameLst>
                                          <p:attrName>style.visibility</p:attrName>
                                        </p:attrNameLst>
                                      </p:cBhvr>
                                      <p:to>
                                        <p:strVal val="visible"/>
                                      </p:to>
                                    </p:set>
                                    <p:anim calcmode="lin" valueType="num">
                                      <p:cBhvr>
                                        <p:cTn id="70" dur="1000" fill="hold"/>
                                        <p:tgtEl>
                                          <p:spTgt spid="19"/>
                                        </p:tgtEl>
                                        <p:attrNameLst>
                                          <p:attrName>ppt_w</p:attrName>
                                        </p:attrNameLst>
                                      </p:cBhvr>
                                      <p:tavLst>
                                        <p:tav tm="0">
                                          <p:val>
                                            <p:strVal val="#ppt_w*0.70"/>
                                          </p:val>
                                        </p:tav>
                                        <p:tav tm="100000">
                                          <p:val>
                                            <p:strVal val="#ppt_w"/>
                                          </p:val>
                                        </p:tav>
                                      </p:tavLst>
                                    </p:anim>
                                    <p:anim calcmode="lin" valueType="num">
                                      <p:cBhvr>
                                        <p:cTn id="71" dur="1000" fill="hold"/>
                                        <p:tgtEl>
                                          <p:spTgt spid="19"/>
                                        </p:tgtEl>
                                        <p:attrNameLst>
                                          <p:attrName>ppt_h</p:attrName>
                                        </p:attrNameLst>
                                      </p:cBhvr>
                                      <p:tavLst>
                                        <p:tav tm="0">
                                          <p:val>
                                            <p:strVal val="#ppt_h"/>
                                          </p:val>
                                        </p:tav>
                                        <p:tav tm="100000">
                                          <p:val>
                                            <p:strVal val="#ppt_h"/>
                                          </p:val>
                                        </p:tav>
                                      </p:tavLst>
                                    </p:anim>
                                    <p:animEffect transition="in" filter="fade">
                                      <p:cBhvr>
                                        <p:cTn id="72" dur="1000"/>
                                        <p:tgtEl>
                                          <p:spTgt spid="19"/>
                                        </p:tgtEl>
                                      </p:cBhvr>
                                    </p:animEffect>
                                  </p:childTnLst>
                                </p:cTn>
                              </p:par>
                            </p:childTnLst>
                          </p:cTn>
                        </p:par>
                        <p:par>
                          <p:cTn id="73" fill="hold">
                            <p:stCondLst>
                              <p:cond delay="3000"/>
                            </p:stCondLst>
                            <p:childTnLst>
                              <p:par>
                                <p:cTn id="74" presetID="55" presetClass="entr" presetSubtype="0" fill="hold" grpId="0" nodeType="afterEffect">
                                  <p:stCondLst>
                                    <p:cond delay="0"/>
                                  </p:stCondLst>
                                  <p:childTnLst>
                                    <p:set>
                                      <p:cBhvr>
                                        <p:cTn id="75" dur="1" fill="hold">
                                          <p:stCondLst>
                                            <p:cond delay="0"/>
                                          </p:stCondLst>
                                        </p:cTn>
                                        <p:tgtEl>
                                          <p:spTgt spid="20"/>
                                        </p:tgtEl>
                                        <p:attrNameLst>
                                          <p:attrName>style.visibility</p:attrName>
                                        </p:attrNameLst>
                                      </p:cBhvr>
                                      <p:to>
                                        <p:strVal val="visible"/>
                                      </p:to>
                                    </p:set>
                                    <p:anim calcmode="lin" valueType="num">
                                      <p:cBhvr>
                                        <p:cTn id="76" dur="1000" fill="hold"/>
                                        <p:tgtEl>
                                          <p:spTgt spid="20"/>
                                        </p:tgtEl>
                                        <p:attrNameLst>
                                          <p:attrName>ppt_w</p:attrName>
                                        </p:attrNameLst>
                                      </p:cBhvr>
                                      <p:tavLst>
                                        <p:tav tm="0">
                                          <p:val>
                                            <p:strVal val="#ppt_w*0.70"/>
                                          </p:val>
                                        </p:tav>
                                        <p:tav tm="100000">
                                          <p:val>
                                            <p:strVal val="#ppt_w"/>
                                          </p:val>
                                        </p:tav>
                                      </p:tavLst>
                                    </p:anim>
                                    <p:anim calcmode="lin" valueType="num">
                                      <p:cBhvr>
                                        <p:cTn id="77" dur="1000" fill="hold"/>
                                        <p:tgtEl>
                                          <p:spTgt spid="20"/>
                                        </p:tgtEl>
                                        <p:attrNameLst>
                                          <p:attrName>ppt_h</p:attrName>
                                        </p:attrNameLst>
                                      </p:cBhvr>
                                      <p:tavLst>
                                        <p:tav tm="0">
                                          <p:val>
                                            <p:strVal val="#ppt_h"/>
                                          </p:val>
                                        </p:tav>
                                        <p:tav tm="100000">
                                          <p:val>
                                            <p:strVal val="#ppt_h"/>
                                          </p:val>
                                        </p:tav>
                                      </p:tavLst>
                                    </p:anim>
                                    <p:animEffect transition="in" filter="fade">
                                      <p:cBhvr>
                                        <p:cTn id="78"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animBg="1"/>
      <p:bldP spid="10" grpId="0" animBg="1"/>
      <p:bldP spid="12" grpId="0" animBg="1"/>
      <p:bldP spid="13" grpId="0" animBg="1"/>
      <p:bldP spid="14" grpId="0" animBg="1"/>
      <p:bldP spid="15" grpId="0" animBg="1"/>
      <p:bldP spid="16" grpId="0" animBg="1"/>
      <p:bldP spid="17" grpId="0" animBg="1"/>
      <p:bldP spid="18" grpId="0" animBg="1"/>
      <p:bldP spid="19" grpId="0" animBg="1"/>
      <p:bldP spid="20" grpId="0" animBg="1"/>
      <p:bldP spid="2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6">
            <a:extLst>
              <a:ext uri="{FF2B5EF4-FFF2-40B4-BE49-F238E27FC236}">
                <a16:creationId xmlns:a16="http://schemas.microsoft.com/office/drawing/2014/main" id="{CE33A754-3032-5B5A-23FC-30E7E7DB4B08}"/>
              </a:ext>
            </a:extLst>
          </p:cNvPr>
          <p:cNvSpPr txBox="1">
            <a:spLocks/>
          </p:cNvSpPr>
          <p:nvPr/>
        </p:nvSpPr>
        <p:spPr>
          <a:xfrm>
            <a:off x="333989" y="260556"/>
            <a:ext cx="7905750" cy="379413"/>
          </a:xfrm>
          <a:prstGeom prst="rect">
            <a:avLst/>
          </a:prstGeom>
          <a:noFill/>
        </p:spPr>
        <p:txBody>
          <a:bodyPr vert="horz" lIns="0" tIns="0" rIns="0" bIns="0" rtlCol="0" anchor="t">
            <a:noAutofit/>
          </a:bodyPr>
          <a:lstStyle>
            <a:lvl1pPr algn="l" defTabSz="914400" rtl="0" eaLnBrk="1" latinLnBrk="0" hangingPunct="1">
              <a:lnSpc>
                <a:spcPct val="90000"/>
              </a:lnSpc>
              <a:spcBef>
                <a:spcPct val="0"/>
              </a:spcBef>
              <a:buNone/>
              <a:defRPr sz="2500" b="1" kern="1200">
                <a:solidFill>
                  <a:schemeClr val="tx2"/>
                </a:solidFill>
                <a:latin typeface="Times" pitchFamily="2"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srgbClr val="63B1BC"/>
                </a:solidFill>
                <a:effectLst>
                  <a:outerShdw blurRad="38100" dist="38100" dir="2700000" algn="tl">
                    <a:srgbClr val="000000">
                      <a:alpha val="43137"/>
                    </a:srgbClr>
                  </a:outerShdw>
                </a:effectLst>
                <a:uLnTx/>
                <a:uFillTx/>
                <a:latin typeface="Calibri Light" panose="020F0302020204030204"/>
                <a:ea typeface="+mj-ea"/>
                <a:cs typeface="Arial" panose="020B0604020202020204" pitchFamily="34" charset="0"/>
              </a:rPr>
              <a:t>Credentialing &amp; Privileging</a:t>
            </a:r>
          </a:p>
        </p:txBody>
      </p:sp>
      <p:sp>
        <p:nvSpPr>
          <p:cNvPr id="9" name="TextBox 8">
            <a:extLst>
              <a:ext uri="{FF2B5EF4-FFF2-40B4-BE49-F238E27FC236}">
                <a16:creationId xmlns:a16="http://schemas.microsoft.com/office/drawing/2014/main" id="{5AC62F4B-07B1-4D73-8ABE-57987FC73516}"/>
              </a:ext>
            </a:extLst>
          </p:cNvPr>
          <p:cNvSpPr txBox="1"/>
          <p:nvPr/>
        </p:nvSpPr>
        <p:spPr>
          <a:xfrm>
            <a:off x="3816017" y="1549517"/>
            <a:ext cx="6583610" cy="640811"/>
          </a:xfrm>
          <a:prstGeom prst="rect">
            <a:avLst/>
          </a:prstGeom>
          <a:solidFill>
            <a:srgbClr val="01929F"/>
          </a:solidFill>
        </p:spPr>
        <p:txBody>
          <a:bodyPr wrap="square" rtlCol="0" anchor="ctr" anchorCtr="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Maintain and document competency</a:t>
            </a:r>
          </a:p>
        </p:txBody>
      </p:sp>
      <p:sp>
        <p:nvSpPr>
          <p:cNvPr id="2" name="TextBox 1">
            <a:extLst>
              <a:ext uri="{FF2B5EF4-FFF2-40B4-BE49-F238E27FC236}">
                <a16:creationId xmlns:a16="http://schemas.microsoft.com/office/drawing/2014/main" id="{D2DB3BAA-6AD2-F0B5-C96A-F2DF0C1B14A3}"/>
              </a:ext>
            </a:extLst>
          </p:cNvPr>
          <p:cNvSpPr txBox="1"/>
          <p:nvPr/>
        </p:nvSpPr>
        <p:spPr>
          <a:xfrm>
            <a:off x="2539574" y="1549517"/>
            <a:ext cx="1608882" cy="640811"/>
          </a:xfrm>
          <a:prstGeom prst="homePlate">
            <a:avLst/>
          </a:prstGeom>
          <a:solidFill>
            <a:srgbClr val="C00000"/>
          </a:solidFill>
        </p:spPr>
        <p:txBody>
          <a:bodyPr wrap="square" rtlCol="0" anchor="ctr" anchorCtr="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Practitioner</a:t>
            </a:r>
          </a:p>
        </p:txBody>
      </p:sp>
      <p:sp>
        <p:nvSpPr>
          <p:cNvPr id="11" name="TextBox 10">
            <a:extLst>
              <a:ext uri="{FF2B5EF4-FFF2-40B4-BE49-F238E27FC236}">
                <a16:creationId xmlns:a16="http://schemas.microsoft.com/office/drawing/2014/main" id="{B43226A7-28E1-C811-84BD-45BC934F017C}"/>
              </a:ext>
            </a:extLst>
          </p:cNvPr>
          <p:cNvSpPr txBox="1"/>
          <p:nvPr/>
        </p:nvSpPr>
        <p:spPr>
          <a:xfrm>
            <a:off x="3816017" y="2330019"/>
            <a:ext cx="6583610" cy="639509"/>
          </a:xfrm>
          <a:prstGeom prst="rect">
            <a:avLst/>
          </a:prstGeom>
          <a:solidFill>
            <a:srgbClr val="01929F"/>
          </a:solidFill>
        </p:spPr>
        <p:txBody>
          <a:bodyPr wrap="square" rtlCol="0" anchor="ctr" anchorCtr="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Assure documentation is evident to verify that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the defined criteria are met</a:t>
            </a:r>
          </a:p>
        </p:txBody>
      </p:sp>
      <p:sp>
        <p:nvSpPr>
          <p:cNvPr id="3" name="TextBox 2">
            <a:extLst>
              <a:ext uri="{FF2B5EF4-FFF2-40B4-BE49-F238E27FC236}">
                <a16:creationId xmlns:a16="http://schemas.microsoft.com/office/drawing/2014/main" id="{FB416ABA-64DA-6086-7E7F-B39A92F853DE}"/>
              </a:ext>
            </a:extLst>
          </p:cNvPr>
          <p:cNvSpPr txBox="1"/>
          <p:nvPr/>
        </p:nvSpPr>
        <p:spPr>
          <a:xfrm>
            <a:off x="2539574" y="2330021"/>
            <a:ext cx="1608882" cy="640811"/>
          </a:xfrm>
          <a:prstGeom prst="homePlate">
            <a:avLst/>
          </a:prstGeom>
          <a:solidFill>
            <a:srgbClr val="C00000"/>
          </a:solidFill>
        </p:spPr>
        <p:txBody>
          <a:bodyPr wrap="square" rtlCol="0" anchor="ctr" anchorCtr="1">
            <a:noAutofit/>
          </a:bodyPr>
          <a:lstStyle>
            <a:defPPr>
              <a:defRPr lang="en-US"/>
            </a:defPPr>
            <a:lvl1pPr algn="ctr">
              <a:defRPr b="1">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MSP</a:t>
            </a:r>
          </a:p>
        </p:txBody>
      </p:sp>
      <p:sp>
        <p:nvSpPr>
          <p:cNvPr id="10" name="TextBox 9">
            <a:extLst>
              <a:ext uri="{FF2B5EF4-FFF2-40B4-BE49-F238E27FC236}">
                <a16:creationId xmlns:a16="http://schemas.microsoft.com/office/drawing/2014/main" id="{98A65103-3680-7F89-B5CA-63FB6DCE247B}"/>
              </a:ext>
            </a:extLst>
          </p:cNvPr>
          <p:cNvSpPr txBox="1"/>
          <p:nvPr/>
        </p:nvSpPr>
        <p:spPr>
          <a:xfrm>
            <a:off x="3816017" y="3109219"/>
            <a:ext cx="6583610" cy="642915"/>
          </a:xfrm>
          <a:prstGeom prst="rect">
            <a:avLst/>
          </a:prstGeom>
          <a:solidFill>
            <a:srgbClr val="01929F"/>
          </a:solidFill>
        </p:spPr>
        <p:txBody>
          <a:bodyPr wrap="square" rtlCol="0" anchor="ctr" anchorCtr="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Define the criteria used to determine competency</a:t>
            </a:r>
          </a:p>
        </p:txBody>
      </p:sp>
      <p:sp>
        <p:nvSpPr>
          <p:cNvPr id="6" name="TextBox 5">
            <a:extLst>
              <a:ext uri="{FF2B5EF4-FFF2-40B4-BE49-F238E27FC236}">
                <a16:creationId xmlns:a16="http://schemas.microsoft.com/office/drawing/2014/main" id="{0D70F4A3-9688-5083-D07F-6570017BCC4F}"/>
              </a:ext>
            </a:extLst>
          </p:cNvPr>
          <p:cNvSpPr txBox="1"/>
          <p:nvPr/>
        </p:nvSpPr>
        <p:spPr>
          <a:xfrm>
            <a:off x="2539574" y="3111322"/>
            <a:ext cx="1608882" cy="640811"/>
          </a:xfrm>
          <a:prstGeom prst="homePlate">
            <a:avLst/>
          </a:prstGeom>
          <a:solidFill>
            <a:srgbClr val="C00000"/>
          </a:solidFill>
        </p:spPr>
        <p:txBody>
          <a:bodyPr wrap="square" rtlCol="0" anchor="ctr" anchorCtr="1">
            <a:noAutofit/>
          </a:bodyPr>
          <a:lstStyle>
            <a:defPPr>
              <a:defRPr lang="en-US"/>
            </a:defPPr>
            <a:lvl1pPr algn="ctr">
              <a:defRPr b="1">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Medical Staff</a:t>
            </a:r>
          </a:p>
        </p:txBody>
      </p:sp>
      <p:sp>
        <p:nvSpPr>
          <p:cNvPr id="12" name="TextBox 11">
            <a:extLst>
              <a:ext uri="{FF2B5EF4-FFF2-40B4-BE49-F238E27FC236}">
                <a16:creationId xmlns:a16="http://schemas.microsoft.com/office/drawing/2014/main" id="{884CBE44-F8D0-B9B1-2FAC-EB25B1AFCBAE}"/>
              </a:ext>
            </a:extLst>
          </p:cNvPr>
          <p:cNvSpPr txBox="1"/>
          <p:nvPr/>
        </p:nvSpPr>
        <p:spPr>
          <a:xfrm>
            <a:off x="3816017" y="3890521"/>
            <a:ext cx="6583610" cy="642914"/>
          </a:xfrm>
          <a:prstGeom prst="rect">
            <a:avLst/>
          </a:prstGeom>
          <a:solidFill>
            <a:srgbClr val="01929F"/>
          </a:solidFill>
        </p:spPr>
        <p:txBody>
          <a:bodyPr wrap="square" rtlCol="0" anchor="ctr" anchorCtr="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Review information, make informed decision regarding the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privileges requested, &amp; make recommendations to the Board</a:t>
            </a:r>
          </a:p>
        </p:txBody>
      </p:sp>
      <p:sp>
        <p:nvSpPr>
          <p:cNvPr id="7" name="TextBox 6">
            <a:extLst>
              <a:ext uri="{FF2B5EF4-FFF2-40B4-BE49-F238E27FC236}">
                <a16:creationId xmlns:a16="http://schemas.microsoft.com/office/drawing/2014/main" id="{7A3B8FAA-4C95-EAD8-FAB9-C6C7D97C014A}"/>
              </a:ext>
            </a:extLst>
          </p:cNvPr>
          <p:cNvSpPr txBox="1"/>
          <p:nvPr/>
        </p:nvSpPr>
        <p:spPr>
          <a:xfrm>
            <a:off x="2539574" y="3892624"/>
            <a:ext cx="1608882" cy="640811"/>
          </a:xfrm>
          <a:prstGeom prst="homePlate">
            <a:avLst/>
          </a:prstGeom>
          <a:solidFill>
            <a:srgbClr val="C00000"/>
          </a:solidFill>
        </p:spPr>
        <p:txBody>
          <a:bodyPr wrap="square" rtlCol="0" anchor="ctr" anchorCtr="1">
            <a:noAutofit/>
          </a:bodyPr>
          <a:lstStyle>
            <a:defPPr>
              <a:defRPr lang="en-US"/>
            </a:defPPr>
            <a:lvl1pPr algn="ctr">
              <a:defRPr b="1">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MEC</a:t>
            </a:r>
          </a:p>
        </p:txBody>
      </p:sp>
      <p:sp>
        <p:nvSpPr>
          <p:cNvPr id="13" name="TextBox 12">
            <a:extLst>
              <a:ext uri="{FF2B5EF4-FFF2-40B4-BE49-F238E27FC236}">
                <a16:creationId xmlns:a16="http://schemas.microsoft.com/office/drawing/2014/main" id="{16CFBBDF-C33E-FE5D-72AD-0D87ACA33539}"/>
              </a:ext>
            </a:extLst>
          </p:cNvPr>
          <p:cNvSpPr txBox="1"/>
          <p:nvPr/>
        </p:nvSpPr>
        <p:spPr>
          <a:xfrm>
            <a:off x="3816017" y="4671822"/>
            <a:ext cx="6583610" cy="642913"/>
          </a:xfrm>
          <a:prstGeom prst="rect">
            <a:avLst/>
          </a:prstGeom>
          <a:solidFill>
            <a:srgbClr val="01929F"/>
          </a:solidFill>
        </p:spPr>
        <p:txBody>
          <a:bodyPr wrap="square" rtlCol="0" anchor="ctr" anchorCtr="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Review Medical Staff recommendations &amp; render final decision</a:t>
            </a:r>
          </a:p>
        </p:txBody>
      </p:sp>
      <p:sp>
        <p:nvSpPr>
          <p:cNvPr id="8" name="TextBox 7">
            <a:extLst>
              <a:ext uri="{FF2B5EF4-FFF2-40B4-BE49-F238E27FC236}">
                <a16:creationId xmlns:a16="http://schemas.microsoft.com/office/drawing/2014/main" id="{D55B1D99-41E6-C055-0685-7B5A4D94B8F5}"/>
              </a:ext>
            </a:extLst>
          </p:cNvPr>
          <p:cNvSpPr txBox="1"/>
          <p:nvPr/>
        </p:nvSpPr>
        <p:spPr>
          <a:xfrm>
            <a:off x="2539574" y="4672895"/>
            <a:ext cx="1608882" cy="640811"/>
          </a:xfrm>
          <a:prstGeom prst="homePlate">
            <a:avLst/>
          </a:prstGeom>
          <a:solidFill>
            <a:srgbClr val="C00000"/>
          </a:solidFill>
        </p:spPr>
        <p:txBody>
          <a:bodyPr wrap="square" rtlCol="0" anchor="ctr" anchorCtr="1">
            <a:noAutofit/>
          </a:bodyPr>
          <a:lstStyle>
            <a:defPPr>
              <a:defRPr lang="en-US"/>
            </a:defPPr>
            <a:lvl1pPr algn="ctr">
              <a:defRPr b="1">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Governing Body</a:t>
            </a:r>
          </a:p>
        </p:txBody>
      </p:sp>
      <p:pic>
        <p:nvPicPr>
          <p:cNvPr id="5" name="Picture 4">
            <a:extLst>
              <a:ext uri="{FF2B5EF4-FFF2-40B4-BE49-F238E27FC236}">
                <a16:creationId xmlns:a16="http://schemas.microsoft.com/office/drawing/2014/main" id="{821FD184-2E85-78D8-D6EE-022FF911B06E}"/>
              </a:ext>
            </a:extLst>
          </p:cNvPr>
          <p:cNvPicPr>
            <a:picLocks noChangeAspect="1"/>
          </p:cNvPicPr>
          <p:nvPr/>
        </p:nvPicPr>
        <p:blipFill>
          <a:blip r:embed="rId2"/>
          <a:stretch>
            <a:fillRect/>
          </a:stretch>
        </p:blipFill>
        <p:spPr>
          <a:xfrm>
            <a:off x="4167976" y="2188070"/>
            <a:ext cx="6231651" cy="1733823"/>
          </a:xfrm>
          <a:prstGeom prst="rect">
            <a:avLst/>
          </a:prstGeom>
          <a:effectLst>
            <a:outerShdw blurRad="50800" dist="76200" dir="2700000" algn="tl" rotWithShape="0">
              <a:schemeClr val="tx2"/>
            </a:outerShdw>
          </a:effectLst>
        </p:spPr>
      </p:pic>
      <p:pic>
        <p:nvPicPr>
          <p:cNvPr id="15" name="Picture 14">
            <a:extLst>
              <a:ext uri="{FF2B5EF4-FFF2-40B4-BE49-F238E27FC236}">
                <a16:creationId xmlns:a16="http://schemas.microsoft.com/office/drawing/2014/main" id="{F90EBA30-B9BC-5B86-9118-8F2D4589BBF1}"/>
              </a:ext>
            </a:extLst>
          </p:cNvPr>
          <p:cNvPicPr>
            <a:picLocks noChangeAspect="1"/>
          </p:cNvPicPr>
          <p:nvPr/>
        </p:nvPicPr>
        <p:blipFill>
          <a:blip r:embed="rId3"/>
          <a:stretch>
            <a:fillRect/>
          </a:stretch>
        </p:blipFill>
        <p:spPr>
          <a:xfrm>
            <a:off x="4184963" y="2973090"/>
            <a:ext cx="6214664" cy="859812"/>
          </a:xfrm>
          <a:prstGeom prst="rect">
            <a:avLst/>
          </a:prstGeom>
          <a:effectLst>
            <a:outerShdw blurRad="50800" dist="76200" dir="2700000" algn="tl" rotWithShape="0">
              <a:schemeClr val="tx2"/>
            </a:outerShdw>
          </a:effectLst>
        </p:spPr>
      </p:pic>
      <p:pic>
        <p:nvPicPr>
          <p:cNvPr id="16" name="Picture 15">
            <a:extLst>
              <a:ext uri="{FF2B5EF4-FFF2-40B4-BE49-F238E27FC236}">
                <a16:creationId xmlns:a16="http://schemas.microsoft.com/office/drawing/2014/main" id="{EDB2CD47-CC67-168C-E887-942FD207B0D0}"/>
              </a:ext>
            </a:extLst>
          </p:cNvPr>
          <p:cNvPicPr>
            <a:picLocks noChangeAspect="1"/>
          </p:cNvPicPr>
          <p:nvPr/>
        </p:nvPicPr>
        <p:blipFill>
          <a:blip r:embed="rId4"/>
          <a:srcRect b="69085"/>
          <a:stretch/>
        </p:blipFill>
        <p:spPr>
          <a:xfrm>
            <a:off x="4173742" y="3756920"/>
            <a:ext cx="6231651" cy="1067819"/>
          </a:xfrm>
          <a:prstGeom prst="rect">
            <a:avLst/>
          </a:prstGeom>
          <a:effectLst>
            <a:outerShdw blurRad="50800" dist="76200" dir="2700000" algn="tl" rotWithShape="0">
              <a:prstClr val="black"/>
            </a:outerShdw>
          </a:effectLst>
        </p:spPr>
      </p:pic>
      <p:pic>
        <p:nvPicPr>
          <p:cNvPr id="18" name="Picture 17">
            <a:extLst>
              <a:ext uri="{FF2B5EF4-FFF2-40B4-BE49-F238E27FC236}">
                <a16:creationId xmlns:a16="http://schemas.microsoft.com/office/drawing/2014/main" id="{E5333944-1FFA-8873-F08F-152412869DDC}"/>
              </a:ext>
            </a:extLst>
          </p:cNvPr>
          <p:cNvPicPr>
            <a:picLocks noChangeAspect="1"/>
          </p:cNvPicPr>
          <p:nvPr/>
        </p:nvPicPr>
        <p:blipFill>
          <a:blip r:embed="rId5"/>
          <a:stretch>
            <a:fillRect/>
          </a:stretch>
        </p:blipFill>
        <p:spPr>
          <a:xfrm>
            <a:off x="4167976" y="5320090"/>
            <a:ext cx="6231651" cy="978574"/>
          </a:xfrm>
          <a:prstGeom prst="rect">
            <a:avLst/>
          </a:prstGeom>
          <a:effectLst>
            <a:outerShdw blurRad="50800" dist="76200" dir="2700000" algn="tl" rotWithShape="0">
              <a:prstClr val="black"/>
            </a:outerShdw>
          </a:effectLst>
        </p:spPr>
      </p:pic>
      <p:sp>
        <p:nvSpPr>
          <p:cNvPr id="20" name="TextBox 19">
            <a:extLst>
              <a:ext uri="{FF2B5EF4-FFF2-40B4-BE49-F238E27FC236}">
                <a16:creationId xmlns:a16="http://schemas.microsoft.com/office/drawing/2014/main" id="{BFB73BD6-A8A9-9C3F-58D0-3A5B5C94E14C}"/>
              </a:ext>
            </a:extLst>
          </p:cNvPr>
          <p:cNvSpPr txBox="1"/>
          <p:nvPr/>
        </p:nvSpPr>
        <p:spPr>
          <a:xfrm>
            <a:off x="2810092" y="4271825"/>
            <a:ext cx="102659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prstClr val="white"/>
                </a:solidFill>
                <a:effectLst/>
                <a:uLnTx/>
                <a:uFillTx/>
                <a:latin typeface="Calibri" panose="020F0502020204030204"/>
                <a:ea typeface="+mn-ea"/>
                <a:cs typeface="+mn-cs"/>
              </a:rPr>
              <a:t>(+Credentials)</a:t>
            </a:r>
          </a:p>
        </p:txBody>
      </p:sp>
    </p:spTree>
    <p:extLst>
      <p:ext uri="{BB962C8B-B14F-4D97-AF65-F5344CB8AC3E}">
        <p14:creationId xmlns:p14="http://schemas.microsoft.com/office/powerpoint/2010/main" val="1458105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xit" presetSubtype="0" fill="hold" nodeType="withEffect">
                                  <p:stCondLst>
                                    <p:cond delay="0"/>
                                  </p:stCondLst>
                                  <p:childTnLst>
                                    <p:animEffect transition="out" filter="fade">
                                      <p:cBhvr>
                                        <p:cTn id="17" dur="500"/>
                                        <p:tgtEl>
                                          <p:spTgt spid="5"/>
                                        </p:tgtEl>
                                      </p:cBhvr>
                                    </p:animEffect>
                                    <p:set>
                                      <p:cBhvr>
                                        <p:cTn id="18" dur="1" fill="hold">
                                          <p:stCondLst>
                                            <p:cond delay="499"/>
                                          </p:stCondLst>
                                        </p:cTn>
                                        <p:tgtEl>
                                          <p:spTgt spid="5"/>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par>
                                <p:cTn id="27" presetID="10"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par>
                                <p:cTn id="30" presetID="10" presetClass="exit" presetSubtype="0" fill="hold" nodeType="withEffect">
                                  <p:stCondLst>
                                    <p:cond delay="0"/>
                                  </p:stCondLst>
                                  <p:childTnLst>
                                    <p:animEffect transition="out" filter="fade">
                                      <p:cBhvr>
                                        <p:cTn id="31" dur="500"/>
                                        <p:tgtEl>
                                          <p:spTgt spid="15"/>
                                        </p:tgtEl>
                                      </p:cBhvr>
                                    </p:animEffect>
                                    <p:set>
                                      <p:cBhvr>
                                        <p:cTn id="32" dur="1" fill="hold">
                                          <p:stCondLst>
                                            <p:cond delay="499"/>
                                          </p:stCondLst>
                                        </p:cTn>
                                        <p:tgtEl>
                                          <p:spTgt spid="1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par>
                                <p:cTn id="38" presetID="10" presetClass="entr" presetSubtype="0"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par>
                                <p:cTn id="44" presetID="10" presetClass="exit" presetSubtype="0" fill="hold" nodeType="withEffect">
                                  <p:stCondLst>
                                    <p:cond delay="0"/>
                                  </p:stCondLst>
                                  <p:childTnLst>
                                    <p:animEffect transition="out" filter="fade">
                                      <p:cBhvr>
                                        <p:cTn id="45" dur="500"/>
                                        <p:tgtEl>
                                          <p:spTgt spid="16"/>
                                        </p:tgtEl>
                                      </p:cBhvr>
                                    </p:animEffect>
                                    <p:set>
                                      <p:cBhvr>
                                        <p:cTn id="4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0" grpId="0" animBg="1"/>
      <p:bldP spid="12"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B3ED3-3CE8-106F-A5AB-879C9B3592E2}"/>
            </a:ext>
          </a:extLst>
        </p:cNvPr>
        <p:cNvGrpSpPr/>
        <p:nvPr/>
      </p:nvGrpSpPr>
      <p:grpSpPr>
        <a:xfrm>
          <a:off x="0" y="0"/>
          <a:ext cx="0" cy="0"/>
          <a:chOff x="0" y="0"/>
          <a:chExt cx="0" cy="0"/>
        </a:xfrm>
      </p:grpSpPr>
      <p:sp>
        <p:nvSpPr>
          <p:cNvPr id="4" name="Title 6">
            <a:extLst>
              <a:ext uri="{FF2B5EF4-FFF2-40B4-BE49-F238E27FC236}">
                <a16:creationId xmlns:a16="http://schemas.microsoft.com/office/drawing/2014/main" id="{B24E919A-59C6-767D-E981-5403259EBC99}"/>
              </a:ext>
            </a:extLst>
          </p:cNvPr>
          <p:cNvSpPr txBox="1">
            <a:spLocks/>
          </p:cNvSpPr>
          <p:nvPr/>
        </p:nvSpPr>
        <p:spPr>
          <a:xfrm>
            <a:off x="333989" y="260556"/>
            <a:ext cx="7905750" cy="379413"/>
          </a:xfrm>
          <a:prstGeom prst="rect">
            <a:avLst/>
          </a:prstGeom>
          <a:noFill/>
        </p:spPr>
        <p:txBody>
          <a:bodyPr vert="horz" lIns="0" tIns="0" rIns="0" bIns="0" rtlCol="0" anchor="t">
            <a:noAutofit/>
          </a:bodyPr>
          <a:lstStyle>
            <a:lvl1pPr algn="l" defTabSz="914400" rtl="0" eaLnBrk="1" latinLnBrk="0" hangingPunct="1">
              <a:lnSpc>
                <a:spcPct val="90000"/>
              </a:lnSpc>
              <a:spcBef>
                <a:spcPct val="0"/>
              </a:spcBef>
              <a:buNone/>
              <a:defRPr sz="2500" b="1" kern="1200">
                <a:solidFill>
                  <a:schemeClr val="tx2"/>
                </a:solidFill>
                <a:latin typeface="Times" pitchFamily="2"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srgbClr val="63B1BC"/>
                </a:solidFill>
                <a:effectLst>
                  <a:outerShdw blurRad="38100" dist="38100" dir="2700000" algn="tl">
                    <a:srgbClr val="000000">
                      <a:alpha val="43137"/>
                    </a:srgbClr>
                  </a:outerShdw>
                </a:effectLst>
                <a:uLnTx/>
                <a:uFillTx/>
                <a:latin typeface="Calibri Light" panose="020F0302020204030204"/>
                <a:ea typeface="+mj-ea"/>
                <a:cs typeface="Arial" panose="020B0604020202020204" pitchFamily="34" charset="0"/>
              </a:rPr>
              <a:t>Credentialing &amp; Privileging</a:t>
            </a:r>
          </a:p>
        </p:txBody>
      </p:sp>
      <p:sp>
        <p:nvSpPr>
          <p:cNvPr id="7" name="TextBox 6">
            <a:extLst>
              <a:ext uri="{FF2B5EF4-FFF2-40B4-BE49-F238E27FC236}">
                <a16:creationId xmlns:a16="http://schemas.microsoft.com/office/drawing/2014/main" id="{F68DCA33-AB00-C7AC-7A71-FAA5F50C8E66}"/>
              </a:ext>
            </a:extLst>
          </p:cNvPr>
          <p:cNvSpPr txBox="1"/>
          <p:nvPr/>
        </p:nvSpPr>
        <p:spPr>
          <a:xfrm>
            <a:off x="931225" y="835562"/>
            <a:ext cx="43607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a:ln>
                  <a:noFill/>
                </a:ln>
                <a:solidFill>
                  <a:srgbClr val="0E2841"/>
                </a:solidFill>
                <a:effectLst>
                  <a:outerShdw blurRad="38100" dist="38100" dir="2700000" algn="tl">
                    <a:srgbClr val="000000">
                      <a:alpha val="43137"/>
                    </a:srgbClr>
                  </a:outerShdw>
                </a:effectLst>
                <a:uLnTx/>
                <a:uFillTx/>
                <a:latin typeface="Calibri Light" panose="020F0302020204030204"/>
                <a:ea typeface="+mn-ea"/>
                <a:cs typeface="+mn-cs"/>
              </a:rPr>
              <a:t>Credentialing – Uniform Process</a:t>
            </a:r>
          </a:p>
        </p:txBody>
      </p:sp>
      <p:sp>
        <p:nvSpPr>
          <p:cNvPr id="8" name="TextBox 7">
            <a:extLst>
              <a:ext uri="{FF2B5EF4-FFF2-40B4-BE49-F238E27FC236}">
                <a16:creationId xmlns:a16="http://schemas.microsoft.com/office/drawing/2014/main" id="{181AFFD2-6A63-8C78-AB55-F3C6DB792463}"/>
              </a:ext>
            </a:extLst>
          </p:cNvPr>
          <p:cNvSpPr txBox="1"/>
          <p:nvPr/>
        </p:nvSpPr>
        <p:spPr>
          <a:xfrm>
            <a:off x="3946722" y="1232142"/>
            <a:ext cx="59065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a:ln>
                  <a:noFill/>
                </a:ln>
                <a:solidFill>
                  <a:srgbClr val="0E2841"/>
                </a:solidFill>
                <a:effectLst>
                  <a:outerShdw blurRad="38100" dist="38100" dir="2700000" algn="tl">
                    <a:srgbClr val="000000">
                      <a:alpha val="43137"/>
                    </a:srgbClr>
                  </a:outerShdw>
                </a:effectLst>
                <a:uLnTx/>
                <a:uFillTx/>
                <a:latin typeface="Calibri Light" panose="020F0302020204030204"/>
                <a:ea typeface="+mn-ea"/>
                <a:cs typeface="+mn-cs"/>
              </a:rPr>
              <a:t>Privileges – What the applicant is allowed to do</a:t>
            </a:r>
          </a:p>
        </p:txBody>
      </p:sp>
      <p:sp>
        <p:nvSpPr>
          <p:cNvPr id="9" name="TextBox 8">
            <a:extLst>
              <a:ext uri="{FF2B5EF4-FFF2-40B4-BE49-F238E27FC236}">
                <a16:creationId xmlns:a16="http://schemas.microsoft.com/office/drawing/2014/main" id="{6AF7E1A0-1B8E-C5A0-1C06-1186CB96D90A}"/>
              </a:ext>
            </a:extLst>
          </p:cNvPr>
          <p:cNvSpPr txBox="1"/>
          <p:nvPr/>
        </p:nvSpPr>
        <p:spPr>
          <a:xfrm>
            <a:off x="3360224" y="2631984"/>
            <a:ext cx="307643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Department Chair +/- CMO</a:t>
            </a:r>
            <a:endParaRPr kumimoji="0" lang="en-US" sz="2000" b="0" i="1"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FA851A25-A82E-06E6-49B9-23B1D309A4E4}"/>
              </a:ext>
            </a:extLst>
          </p:cNvPr>
          <p:cNvSpPr txBox="1"/>
          <p:nvPr/>
        </p:nvSpPr>
        <p:spPr>
          <a:xfrm>
            <a:off x="4617038" y="3470161"/>
            <a:ext cx="264179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Credentials Committee</a:t>
            </a:r>
            <a:endParaRPr kumimoji="0" lang="en-US" sz="2000" b="0" i="1"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004FC7C4-9382-BDB5-9146-5A204B4FAD02}"/>
              </a:ext>
            </a:extLst>
          </p:cNvPr>
          <p:cNvSpPr txBox="1"/>
          <p:nvPr/>
        </p:nvSpPr>
        <p:spPr>
          <a:xfrm>
            <a:off x="6190599" y="4357239"/>
            <a:ext cx="332816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Medical Executive Committee</a:t>
            </a:r>
            <a:endParaRPr kumimoji="0" lang="en-US" sz="2000" b="0" i="1"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F0E736AC-85E3-CD18-1B13-4480C8A07673}"/>
              </a:ext>
            </a:extLst>
          </p:cNvPr>
          <p:cNvSpPr txBox="1"/>
          <p:nvPr/>
        </p:nvSpPr>
        <p:spPr>
          <a:xfrm>
            <a:off x="7784536" y="5341957"/>
            <a:ext cx="323552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a:ln>
                  <a:noFill/>
                </a:ln>
                <a:solidFill>
                  <a:srgbClr val="C00000"/>
                </a:solidFill>
                <a:effectLst>
                  <a:outerShdw blurRad="38100" dist="38100" dir="2700000" algn="tl">
                    <a:srgbClr val="000000">
                      <a:alpha val="43137"/>
                    </a:srgbClr>
                  </a:outerShdw>
                </a:effectLst>
                <a:uLnTx/>
                <a:uFillTx/>
                <a:latin typeface="Calibri" panose="020F0502020204030204"/>
                <a:ea typeface="+mn-ea"/>
                <a:cs typeface="+mn-cs"/>
              </a:rPr>
              <a:t>Board / Governing Body</a:t>
            </a:r>
          </a:p>
        </p:txBody>
      </p:sp>
      <p:pic>
        <p:nvPicPr>
          <p:cNvPr id="15" name="Graphic 14" descr="Single gear with solid fill">
            <a:extLst>
              <a:ext uri="{FF2B5EF4-FFF2-40B4-BE49-F238E27FC236}">
                <a16:creationId xmlns:a16="http://schemas.microsoft.com/office/drawing/2014/main" id="{4263B08C-010A-9CB3-5956-D838B4532BA6}"/>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rot="19641116">
            <a:off x="4483445" y="3730558"/>
            <a:ext cx="1828800" cy="1828800"/>
          </a:xfrm>
          <a:prstGeom prst="rect">
            <a:avLst/>
          </a:prstGeom>
          <a:effectLst>
            <a:outerShdw blurRad="50800" dist="76200" dir="2700000" algn="tl" rotWithShape="0">
              <a:prstClr val="black"/>
            </a:outerShdw>
          </a:effectLst>
        </p:spPr>
      </p:pic>
      <p:pic>
        <p:nvPicPr>
          <p:cNvPr id="16" name="Graphic 15" descr="Single gear with solid fill">
            <a:extLst>
              <a:ext uri="{FF2B5EF4-FFF2-40B4-BE49-F238E27FC236}">
                <a16:creationId xmlns:a16="http://schemas.microsoft.com/office/drawing/2014/main" id="{2338B6E2-B143-C2A2-EE53-930C55B3A536}"/>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3169082">
            <a:off x="3186719" y="2912467"/>
            <a:ext cx="1600200" cy="1600200"/>
          </a:xfrm>
          <a:prstGeom prst="rect">
            <a:avLst/>
          </a:prstGeom>
          <a:effectLst>
            <a:outerShdw blurRad="50800" dist="76200" dir="2700000" algn="tl" rotWithShape="0">
              <a:prstClr val="black"/>
            </a:outerShdw>
          </a:effectLst>
        </p:spPr>
      </p:pic>
      <p:pic>
        <p:nvPicPr>
          <p:cNvPr id="17" name="Graphic 16" descr="Single gear with solid fill">
            <a:extLst>
              <a:ext uri="{FF2B5EF4-FFF2-40B4-BE49-F238E27FC236}">
                <a16:creationId xmlns:a16="http://schemas.microsoft.com/office/drawing/2014/main" id="{E74B6911-47DF-4251-C227-67797EDB60B2}"/>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2034499" y="2180661"/>
            <a:ext cx="1371600" cy="1371600"/>
          </a:xfrm>
          <a:prstGeom prst="rect">
            <a:avLst/>
          </a:prstGeom>
          <a:effectLst>
            <a:outerShdw blurRad="50800" dist="76200" dir="2700000" algn="tl" rotWithShape="0">
              <a:prstClr val="black"/>
            </a:outerShdw>
          </a:effectLst>
        </p:spPr>
      </p:pic>
      <p:pic>
        <p:nvPicPr>
          <p:cNvPr id="18" name="Graphic 17" descr="Single gear with solid fill">
            <a:extLst>
              <a:ext uri="{FF2B5EF4-FFF2-40B4-BE49-F238E27FC236}">
                <a16:creationId xmlns:a16="http://schemas.microsoft.com/office/drawing/2014/main" id="{A13EDE26-C47F-5547-877E-DF06C6C7E3CB}"/>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5835381" y="4614478"/>
            <a:ext cx="2057400" cy="2057400"/>
          </a:xfrm>
          <a:prstGeom prst="rect">
            <a:avLst/>
          </a:prstGeom>
          <a:effectLst>
            <a:outerShdw blurRad="50800" dist="76200" dir="2700000" algn="tl" rotWithShape="0">
              <a:prstClr val="black"/>
            </a:outerShdw>
          </a:effectLst>
        </p:spPr>
      </p:pic>
      <p:pic>
        <p:nvPicPr>
          <p:cNvPr id="19" name="Graphic 18" descr="Single gear with solid fill">
            <a:extLst>
              <a:ext uri="{FF2B5EF4-FFF2-40B4-BE49-F238E27FC236}">
                <a16:creationId xmlns:a16="http://schemas.microsoft.com/office/drawing/2014/main" id="{8FA19F60-AB5E-6940-F58C-8726A3F87128}"/>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1032621" y="1534704"/>
            <a:ext cx="1143000" cy="1143000"/>
          </a:xfrm>
          <a:prstGeom prst="rect">
            <a:avLst/>
          </a:prstGeom>
          <a:effectLst>
            <a:outerShdw blurRad="50800" dist="38100" dir="2700000" algn="tl" rotWithShape="0">
              <a:prstClr val="black"/>
            </a:outerShdw>
          </a:effectLst>
        </p:spPr>
      </p:pic>
      <p:pic>
        <p:nvPicPr>
          <p:cNvPr id="21" name="Picture 20">
            <a:extLst>
              <a:ext uri="{FF2B5EF4-FFF2-40B4-BE49-F238E27FC236}">
                <a16:creationId xmlns:a16="http://schemas.microsoft.com/office/drawing/2014/main" id="{8C021DA4-91F8-4076-3D48-39D4545A73F8}"/>
              </a:ext>
            </a:extLst>
          </p:cNvPr>
          <p:cNvPicPr>
            <a:picLocks noChangeAspect="1"/>
          </p:cNvPicPr>
          <p:nvPr/>
        </p:nvPicPr>
        <p:blipFill>
          <a:blip r:embed="rId12"/>
          <a:srcRect l="32247" t="6300" r="30456" b="7427"/>
          <a:stretch/>
        </p:blipFill>
        <p:spPr>
          <a:xfrm rot="1297232">
            <a:off x="12500969" y="4116901"/>
            <a:ext cx="1502110" cy="1963922"/>
          </a:xfrm>
          <a:prstGeom prst="rect">
            <a:avLst/>
          </a:prstGeom>
          <a:effectLst>
            <a:outerShdw blurRad="50800" dist="76200" dir="2700000" algn="tl" rotWithShape="0">
              <a:prstClr val="black"/>
            </a:outerShdw>
          </a:effectLst>
        </p:spPr>
      </p:pic>
      <p:sp>
        <p:nvSpPr>
          <p:cNvPr id="22" name="TextBox 21">
            <a:extLst>
              <a:ext uri="{FF2B5EF4-FFF2-40B4-BE49-F238E27FC236}">
                <a16:creationId xmlns:a16="http://schemas.microsoft.com/office/drawing/2014/main" id="{CC0C7F48-F336-A2CB-0D6D-6A8554F1F73C}"/>
              </a:ext>
            </a:extLst>
          </p:cNvPr>
          <p:cNvSpPr txBox="1"/>
          <p:nvPr/>
        </p:nvSpPr>
        <p:spPr>
          <a:xfrm>
            <a:off x="2175621" y="1884272"/>
            <a:ext cx="220702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Application</a:t>
            </a:r>
            <a:endParaRPr kumimoji="0" lang="en-US" sz="2000" b="0" i="1"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DC943199-DB48-63A3-CBFC-535E87E4CE3A}"/>
              </a:ext>
            </a:extLst>
          </p:cNvPr>
          <p:cNvSpPr txBox="1"/>
          <p:nvPr/>
        </p:nvSpPr>
        <p:spPr>
          <a:xfrm>
            <a:off x="5015858" y="1094835"/>
            <a:ext cx="35052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C00000"/>
                </a:solidFill>
                <a:effectLst>
                  <a:outerShdw blurRad="38100" dist="38100" dir="2700000" algn="tl">
                    <a:srgbClr val="000000">
                      <a:alpha val="43137"/>
                    </a:srgbClr>
                  </a:outerShdw>
                </a:effectLst>
                <a:uLnTx/>
                <a:uFillTx/>
                <a:latin typeface="Calibri" panose="020F0502020204030204"/>
                <a:ea typeface="+mn-ea"/>
                <a:cs typeface="+mn-cs"/>
              </a:rPr>
              <a:t>*</a:t>
            </a:r>
          </a:p>
        </p:txBody>
      </p:sp>
      <p:sp>
        <p:nvSpPr>
          <p:cNvPr id="24" name="TextBox 23">
            <a:extLst>
              <a:ext uri="{FF2B5EF4-FFF2-40B4-BE49-F238E27FC236}">
                <a16:creationId xmlns:a16="http://schemas.microsoft.com/office/drawing/2014/main" id="{D6B7A4E0-D0C4-4780-36EB-0E2178048875}"/>
              </a:ext>
            </a:extLst>
          </p:cNvPr>
          <p:cNvSpPr txBox="1"/>
          <p:nvPr/>
        </p:nvSpPr>
        <p:spPr>
          <a:xfrm>
            <a:off x="5128751" y="2508740"/>
            <a:ext cx="35052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C00000"/>
                </a:solidFill>
                <a:effectLst>
                  <a:outerShdw blurRad="38100" dist="38100" dir="2700000" algn="tl">
                    <a:srgbClr val="000000">
                      <a:alpha val="43137"/>
                    </a:srgbClr>
                  </a:outerShdw>
                </a:effectLst>
                <a:uLnTx/>
                <a:uFillTx/>
                <a:latin typeface="Calibri" panose="020F0502020204030204"/>
                <a:ea typeface="+mn-ea"/>
                <a:cs typeface="+mn-cs"/>
              </a:rPr>
              <a:t>*</a:t>
            </a:r>
          </a:p>
        </p:txBody>
      </p:sp>
    </p:spTree>
    <p:extLst>
      <p:ext uri="{BB962C8B-B14F-4D97-AF65-F5344CB8AC3E}">
        <p14:creationId xmlns:p14="http://schemas.microsoft.com/office/powerpoint/2010/main" val="777659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 calcmode="lin" valueType="num">
                                      <p:cBhvr>
                                        <p:cTn id="9" dur="1000" fill="hold"/>
                                        <p:tgtEl>
                                          <p:spTgt spid="19"/>
                                        </p:tgtEl>
                                        <p:attrNameLst>
                                          <p:attrName>style.rotation</p:attrName>
                                        </p:attrNameLst>
                                      </p:cBhvr>
                                      <p:tavLst>
                                        <p:tav tm="0">
                                          <p:val>
                                            <p:fltVal val="90"/>
                                          </p:val>
                                        </p:tav>
                                        <p:tav tm="100000">
                                          <p:val>
                                            <p:fltVal val="0"/>
                                          </p:val>
                                        </p:tav>
                                      </p:tavLst>
                                    </p:anim>
                                    <p:animEffect transition="in" filter="fade">
                                      <p:cBhvr>
                                        <p:cTn id="10" dur="1000"/>
                                        <p:tgtEl>
                                          <p:spTgt spid="19"/>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1000" fill="hold"/>
                                        <p:tgtEl>
                                          <p:spTgt spid="17"/>
                                        </p:tgtEl>
                                        <p:attrNameLst>
                                          <p:attrName>ppt_w</p:attrName>
                                        </p:attrNameLst>
                                      </p:cBhvr>
                                      <p:tavLst>
                                        <p:tav tm="0">
                                          <p:val>
                                            <p:fltVal val="0"/>
                                          </p:val>
                                        </p:tav>
                                        <p:tav tm="100000">
                                          <p:val>
                                            <p:strVal val="#ppt_w"/>
                                          </p:val>
                                        </p:tav>
                                      </p:tavLst>
                                    </p:anim>
                                    <p:anim calcmode="lin" valueType="num">
                                      <p:cBhvr>
                                        <p:cTn id="20" dur="1000" fill="hold"/>
                                        <p:tgtEl>
                                          <p:spTgt spid="17"/>
                                        </p:tgtEl>
                                        <p:attrNameLst>
                                          <p:attrName>ppt_h</p:attrName>
                                        </p:attrNameLst>
                                      </p:cBhvr>
                                      <p:tavLst>
                                        <p:tav tm="0">
                                          <p:val>
                                            <p:fltVal val="0"/>
                                          </p:val>
                                        </p:tav>
                                        <p:tav tm="100000">
                                          <p:val>
                                            <p:strVal val="#ppt_h"/>
                                          </p:val>
                                        </p:tav>
                                      </p:tavLst>
                                    </p:anim>
                                    <p:anim calcmode="lin" valueType="num">
                                      <p:cBhvr>
                                        <p:cTn id="21" dur="1000" fill="hold"/>
                                        <p:tgtEl>
                                          <p:spTgt spid="17"/>
                                        </p:tgtEl>
                                        <p:attrNameLst>
                                          <p:attrName>style.rotation</p:attrName>
                                        </p:attrNameLst>
                                      </p:cBhvr>
                                      <p:tavLst>
                                        <p:tav tm="0">
                                          <p:val>
                                            <p:fltVal val="90"/>
                                          </p:val>
                                        </p:tav>
                                        <p:tav tm="100000">
                                          <p:val>
                                            <p:fltVal val="0"/>
                                          </p:val>
                                        </p:tav>
                                      </p:tavLst>
                                    </p:anim>
                                    <p:animEffect transition="in" filter="fade">
                                      <p:cBhvr>
                                        <p:cTn id="22" dur="1000"/>
                                        <p:tgtEl>
                                          <p:spTgt spid="17"/>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par>
                          <p:cTn id="27" fill="hold">
                            <p:stCondLst>
                              <p:cond delay="1500"/>
                            </p:stCondLst>
                            <p:childTnLst>
                              <p:par>
                                <p:cTn id="28" presetID="10" presetClass="entr" presetSubtype="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5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nodeType="click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p:cTn id="38" dur="1000" fill="hold"/>
                                        <p:tgtEl>
                                          <p:spTgt spid="16"/>
                                        </p:tgtEl>
                                        <p:attrNameLst>
                                          <p:attrName>ppt_w</p:attrName>
                                        </p:attrNameLst>
                                      </p:cBhvr>
                                      <p:tavLst>
                                        <p:tav tm="0">
                                          <p:val>
                                            <p:fltVal val="0"/>
                                          </p:val>
                                        </p:tav>
                                        <p:tav tm="100000">
                                          <p:val>
                                            <p:strVal val="#ppt_w"/>
                                          </p:val>
                                        </p:tav>
                                      </p:tavLst>
                                    </p:anim>
                                    <p:anim calcmode="lin" valueType="num">
                                      <p:cBhvr>
                                        <p:cTn id="39" dur="1000" fill="hold"/>
                                        <p:tgtEl>
                                          <p:spTgt spid="16"/>
                                        </p:tgtEl>
                                        <p:attrNameLst>
                                          <p:attrName>ppt_h</p:attrName>
                                        </p:attrNameLst>
                                      </p:cBhvr>
                                      <p:tavLst>
                                        <p:tav tm="0">
                                          <p:val>
                                            <p:fltVal val="0"/>
                                          </p:val>
                                        </p:tav>
                                        <p:tav tm="100000">
                                          <p:val>
                                            <p:strVal val="#ppt_h"/>
                                          </p:val>
                                        </p:tav>
                                      </p:tavLst>
                                    </p:anim>
                                    <p:anim calcmode="lin" valueType="num">
                                      <p:cBhvr>
                                        <p:cTn id="40" dur="1000" fill="hold"/>
                                        <p:tgtEl>
                                          <p:spTgt spid="16"/>
                                        </p:tgtEl>
                                        <p:attrNameLst>
                                          <p:attrName>style.rotation</p:attrName>
                                        </p:attrNameLst>
                                      </p:cBhvr>
                                      <p:tavLst>
                                        <p:tav tm="0">
                                          <p:val>
                                            <p:fltVal val="90"/>
                                          </p:val>
                                        </p:tav>
                                        <p:tav tm="100000">
                                          <p:val>
                                            <p:fltVal val="0"/>
                                          </p:val>
                                        </p:tav>
                                      </p:tavLst>
                                    </p:anim>
                                    <p:animEffect transition="in" filter="fade">
                                      <p:cBhvr>
                                        <p:cTn id="41" dur="1000"/>
                                        <p:tgtEl>
                                          <p:spTgt spid="16"/>
                                        </p:tgtEl>
                                      </p:cBhvr>
                                    </p:animEffect>
                                  </p:childTnLst>
                                </p:cTn>
                              </p:par>
                              <p:par>
                                <p:cTn id="42" presetID="10" presetClass="exit" presetSubtype="0" fill="hold" grpId="1" nodeType="withEffect">
                                  <p:stCondLst>
                                    <p:cond delay="0"/>
                                  </p:stCondLst>
                                  <p:childTnLst>
                                    <p:animEffect transition="out" filter="fade">
                                      <p:cBhvr>
                                        <p:cTn id="43" dur="500"/>
                                        <p:tgtEl>
                                          <p:spTgt spid="24"/>
                                        </p:tgtEl>
                                      </p:cBhvr>
                                    </p:animEffect>
                                    <p:set>
                                      <p:cBhvr>
                                        <p:cTn id="44" dur="1" fill="hold">
                                          <p:stCondLst>
                                            <p:cond delay="499"/>
                                          </p:stCondLst>
                                        </p:cTn>
                                        <p:tgtEl>
                                          <p:spTgt spid="24"/>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23"/>
                                        </p:tgtEl>
                                      </p:cBhvr>
                                    </p:animEffect>
                                    <p:set>
                                      <p:cBhvr>
                                        <p:cTn id="47" dur="1" fill="hold">
                                          <p:stCondLst>
                                            <p:cond delay="499"/>
                                          </p:stCondLst>
                                        </p:cTn>
                                        <p:tgtEl>
                                          <p:spTgt spid="23"/>
                                        </p:tgtEl>
                                        <p:attrNameLst>
                                          <p:attrName>style.visibility</p:attrName>
                                        </p:attrNameLst>
                                      </p:cBhvr>
                                      <p:to>
                                        <p:strVal val="hidden"/>
                                      </p:to>
                                    </p:set>
                                  </p:childTnLst>
                                </p:cTn>
                              </p:par>
                            </p:childTnLst>
                          </p:cTn>
                        </p:par>
                        <p:par>
                          <p:cTn id="48" fill="hold">
                            <p:stCondLst>
                              <p:cond delay="1000"/>
                            </p:stCondLst>
                            <p:childTnLst>
                              <p:par>
                                <p:cTn id="49" presetID="10" presetClass="entr" presetSubtype="0" fill="hold" grpId="0" nodeType="after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fade">
                                      <p:cBhvr>
                                        <p:cTn id="51" dur="500"/>
                                        <p:tgtEl>
                                          <p:spTgt spid="10"/>
                                        </p:tgtEl>
                                      </p:cBhvr>
                                    </p:animEffect>
                                  </p:childTnLst>
                                </p:cTn>
                              </p:par>
                            </p:childTnLst>
                          </p:cTn>
                        </p:par>
                      </p:childTnLst>
                    </p:cTn>
                  </p:par>
                  <p:par>
                    <p:cTn id="52" fill="hold">
                      <p:stCondLst>
                        <p:cond delay="indefinite"/>
                      </p:stCondLst>
                      <p:childTnLst>
                        <p:par>
                          <p:cTn id="53" fill="hold">
                            <p:stCondLst>
                              <p:cond delay="0"/>
                            </p:stCondLst>
                            <p:childTnLst>
                              <p:par>
                                <p:cTn id="54" presetID="31" presetClass="entr" presetSubtype="0" fill="hold" nodeType="clickEffect">
                                  <p:stCondLst>
                                    <p:cond delay="0"/>
                                  </p:stCondLst>
                                  <p:childTnLst>
                                    <p:set>
                                      <p:cBhvr>
                                        <p:cTn id="55" dur="1" fill="hold">
                                          <p:stCondLst>
                                            <p:cond delay="0"/>
                                          </p:stCondLst>
                                        </p:cTn>
                                        <p:tgtEl>
                                          <p:spTgt spid="15"/>
                                        </p:tgtEl>
                                        <p:attrNameLst>
                                          <p:attrName>style.visibility</p:attrName>
                                        </p:attrNameLst>
                                      </p:cBhvr>
                                      <p:to>
                                        <p:strVal val="visible"/>
                                      </p:to>
                                    </p:set>
                                    <p:anim calcmode="lin" valueType="num">
                                      <p:cBhvr>
                                        <p:cTn id="56" dur="1000" fill="hold"/>
                                        <p:tgtEl>
                                          <p:spTgt spid="15"/>
                                        </p:tgtEl>
                                        <p:attrNameLst>
                                          <p:attrName>ppt_w</p:attrName>
                                        </p:attrNameLst>
                                      </p:cBhvr>
                                      <p:tavLst>
                                        <p:tav tm="0">
                                          <p:val>
                                            <p:fltVal val="0"/>
                                          </p:val>
                                        </p:tav>
                                        <p:tav tm="100000">
                                          <p:val>
                                            <p:strVal val="#ppt_w"/>
                                          </p:val>
                                        </p:tav>
                                      </p:tavLst>
                                    </p:anim>
                                    <p:anim calcmode="lin" valueType="num">
                                      <p:cBhvr>
                                        <p:cTn id="57" dur="1000" fill="hold"/>
                                        <p:tgtEl>
                                          <p:spTgt spid="15"/>
                                        </p:tgtEl>
                                        <p:attrNameLst>
                                          <p:attrName>ppt_h</p:attrName>
                                        </p:attrNameLst>
                                      </p:cBhvr>
                                      <p:tavLst>
                                        <p:tav tm="0">
                                          <p:val>
                                            <p:fltVal val="0"/>
                                          </p:val>
                                        </p:tav>
                                        <p:tav tm="100000">
                                          <p:val>
                                            <p:strVal val="#ppt_h"/>
                                          </p:val>
                                        </p:tav>
                                      </p:tavLst>
                                    </p:anim>
                                    <p:anim calcmode="lin" valueType="num">
                                      <p:cBhvr>
                                        <p:cTn id="58" dur="1000" fill="hold"/>
                                        <p:tgtEl>
                                          <p:spTgt spid="15"/>
                                        </p:tgtEl>
                                        <p:attrNameLst>
                                          <p:attrName>style.rotation</p:attrName>
                                        </p:attrNameLst>
                                      </p:cBhvr>
                                      <p:tavLst>
                                        <p:tav tm="0">
                                          <p:val>
                                            <p:fltVal val="90"/>
                                          </p:val>
                                        </p:tav>
                                        <p:tav tm="100000">
                                          <p:val>
                                            <p:fltVal val="0"/>
                                          </p:val>
                                        </p:tav>
                                      </p:tavLst>
                                    </p:anim>
                                    <p:animEffect transition="in" filter="fade">
                                      <p:cBhvr>
                                        <p:cTn id="59" dur="1000"/>
                                        <p:tgtEl>
                                          <p:spTgt spid="15"/>
                                        </p:tgtEl>
                                      </p:cBhvr>
                                    </p:animEffect>
                                  </p:childTnLst>
                                </p:cTn>
                              </p:par>
                            </p:childTnLst>
                          </p:cTn>
                        </p:par>
                        <p:par>
                          <p:cTn id="60" fill="hold">
                            <p:stCondLst>
                              <p:cond delay="1000"/>
                            </p:stCondLst>
                            <p:childTnLst>
                              <p:par>
                                <p:cTn id="61" presetID="10" presetClass="entr" presetSubtype="0" fill="hold" grpId="0" nodeType="after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500"/>
                                        <p:tgtEl>
                                          <p:spTgt spid="11"/>
                                        </p:tgtEl>
                                      </p:cBhvr>
                                    </p:animEffect>
                                  </p:childTnLst>
                                </p:cTn>
                              </p:par>
                            </p:childTnLst>
                          </p:cTn>
                        </p:par>
                      </p:childTnLst>
                    </p:cTn>
                  </p:par>
                  <p:par>
                    <p:cTn id="64" fill="hold">
                      <p:stCondLst>
                        <p:cond delay="indefinite"/>
                      </p:stCondLst>
                      <p:childTnLst>
                        <p:par>
                          <p:cTn id="65" fill="hold">
                            <p:stCondLst>
                              <p:cond delay="0"/>
                            </p:stCondLst>
                            <p:childTnLst>
                              <p:par>
                                <p:cTn id="66" presetID="31" presetClass="entr" presetSubtype="0" fill="hold" nodeType="clickEffect">
                                  <p:stCondLst>
                                    <p:cond delay="0"/>
                                  </p:stCondLst>
                                  <p:childTnLst>
                                    <p:set>
                                      <p:cBhvr>
                                        <p:cTn id="67" dur="1" fill="hold">
                                          <p:stCondLst>
                                            <p:cond delay="0"/>
                                          </p:stCondLst>
                                        </p:cTn>
                                        <p:tgtEl>
                                          <p:spTgt spid="18"/>
                                        </p:tgtEl>
                                        <p:attrNameLst>
                                          <p:attrName>style.visibility</p:attrName>
                                        </p:attrNameLst>
                                      </p:cBhvr>
                                      <p:to>
                                        <p:strVal val="visible"/>
                                      </p:to>
                                    </p:set>
                                    <p:anim calcmode="lin" valueType="num">
                                      <p:cBhvr>
                                        <p:cTn id="68" dur="1000" fill="hold"/>
                                        <p:tgtEl>
                                          <p:spTgt spid="18"/>
                                        </p:tgtEl>
                                        <p:attrNameLst>
                                          <p:attrName>ppt_w</p:attrName>
                                        </p:attrNameLst>
                                      </p:cBhvr>
                                      <p:tavLst>
                                        <p:tav tm="0">
                                          <p:val>
                                            <p:fltVal val="0"/>
                                          </p:val>
                                        </p:tav>
                                        <p:tav tm="100000">
                                          <p:val>
                                            <p:strVal val="#ppt_w"/>
                                          </p:val>
                                        </p:tav>
                                      </p:tavLst>
                                    </p:anim>
                                    <p:anim calcmode="lin" valueType="num">
                                      <p:cBhvr>
                                        <p:cTn id="69" dur="1000" fill="hold"/>
                                        <p:tgtEl>
                                          <p:spTgt spid="18"/>
                                        </p:tgtEl>
                                        <p:attrNameLst>
                                          <p:attrName>ppt_h</p:attrName>
                                        </p:attrNameLst>
                                      </p:cBhvr>
                                      <p:tavLst>
                                        <p:tav tm="0">
                                          <p:val>
                                            <p:fltVal val="0"/>
                                          </p:val>
                                        </p:tav>
                                        <p:tav tm="100000">
                                          <p:val>
                                            <p:strVal val="#ppt_h"/>
                                          </p:val>
                                        </p:tav>
                                      </p:tavLst>
                                    </p:anim>
                                    <p:anim calcmode="lin" valueType="num">
                                      <p:cBhvr>
                                        <p:cTn id="70" dur="1000" fill="hold"/>
                                        <p:tgtEl>
                                          <p:spTgt spid="18"/>
                                        </p:tgtEl>
                                        <p:attrNameLst>
                                          <p:attrName>style.rotation</p:attrName>
                                        </p:attrNameLst>
                                      </p:cBhvr>
                                      <p:tavLst>
                                        <p:tav tm="0">
                                          <p:val>
                                            <p:fltVal val="90"/>
                                          </p:val>
                                        </p:tav>
                                        <p:tav tm="100000">
                                          <p:val>
                                            <p:fltVal val="0"/>
                                          </p:val>
                                        </p:tav>
                                      </p:tavLst>
                                    </p:anim>
                                    <p:animEffect transition="in" filter="fade">
                                      <p:cBhvr>
                                        <p:cTn id="71" dur="1000"/>
                                        <p:tgtEl>
                                          <p:spTgt spid="18"/>
                                        </p:tgtEl>
                                      </p:cBhvr>
                                    </p:animEffect>
                                  </p:childTnLst>
                                </p:cTn>
                              </p:par>
                            </p:childTnLst>
                          </p:cTn>
                        </p:par>
                        <p:par>
                          <p:cTn id="72" fill="hold">
                            <p:stCondLst>
                              <p:cond delay="1000"/>
                            </p:stCondLst>
                            <p:childTnLst>
                              <p:par>
                                <p:cTn id="73" presetID="10" presetClass="entr" presetSubtype="0" fill="hold" grpId="0" nodeType="afterEffect">
                                  <p:stCondLst>
                                    <p:cond delay="0"/>
                                  </p:stCondLst>
                                  <p:childTnLst>
                                    <p:set>
                                      <p:cBhvr>
                                        <p:cTn id="74" dur="1" fill="hold">
                                          <p:stCondLst>
                                            <p:cond delay="0"/>
                                          </p:stCondLst>
                                        </p:cTn>
                                        <p:tgtEl>
                                          <p:spTgt spid="13"/>
                                        </p:tgtEl>
                                        <p:attrNameLst>
                                          <p:attrName>style.visibility</p:attrName>
                                        </p:attrNameLst>
                                      </p:cBhvr>
                                      <p:to>
                                        <p:strVal val="visible"/>
                                      </p:to>
                                    </p:set>
                                    <p:animEffect transition="in" filter="fade">
                                      <p:cBhvr>
                                        <p:cTn id="75" dur="500"/>
                                        <p:tgtEl>
                                          <p:spTgt spid="13"/>
                                        </p:tgtEl>
                                      </p:cBhvr>
                                    </p:animEffect>
                                  </p:childTnLst>
                                </p:cTn>
                              </p:par>
                            </p:childTnLst>
                          </p:cTn>
                        </p:par>
                      </p:childTnLst>
                    </p:cTn>
                  </p:par>
                  <p:par>
                    <p:cTn id="76" fill="hold">
                      <p:stCondLst>
                        <p:cond delay="indefinite"/>
                      </p:stCondLst>
                      <p:childTnLst>
                        <p:par>
                          <p:cTn id="77" fill="hold">
                            <p:stCondLst>
                              <p:cond delay="0"/>
                            </p:stCondLst>
                            <p:childTnLst>
                              <p:par>
                                <p:cTn id="78" presetID="45" presetClass="entr" presetSubtype="0" fill="hold" nodeType="clickEffect">
                                  <p:stCondLst>
                                    <p:cond delay="0"/>
                                  </p:stCondLst>
                                  <p:childTnLst>
                                    <p:set>
                                      <p:cBhvr>
                                        <p:cTn id="79" dur="1" fill="hold">
                                          <p:stCondLst>
                                            <p:cond delay="0"/>
                                          </p:stCondLst>
                                        </p:cTn>
                                        <p:tgtEl>
                                          <p:spTgt spid="21"/>
                                        </p:tgtEl>
                                        <p:attrNameLst>
                                          <p:attrName>style.visibility</p:attrName>
                                        </p:attrNameLst>
                                      </p:cBhvr>
                                      <p:to>
                                        <p:strVal val="visible"/>
                                      </p:to>
                                    </p:set>
                                    <p:animEffect transition="in" filter="fade">
                                      <p:cBhvr>
                                        <p:cTn id="80" dur="2000"/>
                                        <p:tgtEl>
                                          <p:spTgt spid="21"/>
                                        </p:tgtEl>
                                      </p:cBhvr>
                                    </p:animEffect>
                                    <p:anim calcmode="lin" valueType="num">
                                      <p:cBhvr>
                                        <p:cTn id="81" dur="2000" fill="hold"/>
                                        <p:tgtEl>
                                          <p:spTgt spid="21"/>
                                        </p:tgtEl>
                                        <p:attrNameLst>
                                          <p:attrName>ppt_w</p:attrName>
                                        </p:attrNameLst>
                                      </p:cBhvr>
                                      <p:tavLst>
                                        <p:tav tm="0" fmla="#ppt_w*sin(2.5*pi*$)">
                                          <p:val>
                                            <p:fltVal val="0"/>
                                          </p:val>
                                        </p:tav>
                                        <p:tav tm="100000">
                                          <p:val>
                                            <p:fltVal val="1"/>
                                          </p:val>
                                        </p:tav>
                                      </p:tavLst>
                                    </p:anim>
                                    <p:anim calcmode="lin" valueType="num">
                                      <p:cBhvr>
                                        <p:cTn id="82" dur="2000" fill="hold"/>
                                        <p:tgtEl>
                                          <p:spTgt spid="21"/>
                                        </p:tgtEl>
                                        <p:attrNameLst>
                                          <p:attrName>ppt_h</p:attrName>
                                        </p:attrNameLst>
                                      </p:cBhvr>
                                      <p:tavLst>
                                        <p:tav tm="0">
                                          <p:val>
                                            <p:strVal val="#ppt_h"/>
                                          </p:val>
                                        </p:tav>
                                        <p:tav tm="100000">
                                          <p:val>
                                            <p:strVal val="#ppt_h"/>
                                          </p:val>
                                        </p:tav>
                                      </p:tavLst>
                                    </p:anim>
                                  </p:childTnLst>
                                </p:cTn>
                              </p:par>
                              <p:par>
                                <p:cTn id="83" presetID="37" presetClass="path" presetSubtype="0" accel="50000" decel="50000" fill="hold" nodeType="withEffect">
                                  <p:stCondLst>
                                    <p:cond delay="0"/>
                                  </p:stCondLst>
                                  <p:childTnLst>
                                    <p:animMotion origin="layout" path="M 0.02708 -0.17084 L -0.15677 -0.43403 C -0.19492 -0.49352 -0.25247 -0.525 -0.31263 -0.525 C -0.38112 -0.525 -0.43607 -0.49352 -0.47422 -0.43403 L -0.65768 -0.17084 " pathEditMode="relative" rAng="0" ptsTypes="AAAAA">
                                      <p:cBhvr>
                                        <p:cTn id="84" dur="2000" fill="hold"/>
                                        <p:tgtEl>
                                          <p:spTgt spid="21"/>
                                        </p:tgtEl>
                                        <p:attrNameLst>
                                          <p:attrName>ppt_x</p:attrName>
                                          <p:attrName>ppt_y</p:attrName>
                                        </p:attrNameLst>
                                      </p:cBhvr>
                                      <p:rCtr x="-34245" y="-1770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p:bldP spid="22" grpId="0"/>
      <p:bldP spid="23" grpId="0"/>
      <p:bldP spid="23" grpId="1"/>
      <p:bldP spid="24" grpId="0"/>
      <p:bldP spid="24"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970C354-AE92-1B36-ACE3-D89A63722365}"/>
              </a:ext>
            </a:extLst>
          </p:cNvPr>
          <p:cNvSpPr txBox="1"/>
          <p:nvPr/>
        </p:nvSpPr>
        <p:spPr>
          <a:xfrm>
            <a:off x="4178712" y="1089973"/>
            <a:ext cx="7688823" cy="535531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a:ln>
                  <a:noFill/>
                </a:ln>
                <a:solidFill>
                  <a:srgbClr val="4EA72E">
                    <a:lumMod val="75000"/>
                  </a:srgbClr>
                </a:solidFill>
                <a:effectLst>
                  <a:outerShdw blurRad="38100" dist="38100" dir="2700000" algn="tl">
                    <a:srgbClr val="000000">
                      <a:alpha val="43137"/>
                    </a:srgbClr>
                  </a:outerShdw>
                </a:effectLst>
                <a:uLnTx/>
                <a:uFillTx/>
                <a:latin typeface="Calibri Light" panose="020F0302020204030204"/>
                <a:ea typeface="+mn-ea"/>
                <a:cs typeface="+mn-cs"/>
              </a:rPr>
              <a:t>Credentials Committee Chair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sng" strike="noStrike" kern="1200" cap="none" spc="0" normalizeH="0" baseline="0" noProof="0">
                <a:ln>
                  <a:noFill/>
                </a:ln>
                <a:solidFill>
                  <a:srgbClr val="44546A"/>
                </a:solidFill>
                <a:effectLst/>
                <a:uLnTx/>
                <a:uFillTx/>
                <a:latin typeface="Calibri" panose="020F0502020204030204"/>
                <a:ea typeface="+mn-ea"/>
                <a:cs typeface="+mn-cs"/>
              </a:rPr>
              <a:t>Experience counts</a:t>
            </a:r>
            <a:r>
              <a:rPr kumimoji="0" lang="en-US" sz="2000" b="0" i="0" u="none" strike="noStrike" kern="1200" cap="none" spc="0" normalizeH="0" baseline="0" noProof="0">
                <a:ln>
                  <a:noFill/>
                </a:ln>
                <a:solidFill>
                  <a:srgbClr val="44546A"/>
                </a:solidFill>
                <a:effectLst/>
                <a:uLnTx/>
                <a:uFillTx/>
                <a:latin typeface="Calibri" panose="020F0502020204030204"/>
                <a:ea typeface="+mn-ea"/>
                <a:cs typeface="+mn-cs"/>
              </a:rPr>
              <a:t> – frequently filled by the immediate past President of the Medical Staff/Chief of Staff</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44546A"/>
                </a:solidFill>
                <a:effectLst/>
                <a:uLnTx/>
                <a:uFillTx/>
                <a:latin typeface="Calibri" panose="020F0502020204030204"/>
                <a:ea typeface="+mn-ea"/>
                <a:cs typeface="+mn-cs"/>
              </a:rPr>
              <a:t>This position is critical to ensuring competent patient care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44546A"/>
                </a:solidFill>
                <a:effectLst/>
                <a:uLnTx/>
                <a:uFillTx/>
                <a:latin typeface="Calibri" panose="020F0502020204030204"/>
                <a:ea typeface="+mn-ea"/>
                <a:cs typeface="+mn-cs"/>
              </a:rPr>
              <a:t>Requires much more than reviewing applications – processes and policies are just as (or more) important</a:t>
            </a:r>
          </a:p>
          <a:p>
            <a:pPr marL="800100" marR="0" lvl="1"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2000" b="0" i="0" u="none" strike="noStrike" kern="1200" cap="none" spc="0" normalizeH="0" baseline="0" noProof="0">
                <a:ln>
                  <a:noFill/>
                </a:ln>
                <a:solidFill>
                  <a:srgbClr val="44546A"/>
                </a:solidFill>
                <a:effectLst/>
                <a:uLnTx/>
                <a:uFillTx/>
                <a:latin typeface="Calibri" panose="020F0502020204030204"/>
                <a:ea typeface="+mn-ea"/>
                <a:cs typeface="+mn-cs"/>
              </a:rPr>
              <a:t>An </a:t>
            </a:r>
            <a:r>
              <a:rPr kumimoji="0" lang="en-US" sz="2000" b="0" i="1" u="none" strike="noStrike" kern="1200" cap="none" spc="0" normalizeH="0" baseline="0" noProof="0">
                <a:ln>
                  <a:noFill/>
                </a:ln>
                <a:solidFill>
                  <a:srgbClr val="44546A"/>
                </a:solidFill>
                <a:effectLst/>
                <a:uLnTx/>
                <a:uFillTx/>
                <a:latin typeface="Calibri" panose="020F0502020204030204"/>
                <a:ea typeface="+mn-ea"/>
                <a:cs typeface="+mn-cs"/>
              </a:rPr>
              <a:t>ad hoc</a:t>
            </a:r>
            <a:r>
              <a:rPr kumimoji="0" lang="en-US" sz="2000" b="0" i="0" u="none" strike="noStrike" kern="1200" cap="none" spc="0" normalizeH="0" baseline="0" noProof="0">
                <a:ln>
                  <a:noFill/>
                </a:ln>
                <a:solidFill>
                  <a:srgbClr val="44546A"/>
                </a:solidFill>
                <a:effectLst/>
                <a:uLnTx/>
                <a:uFillTx/>
                <a:latin typeface="Calibri" panose="020F0502020204030204"/>
                <a:ea typeface="+mn-ea"/>
                <a:cs typeface="+mn-cs"/>
              </a:rPr>
              <a:t> approach to policies is unwise</a:t>
            </a:r>
          </a:p>
          <a:p>
            <a:pPr marL="800100" marR="0" lvl="1"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2000" b="0" i="1" u="none" strike="noStrike" kern="1200" cap="none" spc="0" normalizeH="0" baseline="0" noProof="0">
                <a:ln>
                  <a:noFill/>
                </a:ln>
                <a:solidFill>
                  <a:srgbClr val="44546A"/>
                </a:solidFill>
                <a:effectLst/>
                <a:uLnTx/>
                <a:uFillTx/>
                <a:latin typeface="Calibri" panose="020F0502020204030204"/>
                <a:ea typeface="+mn-ea"/>
                <a:cs typeface="+mn-cs"/>
              </a:rPr>
              <a:t>If you don’t have a policy in place to follow….develop one first before granting privileges (e.g., new procedure, credentialing disputes)</a:t>
            </a:r>
          </a:p>
          <a:p>
            <a:pPr marL="800100" marR="0" lvl="1"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2400" b="1" i="0" u="none" strike="noStrike" kern="1200" cap="none" spc="0" normalizeH="0" baseline="0" noProof="0">
                <a:ln>
                  <a:noFill/>
                </a:ln>
                <a:solidFill>
                  <a:srgbClr val="44546A"/>
                </a:solidFill>
                <a:effectLst/>
                <a:uLnTx/>
                <a:uFillTx/>
                <a:latin typeface="Calibri" panose="020F0502020204030204"/>
                <a:ea typeface="+mn-ea"/>
                <a:cs typeface="+mn-cs"/>
              </a:rPr>
              <a:t>A close working relationship with the Medical Staff Office Professionals is essential</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1" u="none" strike="noStrike" kern="1200" cap="none" spc="0" normalizeH="0" baseline="0" noProof="0">
                <a:ln>
                  <a:noFill/>
                </a:ln>
                <a:solidFill>
                  <a:srgbClr val="C00000"/>
                </a:solidFill>
                <a:effectLst/>
                <a:uLnTx/>
                <a:uFillTx/>
                <a:latin typeface="Calibri" panose="020F0502020204030204"/>
                <a:ea typeface="+mn-ea"/>
                <a:cs typeface="+mn-cs"/>
              </a:rPr>
              <a:t>The Credentials Chair should be </a:t>
            </a:r>
            <a:r>
              <a:rPr kumimoji="0" lang="en-US" sz="2400" b="1" i="1" u="sng" strike="noStrike" kern="1200" cap="none" spc="0" normalizeH="0" baseline="0" noProof="0">
                <a:ln>
                  <a:noFill/>
                </a:ln>
                <a:solidFill>
                  <a:srgbClr val="C00000"/>
                </a:solidFill>
                <a:effectLst/>
                <a:uLnTx/>
                <a:uFillTx/>
                <a:latin typeface="Calibri" panose="020F0502020204030204"/>
                <a:ea typeface="+mn-ea"/>
                <a:cs typeface="+mn-cs"/>
              </a:rPr>
              <a:t>very</a:t>
            </a:r>
            <a:r>
              <a:rPr kumimoji="0" lang="en-US" sz="2400" b="1" i="1" u="none" strike="noStrike" kern="1200" cap="none" spc="0" normalizeH="0" baseline="0" noProof="0">
                <a:ln>
                  <a:noFill/>
                </a:ln>
                <a:solidFill>
                  <a:srgbClr val="C00000"/>
                </a:solidFill>
                <a:effectLst/>
                <a:uLnTx/>
                <a:uFillTx/>
                <a:latin typeface="Calibri" panose="020F0502020204030204"/>
                <a:ea typeface="+mn-ea"/>
                <a:cs typeface="+mn-cs"/>
              </a:rPr>
              <a:t> comfortable saying “NO” when necessary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1" u="none" strike="noStrike" kern="1200" cap="none" spc="0" normalizeH="0" baseline="0" noProof="0">
              <a:ln>
                <a:noFill/>
              </a:ln>
              <a:solidFill>
                <a:srgbClr val="44546A"/>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B1B20652-7242-8A5C-778A-BF6A0AE365FC}"/>
              </a:ext>
            </a:extLst>
          </p:cNvPr>
          <p:cNvPicPr>
            <a:picLocks noChangeAspect="1"/>
          </p:cNvPicPr>
          <p:nvPr/>
        </p:nvPicPr>
        <p:blipFill rotWithShape="1">
          <a:blip r:embed="rId2"/>
          <a:srcRect l="-1" t="38021" r="1667"/>
          <a:stretch/>
        </p:blipFill>
        <p:spPr>
          <a:xfrm>
            <a:off x="242276" y="210560"/>
            <a:ext cx="3661561" cy="3454856"/>
          </a:xfrm>
          <a:prstGeom prst="rect">
            <a:avLst/>
          </a:prstGeom>
          <a:effectLst>
            <a:outerShdw blurRad="50800" dist="76200" dir="2700000" algn="tl" rotWithShape="0">
              <a:schemeClr val="tx2"/>
            </a:outerShdw>
          </a:effectLst>
        </p:spPr>
      </p:pic>
      <p:pic>
        <p:nvPicPr>
          <p:cNvPr id="3" name="Picture 2">
            <a:extLst>
              <a:ext uri="{FF2B5EF4-FFF2-40B4-BE49-F238E27FC236}">
                <a16:creationId xmlns:a16="http://schemas.microsoft.com/office/drawing/2014/main" id="{98155AB0-BA78-4D5B-AA34-7465E5619F81}"/>
              </a:ext>
            </a:extLst>
          </p:cNvPr>
          <p:cNvPicPr>
            <a:picLocks noChangeAspect="1"/>
          </p:cNvPicPr>
          <p:nvPr/>
        </p:nvPicPr>
        <p:blipFill>
          <a:blip r:embed="rId3"/>
          <a:stretch>
            <a:fillRect/>
          </a:stretch>
        </p:blipFill>
        <p:spPr>
          <a:xfrm>
            <a:off x="117180" y="3850699"/>
            <a:ext cx="3905114" cy="2160075"/>
          </a:xfrm>
          <a:prstGeom prst="rect">
            <a:avLst/>
          </a:prstGeom>
          <a:effectLst>
            <a:outerShdw blurRad="50800" dist="76200" dir="2700000" algn="tl" rotWithShape="0">
              <a:schemeClr val="tx2"/>
            </a:outerShdw>
          </a:effectLst>
        </p:spPr>
      </p:pic>
      <p:cxnSp>
        <p:nvCxnSpPr>
          <p:cNvPr id="4" name="Straight Connector 3">
            <a:extLst>
              <a:ext uri="{FF2B5EF4-FFF2-40B4-BE49-F238E27FC236}">
                <a16:creationId xmlns:a16="http://schemas.microsoft.com/office/drawing/2014/main" id="{2F4C4AC4-F6EA-472B-0343-3DA1F87D04BC}"/>
              </a:ext>
            </a:extLst>
          </p:cNvPr>
          <p:cNvCxnSpPr>
            <a:cxnSpLocks/>
          </p:cNvCxnSpPr>
          <p:nvPr/>
        </p:nvCxnSpPr>
        <p:spPr>
          <a:xfrm>
            <a:off x="5033181" y="3995710"/>
            <a:ext cx="6355255" cy="0"/>
          </a:xfrm>
          <a:prstGeom prst="line">
            <a:avLst/>
          </a:prstGeom>
          <a:ln w="38100">
            <a:solidFill>
              <a:srgbClr val="C0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17794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fade">
                                      <p:cBhvr>
                                        <p:cTn id="12" dur="500"/>
                                        <p:tgtEl>
                                          <p:spTgt spid="2">
                                            <p:txEl>
                                              <p:pRg st="3" end="3"/>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animEffect transition="in" filter="fade">
                                      <p:cBhvr>
                                        <p:cTn id="15" dur="500"/>
                                        <p:tgtEl>
                                          <p:spTgt spid="2">
                                            <p:txEl>
                                              <p:pRg st="4" end="4"/>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
                                            <p:txEl>
                                              <p:pRg st="5" end="5"/>
                                            </p:txEl>
                                          </p:spTgt>
                                        </p:tgtEl>
                                        <p:attrNameLst>
                                          <p:attrName>style.visibility</p:attrName>
                                        </p:attrNameLst>
                                      </p:cBhvr>
                                      <p:to>
                                        <p:strVal val="visible"/>
                                      </p:to>
                                    </p:set>
                                    <p:animEffect transition="in" filter="fade">
                                      <p:cBhvr>
                                        <p:cTn id="18" dur="500"/>
                                        <p:tgtEl>
                                          <p:spTgt spid="2">
                                            <p:txEl>
                                              <p:pRg st="5" end="5"/>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animEffect transition="in" filter="fade">
                                      <p:cBhvr>
                                        <p:cTn id="21" dur="500"/>
                                        <p:tgtEl>
                                          <p:spTgt spid="2">
                                            <p:txEl>
                                              <p:pRg st="6" end="6"/>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75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animEffect transition="in" filter="fade">
                                      <p:cBhvr>
                                        <p:cTn id="31" dur="500"/>
                                        <p:tgtEl>
                                          <p:spTgt spid="2">
                                            <p:txEl>
                                              <p:pRg st="7" end="7"/>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
                                            <p:txEl>
                                              <p:pRg st="8" end="8"/>
                                            </p:txEl>
                                          </p:spTgt>
                                        </p:tgtEl>
                                        <p:attrNameLst>
                                          <p:attrName>style.visibility</p:attrName>
                                        </p:attrNameLst>
                                      </p:cBhvr>
                                      <p:to>
                                        <p:strVal val="visible"/>
                                      </p:to>
                                    </p:set>
                                    <p:animEffect transition="in" filter="fade">
                                      <p:cBhvr>
                                        <p:cTn id="36" dur="500"/>
                                        <p:tgtEl>
                                          <p:spTgt spid="2">
                                            <p:txEl>
                                              <p:pRg st="8" end="8"/>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fade">
                                      <p:cBhvr>
                                        <p:cTn id="3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F1A0D1A-47BB-2C99-6326-7BAC0FB24F3F}"/>
              </a:ext>
            </a:extLst>
          </p:cNvPr>
          <p:cNvSpPr txBox="1"/>
          <p:nvPr/>
        </p:nvSpPr>
        <p:spPr>
          <a:xfrm>
            <a:off x="924233" y="2736502"/>
            <a:ext cx="2202426"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E2841"/>
                </a:solidFill>
                <a:effectLst/>
                <a:uLnTx/>
                <a:uFillTx/>
                <a:latin typeface="Calibri" panose="020F0502020204030204"/>
                <a:ea typeface="+mn-ea"/>
                <a:cs typeface="+mn-cs"/>
              </a:rPr>
              <a:t>Credentials Committee</a:t>
            </a:r>
          </a:p>
        </p:txBody>
      </p:sp>
      <p:sp>
        <p:nvSpPr>
          <p:cNvPr id="2" name="TextBox 1">
            <a:extLst>
              <a:ext uri="{FF2B5EF4-FFF2-40B4-BE49-F238E27FC236}">
                <a16:creationId xmlns:a16="http://schemas.microsoft.com/office/drawing/2014/main" id="{E970C354-AE92-1B36-ACE3-D89A63722365}"/>
              </a:ext>
            </a:extLst>
          </p:cNvPr>
          <p:cNvSpPr txBox="1"/>
          <p:nvPr/>
        </p:nvSpPr>
        <p:spPr>
          <a:xfrm>
            <a:off x="4178712" y="1582340"/>
            <a:ext cx="7688823" cy="41242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a:ln>
                  <a:noFill/>
                </a:ln>
                <a:solidFill>
                  <a:srgbClr val="4EA72E">
                    <a:lumMod val="75000"/>
                  </a:srgbClr>
                </a:solidFill>
                <a:effectLst>
                  <a:outerShdw blurRad="38100" dist="38100" dir="2700000" algn="tl">
                    <a:srgbClr val="000000">
                      <a:alpha val="43137"/>
                    </a:srgbClr>
                  </a:outerShdw>
                </a:effectLst>
                <a:uLnTx/>
                <a:uFillTx/>
                <a:latin typeface="Calibri Light" panose="020F0302020204030204"/>
                <a:ea typeface="+mn-ea"/>
                <a:cs typeface="+mn-cs"/>
              </a:rPr>
              <a:t>Credentials Committee Member Responsibilities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a:solidFill>
                  <a:srgbClr val="44546A"/>
                </a:solidFill>
                <a:latin typeface="Calibri" panose="020F0502020204030204"/>
              </a:rPr>
              <a:t>Understand relevant requested privilege requirements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1">
                <a:solidFill>
                  <a:srgbClr val="44546A"/>
                </a:solidFill>
                <a:latin typeface="Calibri" panose="020F0502020204030204"/>
              </a:rPr>
              <a:t>Be familiar with Peer Review, OPPE and FPPE data</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a:solidFill>
                  <a:srgbClr val="44546A"/>
                </a:solidFill>
                <a:latin typeface="Calibri" panose="020F0502020204030204"/>
              </a:rPr>
              <a:t>Process &amp; Policies matter</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a:solidFill>
                  <a:srgbClr val="44546A"/>
                </a:solidFill>
                <a:latin typeface="Calibri" panose="020F0502020204030204"/>
              </a:rPr>
              <a:t>Delineation of privilege forms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a:solidFill>
                  <a:srgbClr val="44546A"/>
                </a:solidFill>
                <a:latin typeface="Calibri" panose="020F0502020204030204"/>
              </a:rPr>
              <a:t>Requests for new privileges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a:solidFill>
                  <a:srgbClr val="44546A"/>
                </a:solidFill>
                <a:latin typeface="Calibri" panose="020F0502020204030204"/>
              </a:rPr>
              <a:t>Unanticipated / new information with re-application needs complete committee evaluation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a:solidFill>
                  <a:srgbClr val="44546A"/>
                </a:solidFill>
                <a:latin typeface="Calibri" panose="020F0502020204030204"/>
              </a:rPr>
              <a:t>The applicant bears the burden of providing a complete application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a:solidFill>
                  <a:srgbClr val="44546A"/>
                </a:solidFill>
                <a:latin typeface="Calibri" panose="020F0502020204030204"/>
              </a:rPr>
              <a:t>Not a “Rubber Stamp” process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1" u="sng">
                <a:solidFill>
                  <a:srgbClr val="44546A"/>
                </a:solidFill>
                <a:latin typeface="Calibri" panose="020F0502020204030204"/>
              </a:rPr>
              <a:t>Understand confidentiality of the process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EBE82ADA-7740-8058-5D2D-8F1616A9C898}"/>
              </a:ext>
            </a:extLst>
          </p:cNvPr>
          <p:cNvPicPr>
            <a:picLocks noChangeAspect="1"/>
          </p:cNvPicPr>
          <p:nvPr/>
        </p:nvPicPr>
        <p:blipFill>
          <a:blip r:embed="rId2"/>
          <a:stretch>
            <a:fillRect/>
          </a:stretch>
        </p:blipFill>
        <p:spPr>
          <a:xfrm>
            <a:off x="427428" y="532665"/>
            <a:ext cx="3225258" cy="2099350"/>
          </a:xfrm>
          <a:prstGeom prst="rect">
            <a:avLst/>
          </a:prstGeom>
          <a:effectLst>
            <a:outerShdw blurRad="50800" dist="76200" dir="2700000" algn="tl" rotWithShape="0">
              <a:schemeClr val="tx2"/>
            </a:outerShdw>
          </a:effectLst>
        </p:spPr>
      </p:pic>
    </p:spTree>
    <p:extLst>
      <p:ext uri="{BB962C8B-B14F-4D97-AF65-F5344CB8AC3E}">
        <p14:creationId xmlns:p14="http://schemas.microsoft.com/office/powerpoint/2010/main" val="3175510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0" end="10"/>
                                            </p:txEl>
                                          </p:spTgt>
                                        </p:tgtEl>
                                        <p:attrNameLst>
                                          <p:attrName>style.visibility</p:attrName>
                                        </p:attrNameLst>
                                      </p:cBhvr>
                                      <p:to>
                                        <p:strVal val="visible"/>
                                      </p:to>
                                    </p:set>
                                    <p:animEffect transition="in" filter="fade">
                                      <p:cBhvr>
                                        <p:cTn id="7" dur="500"/>
                                        <p:tgtEl>
                                          <p:spTgt spid="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70E42-536E-8DCC-7326-124D894B79CB}"/>
              </a:ext>
            </a:extLst>
          </p:cNvPr>
          <p:cNvSpPr txBox="1">
            <a:spLocks/>
          </p:cNvSpPr>
          <p:nvPr/>
        </p:nvSpPr>
        <p:spPr>
          <a:xfrm>
            <a:off x="1508760" y="1366838"/>
            <a:ext cx="5058697" cy="2387600"/>
          </a:xfrm>
          <a:prstGeom prst="rect">
            <a:avLst/>
          </a:prstGeo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a:effectLst>
                  <a:outerShdw blurRad="38100" dist="38100" dir="2700000" algn="tl">
                    <a:srgbClr val="000000">
                      <a:alpha val="43137"/>
                    </a:srgbClr>
                  </a:outerShdw>
                </a:effectLst>
              </a:rPr>
              <a:t>F/OPPE Fundamentals</a:t>
            </a:r>
          </a:p>
        </p:txBody>
      </p:sp>
      <p:sp>
        <p:nvSpPr>
          <p:cNvPr id="3" name="Subtitle 2">
            <a:extLst>
              <a:ext uri="{FF2B5EF4-FFF2-40B4-BE49-F238E27FC236}">
                <a16:creationId xmlns:a16="http://schemas.microsoft.com/office/drawing/2014/main" id="{6C32C97B-234F-43C1-0DD3-D967781FC792}"/>
              </a:ext>
            </a:extLst>
          </p:cNvPr>
          <p:cNvSpPr txBox="1">
            <a:spLocks/>
          </p:cNvSpPr>
          <p:nvPr/>
        </p:nvSpPr>
        <p:spPr>
          <a:xfrm>
            <a:off x="1508760" y="3602038"/>
            <a:ext cx="9144000" cy="1655762"/>
          </a:xfrm>
          <a:prstGeom prst="rect">
            <a:avLst/>
          </a:prstGeom>
        </p:spPr>
        <p:txBody>
          <a:bodyPr anchor="ctr" anchorCtr="0"/>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b="1" i="1">
                <a:solidFill>
                  <a:schemeClr val="bg1"/>
                </a:solidFill>
                <a:effectLst>
                  <a:outerShdw blurRad="38100" dist="38100" dir="2700000" algn="tl">
                    <a:srgbClr val="000000">
                      <a:alpha val="43137"/>
                    </a:srgbClr>
                  </a:outerShdw>
                </a:effectLst>
              </a:rPr>
              <a:t>Practicalities</a:t>
            </a:r>
          </a:p>
        </p:txBody>
      </p:sp>
      <p:pic>
        <p:nvPicPr>
          <p:cNvPr id="4" name="Picture 3">
            <a:extLst>
              <a:ext uri="{FF2B5EF4-FFF2-40B4-BE49-F238E27FC236}">
                <a16:creationId xmlns:a16="http://schemas.microsoft.com/office/drawing/2014/main" id="{BBF15806-8EEB-68EE-AE95-7FD95B4A9A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4108" y="2787888"/>
            <a:ext cx="2855674" cy="2855674"/>
          </a:xfrm>
          <a:prstGeom prst="rect">
            <a:avLst/>
          </a:prstGeom>
        </p:spPr>
      </p:pic>
    </p:spTree>
    <p:extLst>
      <p:ext uri="{BB962C8B-B14F-4D97-AF65-F5344CB8AC3E}">
        <p14:creationId xmlns:p14="http://schemas.microsoft.com/office/powerpoint/2010/main" val="885458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63113-4FB3-1C0D-580B-E2FB63410C0A}"/>
              </a:ext>
            </a:extLst>
          </p:cNvPr>
          <p:cNvSpPr>
            <a:spLocks noGrp="1"/>
          </p:cNvSpPr>
          <p:nvPr>
            <p:ph type="title"/>
          </p:nvPr>
        </p:nvSpPr>
        <p:spPr/>
        <p:txBody>
          <a:bodyPr/>
          <a:lstStyle/>
          <a:p>
            <a:r>
              <a:rPr lang="en-US" sz="4000" b="1">
                <a:solidFill>
                  <a:srgbClr val="63B1BC"/>
                </a:solidFill>
                <a:effectLst>
                  <a:outerShdw blurRad="38100" dist="38100" dir="2700000" algn="tl">
                    <a:srgbClr val="000000">
                      <a:alpha val="43137"/>
                    </a:srgbClr>
                  </a:outerShdw>
                </a:effectLst>
                <a:latin typeface="Calibri Light" panose="020F0302020204030204"/>
              </a:rPr>
              <a:t>Meet Dr. Neo</a:t>
            </a:r>
          </a:p>
        </p:txBody>
      </p:sp>
      <p:sp>
        <p:nvSpPr>
          <p:cNvPr id="3" name="Content Placeholder 2">
            <a:extLst>
              <a:ext uri="{FF2B5EF4-FFF2-40B4-BE49-F238E27FC236}">
                <a16:creationId xmlns:a16="http://schemas.microsoft.com/office/drawing/2014/main" id="{D78E6DD8-DCBA-A336-6994-A66A02697F12}"/>
              </a:ext>
            </a:extLst>
          </p:cNvPr>
          <p:cNvSpPr>
            <a:spLocks noGrp="1"/>
          </p:cNvSpPr>
          <p:nvPr>
            <p:ph idx="1"/>
          </p:nvPr>
        </p:nvSpPr>
        <p:spPr>
          <a:xfrm>
            <a:off x="838201" y="1825625"/>
            <a:ext cx="7401448" cy="4351338"/>
          </a:xfrm>
        </p:spPr>
        <p:txBody>
          <a:bodyPr/>
          <a:lstStyle/>
          <a:p>
            <a:pPr>
              <a:lnSpc>
                <a:spcPct val="100000"/>
              </a:lnSpc>
              <a:spcBef>
                <a:spcPts val="0"/>
              </a:spcBef>
              <a:defRPr/>
            </a:pPr>
            <a:r>
              <a:rPr kumimoji="0" lang="en-US" sz="2800" b="0" i="0" u="none" strike="noStrike" kern="1200" cap="none" spc="0" normalizeH="0" baseline="0" noProof="0">
                <a:ln>
                  <a:noFill/>
                </a:ln>
                <a:solidFill>
                  <a:schemeClr val="tx2"/>
                </a:solidFill>
                <a:uLnTx/>
                <a:uFillTx/>
                <a:latin typeface="Calibri" panose="020F0502020204030204" pitchFamily="34" charset="0"/>
                <a:ea typeface="Calibri" panose="020F0502020204030204" pitchFamily="34" charset="0"/>
                <a:cs typeface="Calibri" panose="020F0502020204030204" pitchFamily="34" charset="0"/>
              </a:rPr>
              <a:t>Dr. Neo is a recent residency and fellowship trained surgical specialist and has applied for privileges at your hospital.</a:t>
            </a:r>
          </a:p>
          <a:p>
            <a:pPr>
              <a:lnSpc>
                <a:spcPct val="100000"/>
              </a:lnSpc>
              <a:spcBef>
                <a:spcPts val="0"/>
              </a:spcBef>
              <a:defRPr/>
            </a:pPr>
            <a:r>
              <a:rPr kumimoji="0" lang="en-US" sz="2800" b="0" i="0" u="none" strike="noStrike" kern="1200" cap="none" spc="0" normalizeH="0" baseline="0" noProof="0">
                <a:ln>
                  <a:noFill/>
                </a:ln>
                <a:solidFill>
                  <a:schemeClr val="tx2"/>
                </a:solidFill>
                <a:uLnTx/>
                <a:uFillTx/>
                <a:latin typeface="Calibri" panose="020F0502020204030204" pitchFamily="34" charset="0"/>
                <a:ea typeface="Calibri" panose="020F0502020204030204" pitchFamily="34" charset="0"/>
                <a:cs typeface="Calibri" panose="020F0502020204030204" pitchFamily="34" charset="0"/>
              </a:rPr>
              <a:t>Dr. Neo’s application was submitted, the medical staff services team has performed primary source verification and completed all necessary steps to present this applicant to the credentials committee. </a:t>
            </a:r>
          </a:p>
          <a:p>
            <a:pPr>
              <a:lnSpc>
                <a:spcPct val="100000"/>
              </a:lnSpc>
              <a:spcBef>
                <a:spcPts val="0"/>
              </a:spcBef>
              <a:defRPr/>
            </a:pPr>
            <a:r>
              <a:rPr lang="en-US" b="1" i="1">
                <a:solidFill>
                  <a:srgbClr val="63B1BC"/>
                </a:solidFill>
                <a:latin typeface="Calibri" panose="020F0502020204030204" pitchFamily="34" charset="0"/>
                <a:ea typeface="Calibri" panose="020F0502020204030204" pitchFamily="34" charset="0"/>
                <a:cs typeface="Calibri" panose="020F0502020204030204" pitchFamily="34" charset="0"/>
              </a:rPr>
              <a:t>Now what?</a:t>
            </a:r>
            <a:endParaRPr kumimoji="0" lang="en-US" sz="2800" b="1" i="1" u="none" strike="noStrike" kern="1200" cap="none" spc="0" normalizeH="0" baseline="0" noProof="0">
              <a:ln>
                <a:noFill/>
              </a:ln>
              <a:solidFill>
                <a:srgbClr val="63B1BC"/>
              </a:solidFill>
              <a:uLnTx/>
              <a:uFillTx/>
              <a:latin typeface="Calibri" panose="020F0502020204030204" pitchFamily="34" charset="0"/>
              <a:ea typeface="Calibri" panose="020F0502020204030204" pitchFamily="34" charset="0"/>
              <a:cs typeface="Calibri" panose="020F0502020204030204" pitchFamily="34" charset="0"/>
            </a:endParaRPr>
          </a:p>
          <a:p>
            <a:endParaRPr lang="en-US"/>
          </a:p>
        </p:txBody>
      </p:sp>
      <p:pic>
        <p:nvPicPr>
          <p:cNvPr id="4" name="Picture 3">
            <a:extLst>
              <a:ext uri="{FF2B5EF4-FFF2-40B4-BE49-F238E27FC236}">
                <a16:creationId xmlns:a16="http://schemas.microsoft.com/office/drawing/2014/main" id="{D1FB0B6B-4364-B12B-382D-BE91FCB6A515}"/>
              </a:ext>
            </a:extLst>
          </p:cNvPr>
          <p:cNvPicPr>
            <a:picLocks noChangeAspect="1"/>
          </p:cNvPicPr>
          <p:nvPr/>
        </p:nvPicPr>
        <p:blipFill rotWithShape="1">
          <a:blip r:embed="rId2"/>
          <a:srcRect l="5179" b="3622"/>
          <a:stretch/>
        </p:blipFill>
        <p:spPr>
          <a:xfrm>
            <a:off x="8765930" y="906966"/>
            <a:ext cx="3197225" cy="4700155"/>
          </a:xfrm>
          <a:prstGeom prst="rect">
            <a:avLst/>
          </a:prstGeom>
          <a:effectLst>
            <a:outerShdw blurRad="50800" dist="76200" dir="2700000" algn="tl" rotWithShape="0">
              <a:schemeClr val="tx2"/>
            </a:outerShdw>
          </a:effectLst>
        </p:spPr>
      </p:pic>
    </p:spTree>
    <p:extLst>
      <p:ext uri="{BB962C8B-B14F-4D97-AF65-F5344CB8AC3E}">
        <p14:creationId xmlns:p14="http://schemas.microsoft.com/office/powerpoint/2010/main" val="1022128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4C87C-D555-1214-5E20-B4D82F1E3D63}"/>
              </a:ext>
            </a:extLst>
          </p:cNvPr>
          <p:cNvSpPr>
            <a:spLocks noGrp="1"/>
          </p:cNvSpPr>
          <p:nvPr>
            <p:ph type="title"/>
          </p:nvPr>
        </p:nvSpPr>
        <p:spPr/>
        <p:txBody>
          <a:bodyPr>
            <a:normAutofit/>
          </a:bodyPr>
          <a:lstStyle/>
          <a:p>
            <a:r>
              <a:rPr lang="en-US" sz="3200" i="1"/>
              <a:t>Granting Privileges Should Be</a:t>
            </a:r>
          </a:p>
        </p:txBody>
      </p:sp>
      <p:sp>
        <p:nvSpPr>
          <p:cNvPr id="3" name="Content Placeholder 2">
            <a:extLst>
              <a:ext uri="{FF2B5EF4-FFF2-40B4-BE49-F238E27FC236}">
                <a16:creationId xmlns:a16="http://schemas.microsoft.com/office/drawing/2014/main" id="{A0E35D17-FE70-19CB-4ABE-5B78B4E714C2}"/>
              </a:ext>
            </a:extLst>
          </p:cNvPr>
          <p:cNvSpPr>
            <a:spLocks noGrp="1"/>
          </p:cNvSpPr>
          <p:nvPr>
            <p:ph idx="1"/>
          </p:nvPr>
        </p:nvSpPr>
        <p:spPr/>
        <p:txBody>
          <a:bodyPr>
            <a:normAutofit fontScale="92500"/>
          </a:bodyPr>
          <a:lstStyle/>
          <a:p>
            <a:pPr>
              <a:buClr>
                <a:schemeClr val="tx2"/>
              </a:buClr>
            </a:pPr>
            <a:r>
              <a:rPr lang="en-US"/>
              <a:t>A documented, objective, and evidence-based process.</a:t>
            </a:r>
          </a:p>
          <a:p>
            <a:pPr>
              <a:buClr>
                <a:schemeClr val="tx2"/>
              </a:buClr>
            </a:pPr>
            <a:r>
              <a:rPr lang="en-US"/>
              <a:t>Based on defined criteria including training, experience and demonstrated current competence.</a:t>
            </a:r>
          </a:p>
          <a:p>
            <a:pPr>
              <a:buClr>
                <a:schemeClr val="tx2"/>
              </a:buClr>
            </a:pPr>
            <a:r>
              <a:rPr lang="en-US"/>
              <a:t>Based on services provided at the facility or location.</a:t>
            </a:r>
          </a:p>
          <a:p>
            <a:pPr>
              <a:buClr>
                <a:schemeClr val="tx2"/>
              </a:buClr>
            </a:pPr>
            <a:r>
              <a:rPr lang="en-US"/>
              <a:t>Consistently and uniformly applied for all applicants.  </a:t>
            </a:r>
          </a:p>
          <a:p>
            <a:pPr>
              <a:buClr>
                <a:schemeClr val="tx2"/>
              </a:buClr>
            </a:pPr>
            <a:r>
              <a:rPr lang="en-US"/>
              <a:t>Reviewed Regularly – a periodic review of each specialty’s Delineation of Privileges (DOP), with input from medical staff members </a:t>
            </a:r>
            <a:r>
              <a:rPr lang="en-US" i="1"/>
              <a:t>(focus for Department Chair)</a:t>
            </a:r>
          </a:p>
          <a:p>
            <a:endParaRPr lang="en-US"/>
          </a:p>
        </p:txBody>
      </p:sp>
      <p:sp>
        <p:nvSpPr>
          <p:cNvPr id="4" name="TextBox 3">
            <a:extLst>
              <a:ext uri="{FF2B5EF4-FFF2-40B4-BE49-F238E27FC236}">
                <a16:creationId xmlns:a16="http://schemas.microsoft.com/office/drawing/2014/main" id="{76B4A4E0-2463-E7AD-0C04-2AD44C378F31}"/>
              </a:ext>
            </a:extLst>
          </p:cNvPr>
          <p:cNvSpPr txBox="1"/>
          <p:nvPr/>
        </p:nvSpPr>
        <p:spPr>
          <a:xfrm>
            <a:off x="0" y="2246968"/>
            <a:ext cx="3657600" cy="1754326"/>
          </a:xfrm>
          <a:prstGeom prst="rect">
            <a:avLst/>
          </a:prstGeom>
          <a:noFill/>
        </p:spPr>
        <p:txBody>
          <a:bodyPr wrap="squar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Credentialing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&amp;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Privileging</a:t>
            </a:r>
          </a:p>
        </p:txBody>
      </p:sp>
      <p:sp>
        <p:nvSpPr>
          <p:cNvPr id="5" name="TextBox 4">
            <a:extLst>
              <a:ext uri="{FF2B5EF4-FFF2-40B4-BE49-F238E27FC236}">
                <a16:creationId xmlns:a16="http://schemas.microsoft.com/office/drawing/2014/main" id="{F1756109-17C3-FB56-3180-177E153887B6}"/>
              </a:ext>
            </a:extLst>
          </p:cNvPr>
          <p:cNvSpPr txBox="1"/>
          <p:nvPr/>
        </p:nvSpPr>
        <p:spPr>
          <a:xfrm>
            <a:off x="3567824" y="3314641"/>
            <a:ext cx="8279788" cy="1107996"/>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a:ln>
                  <a:noFill/>
                </a:ln>
                <a:solidFill>
                  <a:srgbClr val="4EA72E">
                    <a:lumMod val="75000"/>
                  </a:srgbClr>
                </a:solidFill>
                <a:effectLst>
                  <a:outerShdw blurRad="38100" dist="38100" dir="2700000" algn="tl">
                    <a:srgbClr val="000000">
                      <a:alpha val="43137"/>
                    </a:srgbClr>
                  </a:outerShdw>
                </a:effectLst>
                <a:uLnTx/>
                <a:uFillTx/>
                <a:latin typeface="Calibri Light" panose="020F0302020204030204"/>
                <a:ea typeface="+mn-ea"/>
                <a:cs typeface="+mn-cs"/>
              </a:rPr>
              <a:t>When there are questions or concerns raised about an applicant, the application should be considered </a:t>
            </a:r>
            <a:r>
              <a:rPr kumimoji="0" lang="en-US" sz="2200" b="1" i="1" u="sng" strike="noStrike" kern="1200" cap="none" spc="0" normalizeH="0" baseline="0" noProof="0">
                <a:ln>
                  <a:noFill/>
                </a:ln>
                <a:solidFill>
                  <a:srgbClr val="4EA72E">
                    <a:lumMod val="75000"/>
                  </a:srgbClr>
                </a:solidFill>
                <a:effectLst>
                  <a:outerShdw blurRad="38100" dist="38100" dir="2700000" algn="tl">
                    <a:srgbClr val="000000">
                      <a:alpha val="43137"/>
                    </a:srgbClr>
                  </a:outerShdw>
                </a:effectLst>
                <a:uLnTx/>
                <a:uFillTx/>
                <a:latin typeface="Calibri Light" panose="020F0302020204030204"/>
                <a:ea typeface="+mn-ea"/>
                <a:cs typeface="+mn-cs"/>
              </a:rPr>
              <a:t>incomplete</a:t>
            </a:r>
            <a:r>
              <a:rPr kumimoji="0" lang="en-US" sz="2200" b="1" i="1" u="none" strike="noStrike" kern="1200" cap="none" spc="0" normalizeH="0" baseline="0" noProof="0">
                <a:ln>
                  <a:noFill/>
                </a:ln>
                <a:solidFill>
                  <a:srgbClr val="4EA72E">
                    <a:lumMod val="75000"/>
                  </a:srgbClr>
                </a:solidFill>
                <a:effectLst>
                  <a:outerShdw blurRad="38100" dist="38100" dir="2700000" algn="tl">
                    <a:srgbClr val="000000">
                      <a:alpha val="43137"/>
                    </a:srgbClr>
                  </a:outerShdw>
                </a:effectLst>
                <a:uLnTx/>
                <a:uFillTx/>
                <a:latin typeface="Calibri Light" panose="020F0302020204030204"/>
                <a:ea typeface="+mn-ea"/>
                <a:cs typeface="+mn-cs"/>
              </a:rPr>
              <a:t> and not processed until those concerns are resolved.</a:t>
            </a:r>
          </a:p>
        </p:txBody>
      </p:sp>
      <p:sp>
        <p:nvSpPr>
          <p:cNvPr id="6" name="TextBox 5">
            <a:extLst>
              <a:ext uri="{FF2B5EF4-FFF2-40B4-BE49-F238E27FC236}">
                <a16:creationId xmlns:a16="http://schemas.microsoft.com/office/drawing/2014/main" id="{3E8277B5-0DB5-F104-7372-59340403B8E0}"/>
              </a:ext>
            </a:extLst>
          </p:cNvPr>
          <p:cNvSpPr txBox="1"/>
          <p:nvPr/>
        </p:nvSpPr>
        <p:spPr>
          <a:xfrm rot="19577776">
            <a:off x="11301993" y="2995038"/>
            <a:ext cx="859793" cy="369332"/>
          </a:xfrm>
          <a:prstGeom prst="rect">
            <a:avLst/>
          </a:prstGeom>
          <a:noFill/>
        </p:spPr>
        <p:txBody>
          <a:bodyPr wrap="square" rtlCol="0">
            <a:spAutoFit/>
          </a:bodyPr>
          <a:lstStyle/>
          <a:p>
            <a:r>
              <a:rPr lang="en-US" b="1">
                <a:solidFill>
                  <a:srgbClr val="FF0000"/>
                </a:solidFill>
              </a:rPr>
              <a:t>* FPPE</a:t>
            </a:r>
            <a:endParaRPr lang="en-US" sz="4800" b="1">
              <a:solidFill>
                <a:srgbClr val="FF0000"/>
              </a:solidFill>
            </a:endParaRPr>
          </a:p>
        </p:txBody>
      </p:sp>
      <p:pic>
        <p:nvPicPr>
          <p:cNvPr id="7" name="Picture 6">
            <a:extLst>
              <a:ext uri="{FF2B5EF4-FFF2-40B4-BE49-F238E27FC236}">
                <a16:creationId xmlns:a16="http://schemas.microsoft.com/office/drawing/2014/main" id="{AC8920D3-2708-5070-938A-7B8D0F70ADED}"/>
              </a:ext>
            </a:extLst>
          </p:cNvPr>
          <p:cNvPicPr>
            <a:picLocks noChangeAspect="1"/>
          </p:cNvPicPr>
          <p:nvPr/>
        </p:nvPicPr>
        <p:blipFill>
          <a:blip r:embed="rId3"/>
          <a:stretch>
            <a:fillRect/>
          </a:stretch>
        </p:blipFill>
        <p:spPr>
          <a:xfrm>
            <a:off x="493813" y="4034495"/>
            <a:ext cx="2669975" cy="1931013"/>
          </a:xfrm>
          <a:prstGeom prst="rect">
            <a:avLst/>
          </a:prstGeom>
        </p:spPr>
      </p:pic>
    </p:spTree>
    <p:extLst>
      <p:ext uri="{BB962C8B-B14F-4D97-AF65-F5344CB8AC3E}">
        <p14:creationId xmlns:p14="http://schemas.microsoft.com/office/powerpoint/2010/main" val="4094411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
                                            <p:txEl>
                                              <p:pRg st="0" end="0"/>
                                            </p:txEl>
                                          </p:spTgt>
                                        </p:tgtEl>
                                      </p:cBhvr>
                                    </p:animEffect>
                                    <p:set>
                                      <p:cBhvr>
                                        <p:cTn id="15" dur="1" fill="hold">
                                          <p:stCondLst>
                                            <p:cond delay="499"/>
                                          </p:stCondLst>
                                        </p:cTn>
                                        <p:tgtEl>
                                          <p:spTgt spid="3">
                                            <p:txEl>
                                              <p:pRg st="0" end="0"/>
                                            </p:txEl>
                                          </p:spTgt>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500"/>
                                        <p:tgtEl>
                                          <p:spTgt spid="3">
                                            <p:txEl>
                                              <p:pRg st="1" end="1"/>
                                            </p:txEl>
                                          </p:spTgt>
                                        </p:tgtEl>
                                      </p:cBhvr>
                                    </p:animEffect>
                                    <p:set>
                                      <p:cBhvr>
                                        <p:cTn id="18" dur="1" fill="hold">
                                          <p:stCondLst>
                                            <p:cond delay="499"/>
                                          </p:stCondLst>
                                        </p:cTn>
                                        <p:tgtEl>
                                          <p:spTgt spid="3">
                                            <p:txEl>
                                              <p:pRg st="1" end="1"/>
                                            </p:txEl>
                                          </p:spTgt>
                                        </p:tgtEl>
                                        <p:attrNameLst>
                                          <p:attrName>style.visibility</p:attrName>
                                        </p:attrNameLst>
                                      </p:cBhvr>
                                      <p:to>
                                        <p:strVal val="hidden"/>
                                      </p:to>
                                    </p:set>
                                  </p:childTnLst>
                                </p:cTn>
                              </p:par>
                              <p:par>
                                <p:cTn id="19" presetID="10" presetClass="exit" presetSubtype="0" fill="hold" grpId="0" nodeType="withEffect">
                                  <p:stCondLst>
                                    <p:cond delay="0"/>
                                  </p:stCondLst>
                                  <p:childTnLst>
                                    <p:animEffect transition="out" filter="fade">
                                      <p:cBhvr>
                                        <p:cTn id="20" dur="500"/>
                                        <p:tgtEl>
                                          <p:spTgt spid="3">
                                            <p:txEl>
                                              <p:pRg st="2" end="2"/>
                                            </p:txEl>
                                          </p:spTgt>
                                        </p:tgtEl>
                                      </p:cBhvr>
                                    </p:animEffect>
                                    <p:set>
                                      <p:cBhvr>
                                        <p:cTn id="21" dur="1" fill="hold">
                                          <p:stCondLst>
                                            <p:cond delay="499"/>
                                          </p:stCondLst>
                                        </p:cTn>
                                        <p:tgtEl>
                                          <p:spTgt spid="3">
                                            <p:txEl>
                                              <p:pRg st="2" end="2"/>
                                            </p:txEl>
                                          </p:spTgt>
                                        </p:tgtEl>
                                        <p:attrNameLst>
                                          <p:attrName>style.visibility</p:attrName>
                                        </p:attrNameLst>
                                      </p:cBhvr>
                                      <p:to>
                                        <p:strVal val="hidden"/>
                                      </p:to>
                                    </p:set>
                                  </p:childTnLst>
                                </p:cTn>
                              </p:par>
                              <p:par>
                                <p:cTn id="22" presetID="10" presetClass="exit" presetSubtype="0" fill="hold" grpId="0" nodeType="withEffect">
                                  <p:stCondLst>
                                    <p:cond delay="0"/>
                                  </p:stCondLst>
                                  <p:childTnLst>
                                    <p:animEffect transition="out" filter="fade">
                                      <p:cBhvr>
                                        <p:cTn id="23" dur="500"/>
                                        <p:tgtEl>
                                          <p:spTgt spid="3">
                                            <p:txEl>
                                              <p:pRg st="3" end="3"/>
                                            </p:txEl>
                                          </p:spTgt>
                                        </p:tgtEl>
                                      </p:cBhvr>
                                    </p:animEffect>
                                    <p:set>
                                      <p:cBhvr>
                                        <p:cTn id="24" dur="1" fill="hold">
                                          <p:stCondLst>
                                            <p:cond delay="499"/>
                                          </p:stCondLst>
                                        </p:cTn>
                                        <p:tgtEl>
                                          <p:spTgt spid="3">
                                            <p:txEl>
                                              <p:pRg st="3" end="3"/>
                                            </p:txEl>
                                          </p:spTgt>
                                        </p:tgtEl>
                                        <p:attrNameLst>
                                          <p:attrName>style.visibility</p:attrName>
                                        </p:attrNameLst>
                                      </p:cBhvr>
                                      <p:to>
                                        <p:strVal val="hidden"/>
                                      </p:to>
                                    </p:set>
                                  </p:childTnLst>
                                </p:cTn>
                              </p:par>
                              <p:par>
                                <p:cTn id="25" presetID="10" presetClass="exit" presetSubtype="0" fill="hold" grpId="0" nodeType="withEffect">
                                  <p:stCondLst>
                                    <p:cond delay="0"/>
                                  </p:stCondLst>
                                  <p:childTnLst>
                                    <p:animEffect transition="out" filter="fade">
                                      <p:cBhvr>
                                        <p:cTn id="26" dur="500"/>
                                        <p:tgtEl>
                                          <p:spTgt spid="3">
                                            <p:txEl>
                                              <p:pRg st="4" end="4"/>
                                            </p:txEl>
                                          </p:spTgt>
                                        </p:tgtEl>
                                      </p:cBhvr>
                                    </p:animEffect>
                                    <p:set>
                                      <p:cBhvr>
                                        <p:cTn id="27" dur="1" fill="hold">
                                          <p:stCondLst>
                                            <p:cond delay="499"/>
                                          </p:stCondLst>
                                        </p:cTn>
                                        <p:tgtEl>
                                          <p:spTgt spid="3">
                                            <p:txEl>
                                              <p:pRg st="4" end="4"/>
                                            </p:txEl>
                                          </p:spTgt>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7"/>
                                        </p:tgtEl>
                                      </p:cBhvr>
                                    </p:animEffect>
                                    <p:set>
                                      <p:cBhvr>
                                        <p:cTn id="30" dur="1" fill="hold">
                                          <p:stCondLst>
                                            <p:cond delay="499"/>
                                          </p:stCondLst>
                                        </p:cTn>
                                        <p:tgtEl>
                                          <p:spTgt spid="7"/>
                                        </p:tgtEl>
                                        <p:attrNameLst>
                                          <p:attrName>style.visibility</p:attrName>
                                        </p:attrNameLst>
                                      </p:cBhvr>
                                      <p:to>
                                        <p:strVal val="hidden"/>
                                      </p:to>
                                    </p:set>
                                  </p:childTnLst>
                                </p:cTn>
                              </p:par>
                              <p:par>
                                <p:cTn id="31" presetID="10" presetClass="entr" presetSubtype="0"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12" presetClass="entr" presetSubtype="4"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additive="base">
                                        <p:cTn id="38" dur="500"/>
                                        <p:tgtEl>
                                          <p:spTgt spid="6"/>
                                        </p:tgtEl>
                                        <p:attrNameLst>
                                          <p:attrName>ppt_y</p:attrName>
                                        </p:attrNameLst>
                                      </p:cBhvr>
                                      <p:tavLst>
                                        <p:tav tm="0">
                                          <p:val>
                                            <p:strVal val="#ppt_y+#ppt_h*1.125000"/>
                                          </p:val>
                                        </p:tav>
                                        <p:tav tm="100000">
                                          <p:val>
                                            <p:strVal val="#ppt_y"/>
                                          </p:val>
                                        </p:tav>
                                      </p:tavLst>
                                    </p:anim>
                                    <p:animEffect transition="in" filter="wipe(up)">
                                      <p:cBhvr>
                                        <p:cTn id="3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P spid="5"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4C87C-D555-1214-5E20-B4D82F1E3D63}"/>
              </a:ext>
            </a:extLst>
          </p:cNvPr>
          <p:cNvSpPr>
            <a:spLocks noGrp="1"/>
          </p:cNvSpPr>
          <p:nvPr>
            <p:ph type="title"/>
          </p:nvPr>
        </p:nvSpPr>
        <p:spPr/>
        <p:txBody>
          <a:bodyPr>
            <a:normAutofit/>
          </a:bodyPr>
          <a:lstStyle/>
          <a:p>
            <a:r>
              <a:rPr lang="en-US" sz="3200" i="1"/>
              <a:t>Privileging Process Considerations:</a:t>
            </a:r>
          </a:p>
        </p:txBody>
      </p:sp>
      <p:sp>
        <p:nvSpPr>
          <p:cNvPr id="3" name="Content Placeholder 2">
            <a:extLst>
              <a:ext uri="{FF2B5EF4-FFF2-40B4-BE49-F238E27FC236}">
                <a16:creationId xmlns:a16="http://schemas.microsoft.com/office/drawing/2014/main" id="{A0E35D17-FE70-19CB-4ABE-5B78B4E714C2}"/>
              </a:ext>
            </a:extLst>
          </p:cNvPr>
          <p:cNvSpPr>
            <a:spLocks noGrp="1"/>
          </p:cNvSpPr>
          <p:nvPr>
            <p:ph idx="1"/>
          </p:nvPr>
        </p:nvSpPr>
        <p:spPr>
          <a:xfrm>
            <a:off x="3657600" y="1825625"/>
            <a:ext cx="7431741" cy="4351338"/>
          </a:xfrm>
        </p:spPr>
        <p:txBody>
          <a:bodyPr>
            <a:normAutofit/>
          </a:bodyPr>
          <a:lstStyle/>
          <a:p>
            <a:pPr>
              <a:buClr>
                <a:schemeClr val="tx2"/>
              </a:buClr>
            </a:pPr>
            <a:r>
              <a:rPr lang="en-US" sz="2600"/>
              <a:t>“Laundry List” vs. Core vs. Category</a:t>
            </a:r>
          </a:p>
          <a:p>
            <a:pPr>
              <a:buClr>
                <a:schemeClr val="tx2"/>
              </a:buClr>
            </a:pPr>
            <a:r>
              <a:rPr lang="en-US" sz="2600"/>
              <a:t>Developing minimum threshold criteria  </a:t>
            </a:r>
          </a:p>
          <a:p>
            <a:pPr>
              <a:buClr>
                <a:schemeClr val="tx2"/>
              </a:buClr>
            </a:pPr>
            <a:r>
              <a:rPr lang="en-US" sz="2600"/>
              <a:t>Special procedures &amp; training criteria</a:t>
            </a:r>
          </a:p>
          <a:p>
            <a:pPr>
              <a:buClr>
                <a:schemeClr val="tx2"/>
              </a:buClr>
            </a:pPr>
            <a:r>
              <a:rPr lang="en-US" sz="2600"/>
              <a:t>Consideration of Proctoring </a:t>
            </a:r>
            <a:endParaRPr lang="en-US" sz="2600" b="1">
              <a:solidFill>
                <a:srgbClr val="C00000"/>
              </a:solidFill>
              <a:effectLst>
                <a:outerShdw blurRad="38100" dist="38100" dir="2700000" algn="tl">
                  <a:srgbClr val="000000">
                    <a:alpha val="43137"/>
                  </a:srgbClr>
                </a:outerShdw>
              </a:effectLst>
            </a:endParaRPr>
          </a:p>
          <a:p>
            <a:pPr>
              <a:buClr>
                <a:schemeClr val="tx2"/>
              </a:buClr>
            </a:pPr>
            <a:r>
              <a:rPr lang="en-US" sz="2600"/>
              <a:t>Approval of forms  </a:t>
            </a:r>
          </a:p>
          <a:p>
            <a:pPr>
              <a:buClr>
                <a:schemeClr val="tx2"/>
              </a:buClr>
            </a:pPr>
            <a:r>
              <a:rPr lang="en-US" sz="2600"/>
              <a:t>Privilege form maintenance</a:t>
            </a:r>
          </a:p>
          <a:p>
            <a:pPr>
              <a:buClr>
                <a:schemeClr val="tx2"/>
              </a:buClr>
            </a:pPr>
            <a:r>
              <a:rPr lang="en-US" sz="2600" i="1"/>
              <a:t>Clear, written, &amp; periodically reviewed clinical privilege delineations…regardless of setting</a:t>
            </a:r>
          </a:p>
        </p:txBody>
      </p:sp>
      <p:sp>
        <p:nvSpPr>
          <p:cNvPr id="4" name="TextBox 3">
            <a:extLst>
              <a:ext uri="{FF2B5EF4-FFF2-40B4-BE49-F238E27FC236}">
                <a16:creationId xmlns:a16="http://schemas.microsoft.com/office/drawing/2014/main" id="{76B4A4E0-2463-E7AD-0C04-2AD44C378F31}"/>
              </a:ext>
            </a:extLst>
          </p:cNvPr>
          <p:cNvSpPr txBox="1"/>
          <p:nvPr/>
        </p:nvSpPr>
        <p:spPr>
          <a:xfrm>
            <a:off x="0" y="2246968"/>
            <a:ext cx="3657600" cy="1754326"/>
          </a:xfrm>
          <a:prstGeom prst="rect">
            <a:avLst/>
          </a:prstGeom>
          <a:noFill/>
        </p:spPr>
        <p:txBody>
          <a:bodyPr wrap="squar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Credentialing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&amp;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Privileging</a:t>
            </a:r>
          </a:p>
        </p:txBody>
      </p:sp>
      <p:pic>
        <p:nvPicPr>
          <p:cNvPr id="6" name="Picture 5">
            <a:extLst>
              <a:ext uri="{FF2B5EF4-FFF2-40B4-BE49-F238E27FC236}">
                <a16:creationId xmlns:a16="http://schemas.microsoft.com/office/drawing/2014/main" id="{04B10985-9E52-13B9-3007-5EB7BDD27F4A}"/>
              </a:ext>
            </a:extLst>
          </p:cNvPr>
          <p:cNvPicPr>
            <a:picLocks noChangeAspect="1"/>
          </p:cNvPicPr>
          <p:nvPr/>
        </p:nvPicPr>
        <p:blipFill>
          <a:blip r:embed="rId2"/>
          <a:stretch>
            <a:fillRect/>
          </a:stretch>
        </p:blipFill>
        <p:spPr>
          <a:xfrm>
            <a:off x="9859726" y="87200"/>
            <a:ext cx="2734190" cy="2807059"/>
          </a:xfrm>
          <a:prstGeom prst="rect">
            <a:avLst/>
          </a:prstGeom>
          <a:ln>
            <a:solidFill>
              <a:schemeClr val="tx2"/>
            </a:solidFill>
          </a:ln>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3EA62C31-B103-DBAF-C00C-784564CFFA01}"/>
              </a:ext>
            </a:extLst>
          </p:cNvPr>
          <p:cNvPicPr>
            <a:picLocks noChangeAspect="1"/>
          </p:cNvPicPr>
          <p:nvPr/>
        </p:nvPicPr>
        <p:blipFill>
          <a:blip r:embed="rId3"/>
          <a:stretch>
            <a:fillRect/>
          </a:stretch>
        </p:blipFill>
        <p:spPr>
          <a:xfrm>
            <a:off x="10069276" y="1549435"/>
            <a:ext cx="2717007" cy="2986175"/>
          </a:xfrm>
          <a:prstGeom prst="rect">
            <a:avLst/>
          </a:prstGeom>
          <a:ln>
            <a:solidFill>
              <a:schemeClr val="tx2"/>
            </a:solidFill>
          </a:ln>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A3E9A544-6762-1CFF-ED9D-CC9C2659F3F1}"/>
              </a:ext>
            </a:extLst>
          </p:cNvPr>
          <p:cNvPicPr>
            <a:picLocks noChangeAspect="1"/>
          </p:cNvPicPr>
          <p:nvPr/>
        </p:nvPicPr>
        <p:blipFill>
          <a:blip r:embed="rId4"/>
          <a:stretch>
            <a:fillRect/>
          </a:stretch>
        </p:blipFill>
        <p:spPr>
          <a:xfrm>
            <a:off x="10261643" y="3042522"/>
            <a:ext cx="2734190" cy="3035522"/>
          </a:xfrm>
          <a:prstGeom prst="rect">
            <a:avLst/>
          </a:prstGeom>
          <a:ln>
            <a:solidFill>
              <a:schemeClr val="tx2"/>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89349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49B3C8-9AEE-6DA0-3015-CBB1FA2F24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FC7686-6681-29FA-868B-247E7B180072}"/>
              </a:ext>
            </a:extLst>
          </p:cNvPr>
          <p:cNvSpPr>
            <a:spLocks noGrp="1"/>
          </p:cNvSpPr>
          <p:nvPr>
            <p:ph type="title" idx="4294967295"/>
          </p:nvPr>
        </p:nvSpPr>
        <p:spPr>
          <a:xfrm>
            <a:off x="386420" y="402906"/>
            <a:ext cx="3381375" cy="1325563"/>
          </a:xfrm>
        </p:spPr>
        <p:txBody>
          <a:bodyPr>
            <a:normAutofit/>
          </a:bodyPr>
          <a:lstStyle/>
          <a:p>
            <a:r>
              <a:rPr lang="en-US" sz="2000">
                <a:solidFill>
                  <a:srgbClr val="002060"/>
                </a:solidFill>
                <a:effectLst/>
                <a:latin typeface="Calibri" panose="020F0502020204030204" pitchFamily="34" charset="0"/>
                <a:cs typeface="Calibri" panose="020F0502020204030204" pitchFamily="34" charset="0"/>
              </a:rPr>
              <a:t>Sara Cameron, CPMSM, CPCS</a:t>
            </a:r>
            <a:br>
              <a:rPr lang="en-US" sz="2000">
                <a:solidFill>
                  <a:srgbClr val="002060"/>
                </a:solidFill>
                <a:effectLst/>
                <a:latin typeface="Calibri" panose="020F0502020204030204" pitchFamily="34" charset="0"/>
                <a:cs typeface="Calibri" panose="020F0502020204030204" pitchFamily="34" charset="0"/>
              </a:rPr>
            </a:br>
            <a:r>
              <a:rPr lang="en-US" sz="2000">
                <a:solidFill>
                  <a:srgbClr val="002060"/>
                </a:solidFill>
                <a:effectLst/>
                <a:latin typeface="Calibri" panose="020F0502020204030204" pitchFamily="34" charset="0"/>
                <a:cs typeface="Calibri" panose="020F0502020204030204" pitchFamily="34" charset="0"/>
              </a:rPr>
              <a:t>Senior Director Professional Services &amp; Senior Consultant</a:t>
            </a:r>
            <a:endParaRPr lang="en-US" sz="2000">
              <a:effectLst/>
            </a:endParaRPr>
          </a:p>
        </p:txBody>
      </p:sp>
      <p:sp>
        <p:nvSpPr>
          <p:cNvPr id="3" name="TextBox 2">
            <a:extLst>
              <a:ext uri="{FF2B5EF4-FFF2-40B4-BE49-F238E27FC236}">
                <a16:creationId xmlns:a16="http://schemas.microsoft.com/office/drawing/2014/main" id="{01CC29F1-C97E-7F07-1B5F-4C4575FA22D7}"/>
              </a:ext>
            </a:extLst>
          </p:cNvPr>
          <p:cNvSpPr txBox="1"/>
          <p:nvPr/>
        </p:nvSpPr>
        <p:spPr>
          <a:xfrm>
            <a:off x="4503065" y="633192"/>
            <a:ext cx="6587721" cy="307777"/>
          </a:xfrm>
          <a:prstGeom prst="rect">
            <a:avLst/>
          </a:prstGeom>
          <a:noFill/>
        </p:spPr>
        <p:txBody>
          <a:bodyPr wrap="square">
            <a:spAutoFit/>
          </a:bodyPr>
          <a:lstStyle/>
          <a:p>
            <a:pPr algn="just"/>
            <a:r>
              <a:rPr lang="en-US" sz="1400" b="0" i="0" u="none" strike="noStrike" baseline="0">
                <a:solidFill>
                  <a:srgbClr val="002060"/>
                </a:solidFill>
                <a:latin typeface="Calibri" panose="020F0502020204030204" pitchFamily="34" charset="0"/>
              </a:rPr>
              <a:t> </a:t>
            </a:r>
            <a:endParaRPr lang="en-US" sz="1400">
              <a:solidFill>
                <a:srgbClr val="002060"/>
              </a:solidFill>
            </a:endParaRPr>
          </a:p>
        </p:txBody>
      </p:sp>
      <p:pic>
        <p:nvPicPr>
          <p:cNvPr id="5" name="Picture 4" descr="A person smiling at the camera&#10;&#10;Description automatically generated">
            <a:extLst>
              <a:ext uri="{FF2B5EF4-FFF2-40B4-BE49-F238E27FC236}">
                <a16:creationId xmlns:a16="http://schemas.microsoft.com/office/drawing/2014/main" id="{36E0F563-11FB-2B90-3652-841B2F22984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31031" y="1966452"/>
            <a:ext cx="2550344" cy="3825860"/>
          </a:xfrm>
          <a:prstGeom prst="rect">
            <a:avLst/>
          </a:prstGeom>
        </p:spPr>
      </p:pic>
      <p:sp>
        <p:nvSpPr>
          <p:cNvPr id="6" name="TextBox 5">
            <a:extLst>
              <a:ext uri="{FF2B5EF4-FFF2-40B4-BE49-F238E27FC236}">
                <a16:creationId xmlns:a16="http://schemas.microsoft.com/office/drawing/2014/main" id="{00FBB72C-E0C0-972E-B3A9-900C95ACC58C}"/>
              </a:ext>
            </a:extLst>
          </p:cNvPr>
          <p:cNvSpPr txBox="1"/>
          <p:nvPr/>
        </p:nvSpPr>
        <p:spPr>
          <a:xfrm>
            <a:off x="4294894" y="469386"/>
            <a:ext cx="7384135" cy="5755422"/>
          </a:xfrm>
          <a:prstGeom prst="rect">
            <a:avLst/>
          </a:prstGeom>
          <a:noFill/>
        </p:spPr>
        <p:txBody>
          <a:bodyPr wrap="square">
            <a:spAutoFit/>
          </a:bodyPr>
          <a:lstStyle/>
          <a:p>
            <a:pPr algn="just">
              <a:buNone/>
            </a:pPr>
            <a:r>
              <a:rPr lang="en-US" sz="1600" b="0" i="0">
                <a:effectLst/>
                <a:latin typeface="Calibri" panose="020F0502020204030204" pitchFamily="34" charset="0"/>
                <a:cs typeface="Calibri" panose="020F0502020204030204" pitchFamily="34" charset="0"/>
              </a:rPr>
              <a:t>Sara Cameron serves as the Senior Director of Professional Services and a Senior Consultant at The Hardenbergh Group, bringing over 20 years of rich experience in healthcare administration, Medical Staff Services, and Graduate Medical Education. Throughout her career, she has partnered with large health systems to implement best practices in credentialing, privileging, peer review, professional development, and performance improvement.</a:t>
            </a:r>
          </a:p>
          <a:p>
            <a:pPr algn="just">
              <a:buNone/>
            </a:pPr>
            <a:r>
              <a:rPr lang="en-US" sz="1600" b="0" i="0">
                <a:effectLst/>
                <a:latin typeface="Calibri" panose="020F0502020204030204" pitchFamily="34" charset="0"/>
                <a:cs typeface="Calibri" panose="020F0502020204030204" pitchFamily="34" charset="0"/>
              </a:rPr>
              <a:t>Sara has made a significant impact by designing and implementing comprehensive professional practice evaluations and clinical peer review systems that enhance healthcare quality. Her efforts in establishing a central verification office enabled the standardization of credentialing practices across nine hospitals, leading to improved governance and efficiency. Through her innovative approach, she has fostered a culture focused on opportunities for improvement, effectively reducing complication rates, lengths of stay, and emergency department readmissions.</a:t>
            </a:r>
          </a:p>
          <a:p>
            <a:pPr algn="just">
              <a:buNone/>
            </a:pPr>
            <a:r>
              <a:rPr lang="en-US" sz="1600" b="0" i="0">
                <a:effectLst/>
                <a:latin typeface="Calibri" panose="020F0502020204030204" pitchFamily="34" charset="0"/>
                <a:cs typeface="Calibri" panose="020F0502020204030204" pitchFamily="34" charset="0"/>
              </a:rPr>
              <a:t>Additionally, Sara has been instrumental in transitioning organizations to electronic medical records and paperless credentialing processes. She has developed robust onboarding and orientation programs for physicians and medical staff leaders, ensuring they are well-equipped to tackle the challenges in healthcare.</a:t>
            </a:r>
          </a:p>
          <a:p>
            <a:pPr algn="just"/>
            <a:r>
              <a:rPr lang="en-US" sz="1600" b="0" i="0">
                <a:effectLst/>
                <a:latin typeface="Calibri" panose="020F0502020204030204" pitchFamily="34" charset="0"/>
                <a:cs typeface="Calibri" panose="020F0502020204030204" pitchFamily="34" charset="0"/>
              </a:rPr>
              <a:t>A graduate of the NAMSS Leadership Certificate Program, Sara is an engaged leader within the National Association of Medical Staff Services (NAMSS), where she has held various volunteer and elected roles, including committee positions and board membership. Passionate about education, she has delivered extensive training sessions and authored several publications on medical staff leadership, making a lasting impact in the healthcare community.</a:t>
            </a:r>
          </a:p>
        </p:txBody>
      </p:sp>
    </p:spTree>
    <p:extLst>
      <p:ext uri="{BB962C8B-B14F-4D97-AF65-F5344CB8AC3E}">
        <p14:creationId xmlns:p14="http://schemas.microsoft.com/office/powerpoint/2010/main" val="39492018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9AA4B86-09AE-E0DE-DBF5-F813C1148D0F}"/>
              </a:ext>
            </a:extLst>
          </p:cNvPr>
          <p:cNvPicPr>
            <a:picLocks noChangeAspect="1"/>
          </p:cNvPicPr>
          <p:nvPr/>
        </p:nvPicPr>
        <p:blipFill rotWithShape="1">
          <a:blip r:embed="rId2"/>
          <a:srcRect b="1995"/>
          <a:stretch/>
        </p:blipFill>
        <p:spPr>
          <a:xfrm>
            <a:off x="8343899" y="1020764"/>
            <a:ext cx="3197225" cy="4700155"/>
          </a:xfrm>
          <a:prstGeom prst="rect">
            <a:avLst/>
          </a:prstGeom>
          <a:effectLst>
            <a:outerShdw blurRad="50800" dist="76200" dir="2700000" algn="tl" rotWithShape="0">
              <a:schemeClr val="tx1"/>
            </a:outerShdw>
          </a:effectLst>
        </p:spPr>
      </p:pic>
      <p:sp>
        <p:nvSpPr>
          <p:cNvPr id="7" name="Content Placeholder 2">
            <a:extLst>
              <a:ext uri="{FF2B5EF4-FFF2-40B4-BE49-F238E27FC236}">
                <a16:creationId xmlns:a16="http://schemas.microsoft.com/office/drawing/2014/main" id="{9C2B5FC2-7933-207D-0AAE-7AE481710EED}"/>
              </a:ext>
            </a:extLst>
          </p:cNvPr>
          <p:cNvSpPr txBox="1">
            <a:spLocks/>
          </p:cNvSpPr>
          <p:nvPr/>
        </p:nvSpPr>
        <p:spPr>
          <a:xfrm>
            <a:off x="3287786" y="3436661"/>
            <a:ext cx="5056113" cy="250078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en-US" sz="2400" b="1" i="1" u="none" strike="noStrike" kern="1200" cap="none" spc="0" normalizeH="0" baseline="0" noProof="0">
                <a:ln>
                  <a:noFill/>
                </a:ln>
                <a:solidFill>
                  <a:srgbClr val="E97132"/>
                </a:solidFill>
                <a:effectLst>
                  <a:outerShdw blurRad="38100" dist="38100" dir="2700000" algn="tl">
                    <a:srgbClr val="000000">
                      <a:alpha val="43137"/>
                    </a:srgbClr>
                  </a:outerShdw>
                </a:effectLst>
                <a:uLnTx/>
                <a:uFillTx/>
                <a:latin typeface="Calibri" panose="020F0502020204030204"/>
                <a:ea typeface="+mn-ea"/>
                <a:cs typeface="+mn-cs"/>
              </a:rPr>
              <a:t>MS.08.01.01 Focused Professional Practice Evaluation</a:t>
            </a:r>
          </a:p>
          <a:p>
            <a:pPr marL="228600" marR="0" lvl="0" indent="-228600" algn="l" defTabSz="914400" rtl="0" eaLnBrk="1" fontAlgn="auto" latinLnBrk="0" hangingPunct="1">
              <a:lnSpc>
                <a:spcPct val="90000"/>
              </a:lnSpc>
              <a:spcBef>
                <a:spcPts val="0"/>
              </a:spcBef>
              <a:spcAft>
                <a:spcPts val="0"/>
              </a:spcAft>
              <a:buClrTx/>
              <a:buSzTx/>
              <a:buFontTx/>
              <a:buNone/>
              <a:tabLst/>
              <a:defRPr/>
            </a:pPr>
            <a:r>
              <a:rPr kumimoji="0" lang="en-US" altLang="en-US" sz="2400" b="0" i="1"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The Organized M</a:t>
            </a:r>
            <a:r>
              <a:rPr kumimoji="0" lang="en-US" altLang="en-US" sz="2400" b="0" i="1" u="none" strike="noStrike" kern="1200" cap="none" spc="0" normalizeH="0" baseline="0" noProof="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edical</a:t>
            </a:r>
            <a:r>
              <a:rPr kumimoji="0" lang="en-US" altLang="en-US" sz="2400" b="0" i="1"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S</a:t>
            </a:r>
            <a:r>
              <a:rPr kumimoji="0" lang="en-US" altLang="en-US" sz="2400" b="0" i="1" u="none" strike="noStrike" kern="1200" cap="none" spc="0" normalizeH="0" baseline="0" noProof="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taff</a:t>
            </a:r>
            <a:r>
              <a:rPr kumimoji="0" lang="en-US" altLang="en-US" sz="2400" b="0" i="1"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defines</a:t>
            </a:r>
          </a:p>
          <a:p>
            <a:pPr marL="228600" marR="0" lvl="0" indent="-228600" algn="l" defTabSz="914400" rtl="0" eaLnBrk="1" fontAlgn="auto" latinLnBrk="0" hangingPunct="1">
              <a:lnSpc>
                <a:spcPct val="90000"/>
              </a:lnSpc>
              <a:spcBef>
                <a:spcPts val="0"/>
              </a:spcBef>
              <a:spcAft>
                <a:spcPts val="0"/>
              </a:spcAft>
              <a:buClrTx/>
              <a:buSzTx/>
              <a:buFontTx/>
              <a:buNone/>
              <a:tabLst/>
              <a:defRPr/>
            </a:pPr>
            <a:r>
              <a:rPr kumimoji="0" lang="en-US" altLang="en-US" sz="2400" b="0" i="1"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the circumstances requiring focused</a:t>
            </a:r>
          </a:p>
          <a:p>
            <a:pPr marL="228600" marR="0" lvl="0" indent="-228600" algn="l" defTabSz="914400" rtl="0" eaLnBrk="1" fontAlgn="auto" latinLnBrk="0" hangingPunct="1">
              <a:lnSpc>
                <a:spcPct val="90000"/>
              </a:lnSpc>
              <a:spcBef>
                <a:spcPts val="0"/>
              </a:spcBef>
              <a:spcAft>
                <a:spcPts val="0"/>
              </a:spcAft>
              <a:buClrTx/>
              <a:buSzTx/>
              <a:buFontTx/>
              <a:buNone/>
              <a:tabLst/>
              <a:defRPr/>
            </a:pPr>
            <a:r>
              <a:rPr kumimoji="0" lang="en-US" altLang="en-US" sz="2400" b="0" i="1"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monitoring and evaluation of a</a:t>
            </a:r>
          </a:p>
          <a:p>
            <a:pPr marL="228600" marR="0" lvl="0" indent="-228600" algn="l" defTabSz="914400" rtl="0" eaLnBrk="1" fontAlgn="auto" latinLnBrk="0" hangingPunct="1">
              <a:lnSpc>
                <a:spcPct val="90000"/>
              </a:lnSpc>
              <a:spcBef>
                <a:spcPts val="0"/>
              </a:spcBef>
              <a:spcAft>
                <a:spcPts val="0"/>
              </a:spcAft>
              <a:buClrTx/>
              <a:buSzTx/>
              <a:buFontTx/>
              <a:buNone/>
              <a:tabLst/>
              <a:defRPr/>
            </a:pPr>
            <a:r>
              <a:rPr kumimoji="0" lang="en-US" altLang="en-US" sz="2400" b="0" i="1"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practitioner’s professional</a:t>
            </a:r>
          </a:p>
          <a:p>
            <a:pPr marL="228600" marR="0" lvl="0" indent="-228600" algn="l" defTabSz="914400" rtl="0" eaLnBrk="1" fontAlgn="auto" latinLnBrk="0" hangingPunct="1">
              <a:lnSpc>
                <a:spcPct val="90000"/>
              </a:lnSpc>
              <a:spcBef>
                <a:spcPts val="0"/>
              </a:spcBef>
              <a:spcAft>
                <a:spcPts val="0"/>
              </a:spcAft>
              <a:buClrTx/>
              <a:buSzTx/>
              <a:buFontTx/>
              <a:buNone/>
              <a:tabLst/>
              <a:defRPr/>
            </a:pPr>
            <a:r>
              <a:rPr kumimoji="0" lang="en-US" altLang="en-US" sz="2400" b="0" i="1"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performance.</a:t>
            </a:r>
          </a:p>
        </p:txBody>
      </p:sp>
      <p:sp>
        <p:nvSpPr>
          <p:cNvPr id="8" name="TextBox 7">
            <a:extLst>
              <a:ext uri="{FF2B5EF4-FFF2-40B4-BE49-F238E27FC236}">
                <a16:creationId xmlns:a16="http://schemas.microsoft.com/office/drawing/2014/main" id="{84CC84CB-0A48-61C7-0D30-9090136B9310}"/>
              </a:ext>
            </a:extLst>
          </p:cNvPr>
          <p:cNvSpPr txBox="1"/>
          <p:nvPr/>
        </p:nvSpPr>
        <p:spPr>
          <a:xfrm>
            <a:off x="730233" y="558800"/>
            <a:ext cx="6096000"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Dr. Neo was granted clinical privileges.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All providers with newly granted privileges </a:t>
            </a:r>
            <a:r>
              <a:rPr kumimoji="0" lang="en-US" sz="2400" b="1" i="0" u="none" strike="noStrike" kern="1200" cap="none" spc="0" normalizeH="0" baseline="0" noProof="0">
                <a:ln>
                  <a:noFill/>
                </a:ln>
                <a:solidFill>
                  <a:srgbClr val="ED7D31"/>
                </a:solidFill>
                <a:effectLst>
                  <a:outerShdw blurRad="38100" dist="38100" dir="2700000" algn="tl">
                    <a:srgbClr val="000000">
                      <a:alpha val="43137"/>
                    </a:srgbClr>
                  </a:outerShdw>
                </a:effectLst>
                <a:uLnTx/>
                <a:uFillTx/>
                <a:latin typeface="Calibri" panose="020F0502020204030204"/>
                <a:ea typeface="+mn-ea"/>
                <a:cs typeface="+mn-cs"/>
              </a:rPr>
              <a:t>should</a:t>
            </a:r>
            <a:r>
              <a:rPr kumimoji="0" lang="en-US" sz="24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2400" b="1" i="1" u="sng" strike="noStrike" kern="1200" cap="none" spc="0" normalizeH="0" baseline="0" noProof="0">
                <a:ln>
                  <a:noFill/>
                </a:ln>
                <a:solidFill>
                  <a:srgbClr val="ED7D31"/>
                </a:solidFill>
                <a:effectLst>
                  <a:outerShdw blurRad="38100" dist="38100" dir="2700000" algn="tl">
                    <a:srgbClr val="000000">
                      <a:alpha val="43137"/>
                    </a:srgbClr>
                  </a:outerShdw>
                </a:effectLst>
                <a:uLnTx/>
                <a:uFillTx/>
                <a:latin typeface="Calibri" panose="020F0502020204030204"/>
                <a:ea typeface="+mn-ea"/>
                <a:cs typeface="+mn-cs"/>
              </a:rPr>
              <a:t>(must)</a:t>
            </a:r>
            <a:r>
              <a:rPr kumimoji="0" lang="en-US" sz="24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be reviewed for a volume or time limited period.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This is done via a focused period of practice quality evaluation </a:t>
            </a:r>
            <a:r>
              <a:rPr kumimoji="0" lang="en-US" sz="2400" b="0" i="1"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(FPPE or equivalent) </a:t>
            </a:r>
          </a:p>
        </p:txBody>
      </p:sp>
      <p:pic>
        <p:nvPicPr>
          <p:cNvPr id="2" name="Picture 1">
            <a:extLst>
              <a:ext uri="{FF2B5EF4-FFF2-40B4-BE49-F238E27FC236}">
                <a16:creationId xmlns:a16="http://schemas.microsoft.com/office/drawing/2014/main" id="{1FBB6723-A6E8-5A89-E3CE-157D75B84ACD}"/>
              </a:ext>
            </a:extLst>
          </p:cNvPr>
          <p:cNvPicPr>
            <a:picLocks noChangeAspect="1"/>
          </p:cNvPicPr>
          <p:nvPr/>
        </p:nvPicPr>
        <p:blipFill>
          <a:blip r:embed="rId3"/>
          <a:srcRect l="11073" t="34654" r="11350" b="39410"/>
          <a:stretch/>
        </p:blipFill>
        <p:spPr>
          <a:xfrm>
            <a:off x="525616" y="4444899"/>
            <a:ext cx="2551134" cy="484306"/>
          </a:xfrm>
          <a:prstGeom prst="rect">
            <a:avLst/>
          </a:prstGeom>
          <a:effectLst>
            <a:outerShdw blurRad="50800" dist="76200" dir="2700000" algn="tl" rotWithShape="0">
              <a:prstClr val="black"/>
            </a:outerShdw>
            <a:softEdge rad="0"/>
          </a:effectLst>
        </p:spPr>
      </p:pic>
    </p:spTree>
    <p:extLst>
      <p:ext uri="{BB962C8B-B14F-4D97-AF65-F5344CB8AC3E}">
        <p14:creationId xmlns:p14="http://schemas.microsoft.com/office/powerpoint/2010/main" val="743346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5E78BC-490E-B981-143F-D0C1B0BE534C}"/>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4941A146-5535-3FB9-0F96-2E0F3DDB77A9}"/>
              </a:ext>
            </a:extLst>
          </p:cNvPr>
          <p:cNvPicPr>
            <a:picLocks noChangeAspect="1"/>
          </p:cNvPicPr>
          <p:nvPr/>
        </p:nvPicPr>
        <p:blipFill rotWithShape="1">
          <a:blip r:embed="rId2"/>
          <a:srcRect b="1995"/>
          <a:stretch/>
        </p:blipFill>
        <p:spPr>
          <a:xfrm>
            <a:off x="8343899" y="1020764"/>
            <a:ext cx="3197225" cy="4700155"/>
          </a:xfrm>
          <a:prstGeom prst="rect">
            <a:avLst/>
          </a:prstGeom>
          <a:effectLst>
            <a:outerShdw blurRad="50800" dist="76200" dir="2700000" algn="tl" rotWithShape="0">
              <a:schemeClr val="tx1"/>
            </a:outerShdw>
          </a:effectLst>
        </p:spPr>
      </p:pic>
      <p:sp>
        <p:nvSpPr>
          <p:cNvPr id="7" name="Content Placeholder 2">
            <a:extLst>
              <a:ext uri="{FF2B5EF4-FFF2-40B4-BE49-F238E27FC236}">
                <a16:creationId xmlns:a16="http://schemas.microsoft.com/office/drawing/2014/main" id="{541D9223-995E-FDCE-BC2D-471C80519E8B}"/>
              </a:ext>
            </a:extLst>
          </p:cNvPr>
          <p:cNvSpPr txBox="1">
            <a:spLocks/>
          </p:cNvSpPr>
          <p:nvPr/>
        </p:nvSpPr>
        <p:spPr>
          <a:xfrm>
            <a:off x="274611" y="3436661"/>
            <a:ext cx="5056113" cy="250078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tLang="en-US" sz="2400" i="1">
                <a:solidFill>
                  <a:prstClr val="white"/>
                </a:solidFill>
                <a:effectLst>
                  <a:outerShdw blurRad="38100" dist="38100" dir="2700000" algn="tl">
                    <a:srgbClr val="000000">
                      <a:alpha val="43137"/>
                    </a:srgbClr>
                  </a:outerShdw>
                </a:effectLst>
                <a:latin typeface="Calibri" panose="020F0502020204030204"/>
              </a:rPr>
              <a:t>DNV does not require an FPPE process for newly granted privileges, but does require collection and evaluation of practitioner-specific performance data.</a:t>
            </a:r>
          </a:p>
        </p:txBody>
      </p:sp>
      <p:sp>
        <p:nvSpPr>
          <p:cNvPr id="8" name="TextBox 7">
            <a:extLst>
              <a:ext uri="{FF2B5EF4-FFF2-40B4-BE49-F238E27FC236}">
                <a16:creationId xmlns:a16="http://schemas.microsoft.com/office/drawing/2014/main" id="{B8F99942-DCAC-9F3C-D5D6-BA556E0687A2}"/>
              </a:ext>
            </a:extLst>
          </p:cNvPr>
          <p:cNvSpPr txBox="1"/>
          <p:nvPr/>
        </p:nvSpPr>
        <p:spPr>
          <a:xfrm>
            <a:off x="730233" y="558800"/>
            <a:ext cx="6096000"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Dr. Neo was granted clinical privileges.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All providers with newly granted privileges </a:t>
            </a:r>
            <a:r>
              <a:rPr lang="en-US" sz="2400" b="1">
                <a:solidFill>
                  <a:srgbClr val="ED7D31"/>
                </a:solidFill>
                <a:effectLst>
                  <a:outerShdw blurRad="38100" dist="38100" dir="2700000" algn="tl">
                    <a:srgbClr val="000000">
                      <a:alpha val="43137"/>
                    </a:srgbClr>
                  </a:outerShdw>
                </a:effectLst>
                <a:latin typeface="Calibri" panose="020F0502020204030204"/>
              </a:rPr>
              <a:t>should</a:t>
            </a:r>
            <a:r>
              <a:rPr kumimoji="0" lang="en-US" sz="24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2400" b="1" i="1" u="sng" strike="noStrike" kern="1200" cap="none" spc="0" normalizeH="0" baseline="0" noProof="0">
                <a:ln>
                  <a:noFill/>
                </a:ln>
                <a:solidFill>
                  <a:srgbClr val="ED7D31"/>
                </a:solidFill>
                <a:effectLst>
                  <a:outerShdw blurRad="38100" dist="38100" dir="2700000" algn="tl">
                    <a:srgbClr val="000000">
                      <a:alpha val="43137"/>
                    </a:srgbClr>
                  </a:outerShdw>
                </a:effectLst>
                <a:uLnTx/>
                <a:uFillTx/>
                <a:latin typeface="Calibri" panose="020F0502020204030204"/>
                <a:ea typeface="+mn-ea"/>
                <a:cs typeface="+mn-cs"/>
              </a:rPr>
              <a:t>(must)</a:t>
            </a:r>
            <a:r>
              <a:rPr kumimoji="0" lang="en-US" sz="24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be reviewed for a volume or time limited period.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This is done via a focused period of practice quality evaluation </a:t>
            </a:r>
            <a:r>
              <a:rPr kumimoji="0" lang="en-US" sz="2400" b="0" i="1"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(FPPE</a:t>
            </a:r>
            <a:r>
              <a:rPr lang="en-US" sz="2400" i="1">
                <a:solidFill>
                  <a:prstClr val="white"/>
                </a:solidFill>
                <a:effectLst>
                  <a:outerShdw blurRad="38100" dist="38100" dir="2700000" algn="tl">
                    <a:srgbClr val="000000">
                      <a:alpha val="43137"/>
                    </a:srgbClr>
                  </a:outerShdw>
                </a:effectLst>
                <a:latin typeface="Calibri" panose="020F0502020204030204"/>
              </a:rPr>
              <a:t> or equivalent)</a:t>
            </a:r>
            <a:r>
              <a:rPr kumimoji="0" lang="en-US" sz="2400" b="0" i="1"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p>
        </p:txBody>
      </p:sp>
      <p:pic>
        <p:nvPicPr>
          <p:cNvPr id="3" name="Picture 2">
            <a:extLst>
              <a:ext uri="{FF2B5EF4-FFF2-40B4-BE49-F238E27FC236}">
                <a16:creationId xmlns:a16="http://schemas.microsoft.com/office/drawing/2014/main" id="{01B8660A-C227-5DFD-53D7-13F74FA0A905}"/>
              </a:ext>
            </a:extLst>
          </p:cNvPr>
          <p:cNvPicPr>
            <a:picLocks noChangeAspect="1"/>
          </p:cNvPicPr>
          <p:nvPr/>
        </p:nvPicPr>
        <p:blipFill>
          <a:blip r:embed="rId3"/>
          <a:stretch>
            <a:fillRect/>
          </a:stretch>
        </p:blipFill>
        <p:spPr>
          <a:xfrm>
            <a:off x="5512526" y="3565633"/>
            <a:ext cx="2455818" cy="1052493"/>
          </a:xfrm>
          <a:prstGeom prst="rect">
            <a:avLst/>
          </a:prstGeom>
          <a:effectLst>
            <a:outerShdw blurRad="50800" dist="76200" dir="2700000" algn="tl" rotWithShape="0">
              <a:prstClr val="black"/>
            </a:outerShdw>
            <a:softEdge rad="0"/>
          </a:effectLst>
        </p:spPr>
      </p:pic>
      <p:pic>
        <p:nvPicPr>
          <p:cNvPr id="5" name="Picture 4">
            <a:extLst>
              <a:ext uri="{FF2B5EF4-FFF2-40B4-BE49-F238E27FC236}">
                <a16:creationId xmlns:a16="http://schemas.microsoft.com/office/drawing/2014/main" id="{F39B2335-95F5-3163-E538-073ACC9CF07A}"/>
              </a:ext>
            </a:extLst>
          </p:cNvPr>
          <p:cNvPicPr>
            <a:picLocks noChangeAspect="1"/>
          </p:cNvPicPr>
          <p:nvPr/>
        </p:nvPicPr>
        <p:blipFill>
          <a:blip r:embed="rId4"/>
          <a:srcRect l="9658" r="8599"/>
          <a:stretch/>
        </p:blipFill>
        <p:spPr>
          <a:xfrm>
            <a:off x="1863467" y="4884951"/>
            <a:ext cx="6147366" cy="1052493"/>
          </a:xfrm>
          <a:prstGeom prst="rect">
            <a:avLst/>
          </a:prstGeom>
          <a:effectLst>
            <a:outerShdw blurRad="50800" dist="76200" dir="2700000" algn="tl" rotWithShape="0">
              <a:prstClr val="black"/>
            </a:outerShdw>
            <a:softEdge rad="0"/>
          </a:effectLst>
        </p:spPr>
      </p:pic>
    </p:spTree>
    <p:extLst>
      <p:ext uri="{BB962C8B-B14F-4D97-AF65-F5344CB8AC3E}">
        <p14:creationId xmlns:p14="http://schemas.microsoft.com/office/powerpoint/2010/main" val="3417264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82CC2F94-4700-5BF8-FA1A-BADADB2F84DD}"/>
              </a:ext>
            </a:extLst>
          </p:cNvPr>
          <p:cNvSpPr txBox="1">
            <a:spLocks/>
          </p:cNvSpPr>
          <p:nvPr/>
        </p:nvSpPr>
        <p:spPr>
          <a:xfrm>
            <a:off x="334295" y="274525"/>
            <a:ext cx="9468465" cy="813023"/>
          </a:xfrm>
          <a:prstGeom prst="rect">
            <a:avLst/>
          </a:prstGeom>
          <a:noFill/>
        </p:spPr>
        <p:txBody>
          <a:bodyPr vert="horz" lIns="0" tIns="0" rIns="0" bIns="0" rtlCol="0" anchor="t">
            <a:noAutofit/>
          </a:bodyPr>
          <a:lstStyle>
            <a:lvl1pPr algn="l" defTabSz="914400" rtl="0" eaLnBrk="1" latinLnBrk="0" hangingPunct="1">
              <a:lnSpc>
                <a:spcPct val="90000"/>
              </a:lnSpc>
              <a:spcBef>
                <a:spcPct val="0"/>
              </a:spcBef>
              <a:buNone/>
              <a:defRPr sz="2500" b="1" kern="1200">
                <a:solidFill>
                  <a:schemeClr val="tx2"/>
                </a:solidFill>
                <a:latin typeface="Times" pitchFamily="2"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srgbClr val="44546A"/>
                </a:solidFill>
                <a:effectLst>
                  <a:outerShdw blurRad="38100" dist="38100" dir="2700000" algn="tl">
                    <a:srgbClr val="000000">
                      <a:alpha val="43137"/>
                    </a:srgbClr>
                  </a:outerShdw>
                </a:effectLst>
                <a:uLnTx/>
                <a:uFillTx/>
                <a:latin typeface="Calibri Light" panose="020F0302020204030204"/>
                <a:ea typeface="+mj-ea"/>
                <a:cs typeface="Arial" panose="020B0604020202020204" pitchFamily="34" charset="0"/>
              </a:rPr>
              <a:t>Focused Professional Practice Evaluation</a:t>
            </a:r>
          </a:p>
        </p:txBody>
      </p:sp>
      <p:sp>
        <p:nvSpPr>
          <p:cNvPr id="3" name="Content Placeholder 2">
            <a:extLst>
              <a:ext uri="{FF2B5EF4-FFF2-40B4-BE49-F238E27FC236}">
                <a16:creationId xmlns:a16="http://schemas.microsoft.com/office/drawing/2014/main" id="{5CF4CCBF-6C47-97E4-6358-E5F45A2E8AFA}"/>
              </a:ext>
            </a:extLst>
          </p:cNvPr>
          <p:cNvSpPr txBox="1">
            <a:spLocks/>
          </p:cNvSpPr>
          <p:nvPr/>
        </p:nvSpPr>
        <p:spPr>
          <a:xfrm>
            <a:off x="1000125" y="1620165"/>
            <a:ext cx="9468465" cy="4351338"/>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r>
              <a:rPr kumimoji="0" lang="en-US" sz="2200" b="0" i="0" u="none" strike="noStrike" kern="1200" cap="none" spc="0" normalizeH="0" baseline="0" noProof="0">
                <a:ln>
                  <a:noFill/>
                </a:ln>
                <a:solidFill>
                  <a:srgbClr val="4472C4">
                    <a:lumMod val="50000"/>
                  </a:srgbClr>
                </a:solidFill>
                <a:effectLst/>
                <a:uLnTx/>
                <a:uFillTx/>
                <a:latin typeface="Calibri" panose="020F0502020204030204"/>
                <a:ea typeface="+mn-ea"/>
                <a:cs typeface="+mn-cs"/>
              </a:rPr>
              <a:t>FPPE allows evaluation of the privilege-specific competence of a practitioner who does not have documented evidence of clinical activity at your organization, including:</a:t>
            </a:r>
          </a:p>
          <a:p>
            <a:pPr marL="514350" marR="0" lvl="0" indent="-514350" algn="l" defTabSz="914400" rtl="0" eaLnBrk="1" fontAlgn="auto" latinLnBrk="0" hangingPunct="1">
              <a:lnSpc>
                <a:spcPct val="90000"/>
              </a:lnSpc>
              <a:spcBef>
                <a:spcPts val="1000"/>
              </a:spcBef>
              <a:spcAft>
                <a:spcPts val="600"/>
              </a:spcAft>
              <a:buClrTx/>
              <a:buSzTx/>
              <a:buFont typeface="+mj-lt"/>
              <a:buAutoNum type="arabicParenR"/>
              <a:tabLst/>
              <a:defRPr/>
            </a:pPr>
            <a:r>
              <a:rPr kumimoji="0" lang="en-US" sz="2200" b="0" i="0" u="none" strike="noStrike" kern="1200" cap="none" spc="0" normalizeH="0" baseline="0" noProof="0">
                <a:ln>
                  <a:noFill/>
                </a:ln>
                <a:solidFill>
                  <a:srgbClr val="4472C4">
                    <a:lumMod val="50000"/>
                  </a:srgbClr>
                </a:solidFill>
                <a:effectLst/>
                <a:uLnTx/>
                <a:uFillTx/>
                <a:latin typeface="Calibri" panose="020F0502020204030204"/>
                <a:ea typeface="+mn-ea"/>
                <a:cs typeface="+mn-cs"/>
              </a:rPr>
              <a:t>Newly appointed practitioners</a:t>
            </a:r>
          </a:p>
          <a:p>
            <a:pPr marL="514350" marR="0" lvl="0" indent="-514350" algn="l" defTabSz="914400" rtl="0" eaLnBrk="1" fontAlgn="auto" latinLnBrk="0" hangingPunct="1">
              <a:lnSpc>
                <a:spcPct val="90000"/>
              </a:lnSpc>
              <a:spcBef>
                <a:spcPts val="1000"/>
              </a:spcBef>
              <a:spcAft>
                <a:spcPts val="600"/>
              </a:spcAft>
              <a:buClrTx/>
              <a:buSzTx/>
              <a:buFont typeface="+mj-lt"/>
              <a:buAutoNum type="arabicParenR"/>
              <a:tabLst/>
              <a:defRPr/>
            </a:pPr>
            <a:r>
              <a:rPr kumimoji="0" lang="en-US" sz="2200" b="0" i="0" u="none" strike="noStrike" kern="1200" cap="none" spc="0" normalizeH="0" baseline="0" noProof="0">
                <a:ln>
                  <a:noFill/>
                </a:ln>
                <a:solidFill>
                  <a:srgbClr val="4472C4">
                    <a:lumMod val="50000"/>
                  </a:srgbClr>
                </a:solidFill>
                <a:effectLst/>
                <a:uLnTx/>
                <a:uFillTx/>
                <a:latin typeface="Calibri" panose="020F0502020204030204"/>
                <a:ea typeface="+mn-ea"/>
                <a:cs typeface="+mn-cs"/>
              </a:rPr>
              <a:t>When new privilege(s) are granted</a:t>
            </a:r>
          </a:p>
          <a:p>
            <a:pPr marL="514350" marR="0" lvl="0" indent="-514350" algn="l" defTabSz="914400" rtl="0" eaLnBrk="1" fontAlgn="auto" latinLnBrk="0" hangingPunct="1">
              <a:lnSpc>
                <a:spcPct val="90000"/>
              </a:lnSpc>
              <a:spcBef>
                <a:spcPts val="1000"/>
              </a:spcBef>
              <a:spcAft>
                <a:spcPts val="600"/>
              </a:spcAft>
              <a:buClrTx/>
              <a:buSzTx/>
              <a:buFont typeface="+mj-lt"/>
              <a:buAutoNum type="arabicParenR"/>
              <a:tabLst/>
              <a:defRPr/>
            </a:pPr>
            <a:r>
              <a:rPr kumimoji="0" lang="en-US" sz="2200" b="0" i="0" u="none" strike="noStrike" kern="1200" cap="none" spc="0" normalizeH="0" baseline="0" noProof="0">
                <a:ln>
                  <a:noFill/>
                </a:ln>
                <a:solidFill>
                  <a:srgbClr val="4472C4">
                    <a:lumMod val="50000"/>
                  </a:srgbClr>
                </a:solidFill>
                <a:effectLst/>
                <a:uLnTx/>
                <a:uFillTx/>
                <a:latin typeface="Calibri" panose="020F0502020204030204"/>
                <a:ea typeface="+mn-ea"/>
                <a:cs typeface="+mn-cs"/>
              </a:rPr>
              <a:t>For established medical staff members, a focused review can be undertaken when questions concerning competence are raised </a:t>
            </a:r>
            <a:r>
              <a:rPr kumimoji="0" lang="en-US" sz="2200" b="0" i="1" u="none" strike="noStrike" kern="1200" cap="none" spc="0" normalizeH="0" baseline="0" noProof="0">
                <a:ln>
                  <a:noFill/>
                </a:ln>
                <a:solidFill>
                  <a:srgbClr val="70AD47">
                    <a:lumMod val="50000"/>
                  </a:srgbClr>
                </a:solidFill>
                <a:effectLst>
                  <a:outerShdw blurRad="38100" dist="38100" dir="2700000" algn="tl">
                    <a:srgbClr val="000000">
                      <a:alpha val="43137"/>
                    </a:srgbClr>
                  </a:outerShdw>
                </a:effectLst>
                <a:uLnTx/>
                <a:uFillTx/>
                <a:latin typeface="Calibri" panose="020F0502020204030204"/>
                <a:ea typeface="+mn-ea"/>
                <a:cs typeface="+mn-cs"/>
              </a:rPr>
              <a:t>(“Triggered FPPE”)</a:t>
            </a:r>
          </a:p>
          <a:p>
            <a:pPr marL="0" marR="0" lvl="0" indent="0" algn="l"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r>
              <a:rPr kumimoji="0" lang="en-US" sz="2200" b="0" i="0" u="none" strike="noStrike" kern="1200" cap="none" spc="0" normalizeH="0" baseline="0" noProof="0">
                <a:ln>
                  <a:noFill/>
                </a:ln>
                <a:solidFill>
                  <a:srgbClr val="4472C4">
                    <a:lumMod val="50000"/>
                  </a:srgbClr>
                </a:solidFill>
                <a:effectLst/>
                <a:uLnTx/>
                <a:uFillTx/>
                <a:latin typeface="Calibri" panose="020F0502020204030204"/>
                <a:ea typeface="+mn-ea"/>
                <a:cs typeface="+mn-cs"/>
              </a:rPr>
              <a:t>Data may be collected through any of the following methods:  concurrent or retrospective chart reviews, monitoring clinical practice patterns, simulation, proctoring, external peer review, or discussions with peers</a:t>
            </a:r>
          </a:p>
          <a:p>
            <a:pPr marL="0" marR="0" lvl="0" indent="0" algn="l"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r>
              <a:rPr kumimoji="0" lang="en-US" sz="2200" b="1" i="0" u="sng" strike="noStrike" kern="1200" cap="none" spc="0" normalizeH="0" baseline="0" noProof="0">
                <a:ln>
                  <a:noFill/>
                </a:ln>
                <a:solidFill>
                  <a:srgbClr val="4472C4">
                    <a:lumMod val="50000"/>
                  </a:srgbClr>
                </a:solidFill>
                <a:effectLst/>
                <a:uLnTx/>
                <a:uFillTx/>
                <a:latin typeface="Calibri" panose="020F0502020204030204"/>
                <a:ea typeface="+mn-ea"/>
                <a:cs typeface="+mn-cs"/>
              </a:rPr>
              <a:t>FPPE is time-limited</a:t>
            </a:r>
            <a:endParaRPr kumimoji="0" lang="en-US" sz="2200" b="1" i="0" u="sng" strike="noStrike" kern="1200" cap="none" spc="0" normalizeH="0" baseline="0" noProof="0">
              <a:ln>
                <a:noFill/>
              </a:ln>
              <a:solidFill>
                <a:srgbClr val="4472C4">
                  <a:lumMod val="50000"/>
                </a:srgbClr>
              </a:solidFill>
              <a:effectLst/>
              <a:uLnTx/>
              <a:uFillTx/>
              <a:latin typeface="Microsoft Sans Serif" panose="020B0604020202020204" pitchFamily="34" charset="0"/>
              <a:ea typeface="+mn-ea"/>
              <a:cs typeface="+mn-cs"/>
            </a:endParaRPr>
          </a:p>
        </p:txBody>
      </p:sp>
      <p:sp>
        <p:nvSpPr>
          <p:cNvPr id="4" name="TextBox 3">
            <a:extLst>
              <a:ext uri="{FF2B5EF4-FFF2-40B4-BE49-F238E27FC236}">
                <a16:creationId xmlns:a16="http://schemas.microsoft.com/office/drawing/2014/main" id="{2C9B4F4B-C448-5ABF-4A9C-636615C038FB}"/>
              </a:ext>
            </a:extLst>
          </p:cNvPr>
          <p:cNvSpPr txBox="1"/>
          <p:nvPr/>
        </p:nvSpPr>
        <p:spPr>
          <a:xfrm>
            <a:off x="776748" y="1123024"/>
            <a:ext cx="7173452" cy="424732"/>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2400" b="1" i="1" u="sng" strike="noStrike" kern="1200" cap="none" spc="0" normalizeH="0" baseline="0" noProof="0">
                <a:ln>
                  <a:noFill/>
                </a:ln>
                <a:solidFill>
                  <a:srgbClr val="70AD47">
                    <a:lumMod val="50000"/>
                  </a:srgbClr>
                </a:solidFill>
                <a:effectLst>
                  <a:outerShdw blurRad="38100" dist="38100" dir="2700000" algn="tl">
                    <a:srgbClr val="000000">
                      <a:alpha val="43137"/>
                    </a:srgbClr>
                  </a:outerShdw>
                </a:effectLst>
                <a:uLnTx/>
                <a:uFillTx/>
                <a:latin typeface="Calibri" panose="020F0502020204030204"/>
                <a:ea typeface="+mn-ea"/>
                <a:cs typeface="+mn-cs"/>
              </a:rPr>
              <a:t>FPPE or Equivalent - Initial Granting of Privileges</a:t>
            </a:r>
          </a:p>
        </p:txBody>
      </p:sp>
      <p:pic>
        <p:nvPicPr>
          <p:cNvPr id="5" name="Picture 4">
            <a:extLst>
              <a:ext uri="{FF2B5EF4-FFF2-40B4-BE49-F238E27FC236}">
                <a16:creationId xmlns:a16="http://schemas.microsoft.com/office/drawing/2014/main" id="{1A8A4BA2-92E7-C9AB-6AE5-70D083F5C70E}"/>
              </a:ext>
            </a:extLst>
          </p:cNvPr>
          <p:cNvPicPr>
            <a:picLocks noChangeAspect="1"/>
          </p:cNvPicPr>
          <p:nvPr/>
        </p:nvPicPr>
        <p:blipFill>
          <a:blip r:embed="rId2"/>
          <a:stretch>
            <a:fillRect/>
          </a:stretch>
        </p:blipFill>
        <p:spPr>
          <a:xfrm>
            <a:off x="3026459" y="1620165"/>
            <a:ext cx="6226080" cy="2255715"/>
          </a:xfrm>
          <a:prstGeom prst="rect">
            <a:avLst/>
          </a:prstGeom>
          <a:ln>
            <a:solidFill>
              <a:schemeClr val="tx2"/>
            </a:solidFill>
          </a:ln>
          <a:effectLst>
            <a:outerShdw blurRad="50800" dist="63500" dir="2700000" algn="tl" rotWithShape="0">
              <a:prstClr val="black"/>
            </a:outerShdw>
          </a:effectLst>
        </p:spPr>
      </p:pic>
      <p:pic>
        <p:nvPicPr>
          <p:cNvPr id="6" name="Picture 5">
            <a:extLst>
              <a:ext uri="{FF2B5EF4-FFF2-40B4-BE49-F238E27FC236}">
                <a16:creationId xmlns:a16="http://schemas.microsoft.com/office/drawing/2014/main" id="{832ACE3C-C6F0-4675-8CDD-4F3DC0BADEA1}"/>
              </a:ext>
            </a:extLst>
          </p:cNvPr>
          <p:cNvPicPr>
            <a:picLocks noChangeAspect="1"/>
          </p:cNvPicPr>
          <p:nvPr/>
        </p:nvPicPr>
        <p:blipFill>
          <a:blip r:embed="rId3"/>
          <a:stretch>
            <a:fillRect/>
          </a:stretch>
        </p:blipFill>
        <p:spPr>
          <a:xfrm>
            <a:off x="3026459" y="4147637"/>
            <a:ext cx="6226080" cy="2356483"/>
          </a:xfrm>
          <a:prstGeom prst="rect">
            <a:avLst/>
          </a:prstGeom>
          <a:ln>
            <a:solidFill>
              <a:schemeClr val="tx2"/>
            </a:solidFill>
          </a:ln>
          <a:effectLst>
            <a:outerShdw blurRad="50800" dist="63500" dir="2700000" algn="tl" rotWithShape="0">
              <a:prstClr val="black"/>
            </a:outerShdw>
          </a:effectLst>
        </p:spPr>
      </p:pic>
      <p:cxnSp>
        <p:nvCxnSpPr>
          <p:cNvPr id="9" name="Straight Connector 8">
            <a:extLst>
              <a:ext uri="{FF2B5EF4-FFF2-40B4-BE49-F238E27FC236}">
                <a16:creationId xmlns:a16="http://schemas.microsoft.com/office/drawing/2014/main" id="{1F3F9F7E-8FE9-B159-CA43-9413403527FE}"/>
              </a:ext>
            </a:extLst>
          </p:cNvPr>
          <p:cNvCxnSpPr>
            <a:cxnSpLocks/>
          </p:cNvCxnSpPr>
          <p:nvPr/>
        </p:nvCxnSpPr>
        <p:spPr>
          <a:xfrm>
            <a:off x="3026459" y="2127743"/>
            <a:ext cx="6154486" cy="0"/>
          </a:xfrm>
          <a:prstGeom prst="line">
            <a:avLst/>
          </a:prstGeom>
          <a:ln w="38100">
            <a:solidFill>
              <a:srgbClr val="006F3B"/>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FB7F5352-3259-9750-DBDF-B7513D6B4F62}"/>
              </a:ext>
            </a:extLst>
          </p:cNvPr>
          <p:cNvCxnSpPr>
            <a:cxnSpLocks/>
          </p:cNvCxnSpPr>
          <p:nvPr/>
        </p:nvCxnSpPr>
        <p:spPr>
          <a:xfrm>
            <a:off x="3018757" y="2307852"/>
            <a:ext cx="6154486" cy="0"/>
          </a:xfrm>
          <a:prstGeom prst="line">
            <a:avLst/>
          </a:prstGeom>
          <a:ln w="38100">
            <a:solidFill>
              <a:srgbClr val="006F3B"/>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5195F4E8-D6F2-1E00-4806-E6D7A6FF0EBB}"/>
              </a:ext>
            </a:extLst>
          </p:cNvPr>
          <p:cNvCxnSpPr>
            <a:cxnSpLocks/>
          </p:cNvCxnSpPr>
          <p:nvPr/>
        </p:nvCxnSpPr>
        <p:spPr>
          <a:xfrm>
            <a:off x="3990109" y="3139124"/>
            <a:ext cx="2937164" cy="0"/>
          </a:xfrm>
          <a:prstGeom prst="line">
            <a:avLst/>
          </a:prstGeom>
          <a:ln w="38100">
            <a:solidFill>
              <a:srgbClr val="006F3B"/>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31012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1000"/>
                                        <p:tgtEl>
                                          <p:spTgt spid="3">
                                            <p:txEl>
                                              <p:pRg st="4" end="4"/>
                                            </p:txEl>
                                          </p:spTgt>
                                        </p:tgtEl>
                                      </p:cBhvr>
                                    </p:animEffect>
                                    <p:anim calcmode="lin" valueType="num">
                                      <p:cBhvr>
                                        <p:cTn id="1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4" end="4"/>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1000"/>
                                        <p:tgtEl>
                                          <p:spTgt spid="3">
                                            <p:txEl>
                                              <p:pRg st="5" end="5"/>
                                            </p:txEl>
                                          </p:spTgt>
                                        </p:tgtEl>
                                      </p:cBhvr>
                                    </p:animEffect>
                                    <p:anim calcmode="lin" valueType="num">
                                      <p:cBhvr>
                                        <p:cTn id="1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par>
                                <p:cTn id="25" presetID="10"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par>
                                <p:cTn id="28" presetID="16" presetClass="entr" presetSubtype="21"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2000"/>
                                        <p:tgtEl>
                                          <p:spTgt spid="9"/>
                                        </p:tgtEl>
                                      </p:cBhvr>
                                    </p:animEffect>
                                  </p:childTnLst>
                                </p:cTn>
                              </p:par>
                              <p:par>
                                <p:cTn id="31" presetID="16" presetClass="entr" presetSubtype="21"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arn(inVertical)">
                                      <p:cBhvr>
                                        <p:cTn id="33" dur="2000"/>
                                        <p:tgtEl>
                                          <p:spTgt spid="11"/>
                                        </p:tgtEl>
                                      </p:cBhvr>
                                    </p:animEffect>
                                  </p:childTnLst>
                                </p:cTn>
                              </p:par>
                              <p:par>
                                <p:cTn id="34" presetID="16" presetClass="entr" presetSubtype="21"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arn(inVertical)">
                                      <p:cBhvr>
                                        <p:cTn id="36"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C08750-41F3-3B08-8E5D-2E25FB24F30F}"/>
            </a:ext>
          </a:extLst>
        </p:cNvPr>
        <p:cNvGrpSpPr/>
        <p:nvPr/>
      </p:nvGrpSpPr>
      <p:grpSpPr>
        <a:xfrm>
          <a:off x="0" y="0"/>
          <a:ext cx="0" cy="0"/>
          <a:chOff x="0" y="0"/>
          <a:chExt cx="0" cy="0"/>
        </a:xfrm>
      </p:grpSpPr>
      <p:sp>
        <p:nvSpPr>
          <p:cNvPr id="2" name="Title 6">
            <a:extLst>
              <a:ext uri="{FF2B5EF4-FFF2-40B4-BE49-F238E27FC236}">
                <a16:creationId xmlns:a16="http://schemas.microsoft.com/office/drawing/2014/main" id="{925E001D-D3A1-C57E-AB70-712F154738D9}"/>
              </a:ext>
            </a:extLst>
          </p:cNvPr>
          <p:cNvSpPr txBox="1">
            <a:spLocks/>
          </p:cNvSpPr>
          <p:nvPr/>
        </p:nvSpPr>
        <p:spPr>
          <a:xfrm>
            <a:off x="334295" y="274525"/>
            <a:ext cx="9468465" cy="813023"/>
          </a:xfrm>
          <a:prstGeom prst="rect">
            <a:avLst/>
          </a:prstGeom>
          <a:noFill/>
        </p:spPr>
        <p:txBody>
          <a:bodyPr vert="horz" lIns="0" tIns="0" rIns="0" bIns="0" rtlCol="0" anchor="t">
            <a:noAutofit/>
          </a:bodyPr>
          <a:lstStyle>
            <a:lvl1pPr algn="l" defTabSz="914400" rtl="0" eaLnBrk="1" latinLnBrk="0" hangingPunct="1">
              <a:lnSpc>
                <a:spcPct val="90000"/>
              </a:lnSpc>
              <a:spcBef>
                <a:spcPct val="0"/>
              </a:spcBef>
              <a:buNone/>
              <a:defRPr sz="2500" b="1" kern="1200">
                <a:solidFill>
                  <a:schemeClr val="tx2"/>
                </a:solidFill>
                <a:latin typeface="Times" pitchFamily="2"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srgbClr val="44546A"/>
                </a:solidFill>
                <a:effectLst>
                  <a:outerShdw blurRad="38100" dist="38100" dir="2700000" algn="tl">
                    <a:srgbClr val="000000">
                      <a:alpha val="43137"/>
                    </a:srgbClr>
                  </a:outerShdw>
                </a:effectLst>
                <a:uLnTx/>
                <a:uFillTx/>
                <a:latin typeface="Calibri Light" panose="020F0302020204030204"/>
                <a:ea typeface="+mj-ea"/>
                <a:cs typeface="Arial" panose="020B0604020202020204" pitchFamily="34" charset="0"/>
              </a:rPr>
              <a:t>Focused Professional Practice Evaluation</a:t>
            </a:r>
          </a:p>
        </p:txBody>
      </p:sp>
      <p:sp>
        <p:nvSpPr>
          <p:cNvPr id="5" name="Content Placeholder 2">
            <a:extLst>
              <a:ext uri="{FF2B5EF4-FFF2-40B4-BE49-F238E27FC236}">
                <a16:creationId xmlns:a16="http://schemas.microsoft.com/office/drawing/2014/main" id="{EC91F978-E5CC-C743-3E32-9F7BD6AF642F}"/>
              </a:ext>
            </a:extLst>
          </p:cNvPr>
          <p:cNvSpPr txBox="1">
            <a:spLocks/>
          </p:cNvSpPr>
          <p:nvPr/>
        </p:nvSpPr>
        <p:spPr>
          <a:xfrm>
            <a:off x="1000124" y="5348518"/>
            <a:ext cx="2500721" cy="67376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r>
              <a:rPr kumimoji="0" lang="en-US" sz="2200" b="1" i="0" u="sng" strike="noStrike" kern="1200" cap="none" spc="0" normalizeH="0" baseline="0" noProof="0">
                <a:ln>
                  <a:noFill/>
                </a:ln>
                <a:solidFill>
                  <a:srgbClr val="4472C4">
                    <a:lumMod val="50000"/>
                  </a:srgbClr>
                </a:solidFill>
                <a:effectLst/>
                <a:uLnTx/>
                <a:uFillTx/>
                <a:latin typeface="Calibri" panose="020F0502020204030204"/>
                <a:ea typeface="+mn-ea"/>
                <a:cs typeface="+mn-cs"/>
              </a:rPr>
              <a:t>FPPE is time-limited</a:t>
            </a:r>
            <a:endParaRPr kumimoji="0" lang="en-US" sz="2200" b="1" i="0" u="sng" strike="noStrike" kern="1200" cap="none" spc="0" normalizeH="0" baseline="0" noProof="0">
              <a:ln>
                <a:noFill/>
              </a:ln>
              <a:solidFill>
                <a:srgbClr val="4472C4">
                  <a:lumMod val="50000"/>
                </a:srgbClr>
              </a:solidFill>
              <a:effectLst/>
              <a:uLnTx/>
              <a:uFillTx/>
              <a:latin typeface="Microsoft Sans Serif" panose="020B0604020202020204" pitchFamily="34" charset="0"/>
              <a:ea typeface="+mn-ea"/>
              <a:cs typeface="+mn-cs"/>
            </a:endParaRPr>
          </a:p>
        </p:txBody>
      </p:sp>
      <p:pic>
        <p:nvPicPr>
          <p:cNvPr id="1026" name="Picture 2">
            <a:extLst>
              <a:ext uri="{FF2B5EF4-FFF2-40B4-BE49-F238E27FC236}">
                <a16:creationId xmlns:a16="http://schemas.microsoft.com/office/drawing/2014/main" id="{484AF304-1FDA-5E1F-6B95-56A9DE9120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47014" y="1982105"/>
            <a:ext cx="3832731" cy="2893789"/>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a:extLst>
              <a:ext uri="{FF2B5EF4-FFF2-40B4-BE49-F238E27FC236}">
                <a16:creationId xmlns:a16="http://schemas.microsoft.com/office/drawing/2014/main" id="{4EC043B7-3C7A-7929-A79C-B825C19E1DD7}"/>
              </a:ext>
            </a:extLst>
          </p:cNvPr>
          <p:cNvSpPr txBox="1">
            <a:spLocks/>
          </p:cNvSpPr>
          <p:nvPr/>
        </p:nvSpPr>
        <p:spPr>
          <a:xfrm>
            <a:off x="1698171" y="2217011"/>
            <a:ext cx="6305006" cy="289379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defRPr/>
            </a:pPr>
            <a:r>
              <a:rPr kumimoji="0" lang="en-US" sz="2200" i="0" strike="noStrike" kern="1200" cap="none" spc="0" normalizeH="0" baseline="0" noProof="0">
                <a:ln>
                  <a:noFill/>
                </a:ln>
                <a:effectLst/>
                <a:uLnTx/>
                <a:uFillTx/>
                <a:ea typeface="+mn-ea"/>
                <a:cs typeface="+mn-cs"/>
              </a:rPr>
              <a:t>Time frame is defined by your polices</a:t>
            </a:r>
            <a:endParaRPr lang="en-US" sz="2200"/>
          </a:p>
          <a:p>
            <a:pPr>
              <a:spcAft>
                <a:spcPts val="600"/>
              </a:spcAft>
              <a:defRPr/>
            </a:pPr>
            <a:r>
              <a:rPr lang="en-US" sz="2200"/>
              <a:t>Use timelines to keep everyone informed of time frame and progress</a:t>
            </a:r>
          </a:p>
          <a:p>
            <a:pPr>
              <a:spcAft>
                <a:spcPts val="600"/>
              </a:spcAft>
              <a:defRPr/>
            </a:pPr>
            <a:r>
              <a:rPr kumimoji="0" lang="en-US" sz="2200" i="0" strike="noStrike" kern="1200" cap="none" spc="0" normalizeH="0" baseline="0" noProof="0">
                <a:ln>
                  <a:noFill/>
                </a:ln>
                <a:effectLst/>
                <a:uLnTx/>
                <a:uFillTx/>
                <a:ea typeface="+mn-ea"/>
                <a:cs typeface="+mn-cs"/>
              </a:rPr>
              <a:t>What if not enough of the clinical activity has taken place during the allotted time?</a:t>
            </a:r>
          </a:p>
          <a:p>
            <a:pPr lvl="1">
              <a:spcAft>
                <a:spcPts val="600"/>
              </a:spcAft>
              <a:buFont typeface="Courier New" panose="02070309020205020404" pitchFamily="49" charset="0"/>
              <a:buChar char="o"/>
              <a:defRPr/>
            </a:pPr>
            <a:r>
              <a:rPr lang="en-US" sz="2000" i="1"/>
              <a:t>Can be extended, as long as the rationale is documented</a:t>
            </a:r>
          </a:p>
          <a:p>
            <a:pPr lvl="1">
              <a:spcAft>
                <a:spcPts val="600"/>
              </a:spcAft>
              <a:buFont typeface="Courier New" panose="02070309020205020404" pitchFamily="49" charset="0"/>
              <a:buChar char="o"/>
              <a:defRPr/>
            </a:pPr>
            <a:r>
              <a:rPr kumimoji="0" lang="en-US" sz="2000" i="1" strike="noStrike" kern="1200" cap="none" spc="0" normalizeH="0" baseline="0" noProof="0">
                <a:ln>
                  <a:noFill/>
                </a:ln>
                <a:effectLst/>
                <a:uLnTx/>
                <a:uFillTx/>
                <a:ea typeface="+mn-ea"/>
                <a:cs typeface="+mn-cs"/>
              </a:rPr>
              <a:t>But……this</a:t>
            </a:r>
            <a:r>
              <a:rPr kumimoji="0" lang="en-US" sz="2000" i="1" strike="noStrike" kern="1200" cap="none" spc="0" normalizeH="0" noProof="0">
                <a:ln>
                  <a:noFill/>
                </a:ln>
                <a:effectLst/>
                <a:uLnTx/>
                <a:uFillTx/>
                <a:ea typeface="+mn-ea"/>
                <a:cs typeface="+mn-cs"/>
              </a:rPr>
              <a:t> can’t be an unlimited time frame</a:t>
            </a:r>
            <a:endParaRPr kumimoji="0" lang="en-US" sz="2000" i="1" strike="noStrike" kern="1200" cap="none" spc="0" normalizeH="0" baseline="0" noProof="0">
              <a:ln>
                <a:noFill/>
              </a:ln>
              <a:effectLst/>
              <a:uLnTx/>
              <a:uFillTx/>
              <a:ea typeface="+mn-ea"/>
              <a:cs typeface="+mn-cs"/>
            </a:endParaRPr>
          </a:p>
        </p:txBody>
      </p:sp>
    </p:spTree>
    <p:extLst>
      <p:ext uri="{BB962C8B-B14F-4D97-AF65-F5344CB8AC3E}">
        <p14:creationId xmlns:p14="http://schemas.microsoft.com/office/powerpoint/2010/main" val="83243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withEffect">
                                  <p:stCondLst>
                                    <p:cond delay="0"/>
                                  </p:stCondLst>
                                  <p:childTnLst>
                                    <p:animMotion origin="layout" path="M 4.79167E-6 4.81481E-6 L -0.00365 -0.57616 " pathEditMode="relative" rAng="0" ptsTypes="AA">
                                      <p:cBhvr>
                                        <p:cTn id="6" dur="2000" fill="hold"/>
                                        <p:tgtEl>
                                          <p:spTgt spid="5"/>
                                        </p:tgtEl>
                                        <p:attrNameLst>
                                          <p:attrName>ppt_x</p:attrName>
                                          <p:attrName>ppt_y</p:attrName>
                                        </p:attrNameLst>
                                      </p:cBhvr>
                                      <p:rCtr x="-182" y="-28819"/>
                                    </p:animMotion>
                                  </p:childTnLst>
                                </p:cTn>
                              </p:par>
                            </p:childTnLst>
                          </p:cTn>
                        </p:par>
                        <p:par>
                          <p:cTn id="7" fill="hold">
                            <p:stCondLst>
                              <p:cond delay="2000"/>
                            </p:stCondLst>
                            <p:childTnLst>
                              <p:par>
                                <p:cTn id="8" presetID="10" presetClass="entr" presetSubtype="0" fill="hold" nodeType="after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500"/>
                                        <p:tgtEl>
                                          <p:spTgt spid="102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FBCAD7-789E-1A6A-C969-F763713F4FD5}"/>
            </a:ext>
          </a:extLst>
        </p:cNvPr>
        <p:cNvGrpSpPr/>
        <p:nvPr/>
      </p:nvGrpSpPr>
      <p:grpSpPr>
        <a:xfrm>
          <a:off x="0" y="0"/>
          <a:ext cx="0" cy="0"/>
          <a:chOff x="0" y="0"/>
          <a:chExt cx="0" cy="0"/>
        </a:xfrm>
      </p:grpSpPr>
      <p:sp>
        <p:nvSpPr>
          <p:cNvPr id="2" name="Title 6">
            <a:extLst>
              <a:ext uri="{FF2B5EF4-FFF2-40B4-BE49-F238E27FC236}">
                <a16:creationId xmlns:a16="http://schemas.microsoft.com/office/drawing/2014/main" id="{145BFFEB-47E1-E73D-5617-09046E3C5579}"/>
              </a:ext>
            </a:extLst>
          </p:cNvPr>
          <p:cNvSpPr txBox="1">
            <a:spLocks/>
          </p:cNvSpPr>
          <p:nvPr/>
        </p:nvSpPr>
        <p:spPr>
          <a:xfrm>
            <a:off x="334295" y="274525"/>
            <a:ext cx="9468465" cy="813023"/>
          </a:xfrm>
          <a:prstGeom prst="rect">
            <a:avLst/>
          </a:prstGeom>
          <a:noFill/>
        </p:spPr>
        <p:txBody>
          <a:bodyPr vert="horz" lIns="0" tIns="0" rIns="0" bIns="0" rtlCol="0" anchor="t">
            <a:noAutofit/>
          </a:bodyPr>
          <a:lstStyle>
            <a:lvl1pPr algn="l" defTabSz="914400" rtl="0" eaLnBrk="1" latinLnBrk="0" hangingPunct="1">
              <a:lnSpc>
                <a:spcPct val="90000"/>
              </a:lnSpc>
              <a:spcBef>
                <a:spcPct val="0"/>
              </a:spcBef>
              <a:buNone/>
              <a:defRPr sz="2500" b="1" kern="1200">
                <a:solidFill>
                  <a:schemeClr val="tx2"/>
                </a:solidFill>
                <a:latin typeface="Times" pitchFamily="2"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srgbClr val="44546A"/>
                </a:solidFill>
                <a:effectLst>
                  <a:outerShdw blurRad="38100" dist="38100" dir="2700000" algn="tl">
                    <a:srgbClr val="000000">
                      <a:alpha val="43137"/>
                    </a:srgbClr>
                  </a:outerShdw>
                </a:effectLst>
                <a:uLnTx/>
                <a:uFillTx/>
                <a:latin typeface="Calibri Light" panose="020F0302020204030204"/>
                <a:ea typeface="+mj-ea"/>
                <a:cs typeface="Arial" panose="020B0604020202020204" pitchFamily="34" charset="0"/>
              </a:rPr>
              <a:t>Focused Professional Practice Evaluation</a:t>
            </a:r>
          </a:p>
        </p:txBody>
      </p:sp>
      <p:sp>
        <p:nvSpPr>
          <p:cNvPr id="4" name="TextBox 3">
            <a:extLst>
              <a:ext uri="{FF2B5EF4-FFF2-40B4-BE49-F238E27FC236}">
                <a16:creationId xmlns:a16="http://schemas.microsoft.com/office/drawing/2014/main" id="{975A6931-E8C4-EEF8-D281-DEAAC2407EAC}"/>
              </a:ext>
            </a:extLst>
          </p:cNvPr>
          <p:cNvSpPr txBox="1"/>
          <p:nvPr/>
        </p:nvSpPr>
        <p:spPr>
          <a:xfrm>
            <a:off x="776748" y="1123024"/>
            <a:ext cx="6096000" cy="424732"/>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2400" b="1" i="1" u="sng" strike="noStrike" kern="1200" cap="none" spc="0" normalizeH="0" baseline="0" noProof="0">
                <a:ln>
                  <a:noFill/>
                </a:ln>
                <a:solidFill>
                  <a:srgbClr val="70AD47">
                    <a:lumMod val="50000"/>
                  </a:srgbClr>
                </a:solidFill>
                <a:effectLst>
                  <a:outerShdw blurRad="38100" dist="38100" dir="2700000" algn="tl">
                    <a:srgbClr val="000000">
                      <a:alpha val="43137"/>
                    </a:srgbClr>
                  </a:outerShdw>
                </a:effectLst>
                <a:uLnTx/>
                <a:uFillTx/>
                <a:latin typeface="Calibri" panose="020F0502020204030204"/>
                <a:ea typeface="+mn-ea"/>
                <a:cs typeface="+mn-cs"/>
              </a:rPr>
              <a:t>Initial Granting of Privileges</a:t>
            </a:r>
          </a:p>
        </p:txBody>
      </p:sp>
      <p:sp>
        <p:nvSpPr>
          <p:cNvPr id="5" name="Right Arrow 3">
            <a:extLst>
              <a:ext uri="{FF2B5EF4-FFF2-40B4-BE49-F238E27FC236}">
                <a16:creationId xmlns:a16="http://schemas.microsoft.com/office/drawing/2014/main" id="{2249EAF4-C7DE-03B7-036A-1AE013C09596}"/>
              </a:ext>
            </a:extLst>
          </p:cNvPr>
          <p:cNvSpPr/>
          <p:nvPr/>
        </p:nvSpPr>
        <p:spPr>
          <a:xfrm>
            <a:off x="6271749" y="3157384"/>
            <a:ext cx="2674374" cy="990600"/>
          </a:xfrm>
          <a:prstGeom prst="rightArrow">
            <a:avLst/>
          </a:prstGeom>
          <a:solidFill>
            <a:schemeClr val="accent6">
              <a:lumMod val="50000"/>
            </a:schemeClr>
          </a:solidFill>
          <a:ln>
            <a:solidFill>
              <a:schemeClr val="accent6">
                <a:lumMod val="50000"/>
              </a:schemeClr>
            </a:solidFill>
          </a:ln>
          <a:effectLst>
            <a:outerShdw blurRad="50800" dist="635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Analyze Data</a:t>
            </a:r>
          </a:p>
        </p:txBody>
      </p:sp>
      <p:sp>
        <p:nvSpPr>
          <p:cNvPr id="6" name="Rectangle: Rounded Corners 5">
            <a:extLst>
              <a:ext uri="{FF2B5EF4-FFF2-40B4-BE49-F238E27FC236}">
                <a16:creationId xmlns:a16="http://schemas.microsoft.com/office/drawing/2014/main" id="{F0A1A548-C13C-1DB8-AE9E-9845271F8A0B}"/>
              </a:ext>
            </a:extLst>
          </p:cNvPr>
          <p:cNvSpPr/>
          <p:nvPr/>
        </p:nvSpPr>
        <p:spPr>
          <a:xfrm>
            <a:off x="3483077" y="2886998"/>
            <a:ext cx="2517059" cy="1543664"/>
          </a:xfrm>
          <a:prstGeom prst="roundRect">
            <a:avLst/>
          </a:prstGeom>
          <a:effectLst>
            <a:outerShdw blurRad="50800" dist="63500" dir="2700000" algn="t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Outcome Data is gathered</a:t>
            </a:r>
          </a:p>
        </p:txBody>
      </p:sp>
      <p:sp>
        <p:nvSpPr>
          <p:cNvPr id="7" name="Rectangle: Rounded Corners 6">
            <a:extLst>
              <a:ext uri="{FF2B5EF4-FFF2-40B4-BE49-F238E27FC236}">
                <a16:creationId xmlns:a16="http://schemas.microsoft.com/office/drawing/2014/main" id="{2FDC1988-82D5-F416-7C5B-9065DC581A4D}"/>
              </a:ext>
            </a:extLst>
          </p:cNvPr>
          <p:cNvSpPr/>
          <p:nvPr/>
        </p:nvSpPr>
        <p:spPr>
          <a:xfrm>
            <a:off x="663678" y="2359742"/>
            <a:ext cx="2517059" cy="2713703"/>
          </a:xfrm>
          <a:prstGeom prst="roundRect">
            <a:avLst/>
          </a:prstGeom>
          <a:effectLst>
            <a:outerShdw blurRad="50800" dist="63500" dir="2700000" algn="t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Credentials Committee in collaboration with the department chair develops criteria for evaluation</a:t>
            </a:r>
          </a:p>
        </p:txBody>
      </p:sp>
      <p:sp>
        <p:nvSpPr>
          <p:cNvPr id="8" name="Rounded Rectangle 4">
            <a:extLst>
              <a:ext uri="{FF2B5EF4-FFF2-40B4-BE49-F238E27FC236}">
                <a16:creationId xmlns:a16="http://schemas.microsoft.com/office/drawing/2014/main" id="{799E59FD-C72D-B607-9BB2-4F53BE2416E1}"/>
              </a:ext>
            </a:extLst>
          </p:cNvPr>
          <p:cNvSpPr/>
          <p:nvPr/>
        </p:nvSpPr>
        <p:spPr>
          <a:xfrm>
            <a:off x="9217737" y="1633384"/>
            <a:ext cx="2310585" cy="4038600"/>
          </a:xfrm>
          <a:prstGeom prst="roundRect">
            <a:avLst/>
          </a:prstGeom>
          <a:solidFill>
            <a:schemeClr val="accent1"/>
          </a:solidFill>
          <a:ln>
            <a:solidFill>
              <a:schemeClr val="accent5">
                <a:lumMod val="75000"/>
              </a:schemeClr>
            </a:solidFill>
          </a:ln>
          <a:effectLst>
            <a:outerShdw blurRad="50800" dist="635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Dept Chair reviews data and makes an informed decision re: continuing or concluding FPPE</a:t>
            </a:r>
          </a:p>
        </p:txBody>
      </p:sp>
      <p:sp>
        <p:nvSpPr>
          <p:cNvPr id="3" name="TextBox 2">
            <a:extLst>
              <a:ext uri="{FF2B5EF4-FFF2-40B4-BE49-F238E27FC236}">
                <a16:creationId xmlns:a16="http://schemas.microsoft.com/office/drawing/2014/main" id="{532611B7-AD3F-3A8B-D4B3-D2F6184BD355}"/>
              </a:ext>
            </a:extLst>
          </p:cNvPr>
          <p:cNvSpPr txBox="1"/>
          <p:nvPr/>
        </p:nvSpPr>
        <p:spPr>
          <a:xfrm>
            <a:off x="3452350" y="2359742"/>
            <a:ext cx="2590800" cy="3018309"/>
          </a:xfrm>
          <a:prstGeom prst="rect">
            <a:avLst/>
          </a:prstGeom>
          <a:noFill/>
        </p:spPr>
        <p:txBody>
          <a:bodyPr wrap="square" rtlCol="0">
            <a:noAutofit/>
          </a:bodyPr>
          <a:lstStyle/>
          <a:p>
            <a:pPr algn="ctr"/>
            <a:r>
              <a:rPr lang="en-US" sz="2400" b="1" u="sng">
                <a:solidFill>
                  <a:srgbClr val="70AD47">
                    <a:lumMod val="50000"/>
                  </a:srgbClr>
                </a:solidFill>
                <a:effectLst>
                  <a:outerShdw blurRad="38100" dist="38100" dir="2700000" algn="tl">
                    <a:srgbClr val="000000">
                      <a:alpha val="43137"/>
                    </a:srgbClr>
                  </a:outerShdw>
                </a:effectLst>
                <a:latin typeface="Calibri" panose="020F0502020204030204"/>
              </a:rPr>
              <a:t>Department Chair</a:t>
            </a:r>
          </a:p>
          <a:p>
            <a:pPr algn="ctr"/>
            <a:endParaRPr lang="en-US" sz="2400" b="1" i="1">
              <a:solidFill>
                <a:srgbClr val="70AD47">
                  <a:lumMod val="50000"/>
                </a:srgbClr>
              </a:solidFill>
              <a:effectLst>
                <a:outerShdw blurRad="38100" dist="38100" dir="2700000" algn="tl">
                  <a:srgbClr val="000000">
                    <a:alpha val="43137"/>
                  </a:srgbClr>
                </a:outerShdw>
              </a:effectLst>
              <a:latin typeface="Calibri" panose="020F0502020204030204"/>
            </a:endParaRPr>
          </a:p>
          <a:p>
            <a:pPr algn="ctr"/>
            <a:r>
              <a:rPr lang="en-US" sz="2400" b="1">
                <a:solidFill>
                  <a:srgbClr val="70AD47">
                    <a:lumMod val="50000"/>
                  </a:srgbClr>
                </a:solidFill>
                <a:effectLst>
                  <a:outerShdw blurRad="38100" dist="38100" dir="2700000" algn="tl">
                    <a:srgbClr val="000000">
                      <a:alpha val="43137"/>
                    </a:srgbClr>
                  </a:outerShdw>
                </a:effectLst>
                <a:latin typeface="Calibri" panose="020F0502020204030204"/>
              </a:rPr>
              <a:t>DOP Forms</a:t>
            </a:r>
          </a:p>
          <a:p>
            <a:pPr algn="ctr"/>
            <a:endParaRPr lang="en-US" sz="2400" b="1">
              <a:solidFill>
                <a:srgbClr val="70AD47">
                  <a:lumMod val="50000"/>
                </a:srgbClr>
              </a:solidFill>
              <a:effectLst>
                <a:outerShdw blurRad="38100" dist="38100" dir="2700000" algn="tl">
                  <a:srgbClr val="000000">
                    <a:alpha val="43137"/>
                  </a:srgbClr>
                </a:outerShdw>
              </a:effectLst>
              <a:latin typeface="Calibri" panose="020F0502020204030204"/>
            </a:endParaRPr>
          </a:p>
          <a:p>
            <a:pPr algn="ctr"/>
            <a:r>
              <a:rPr lang="en-US" sz="2400" b="1">
                <a:solidFill>
                  <a:srgbClr val="70AD47">
                    <a:lumMod val="50000"/>
                  </a:srgbClr>
                </a:solidFill>
                <a:effectLst>
                  <a:outerShdw blurRad="38100" dist="38100" dir="2700000" algn="tl">
                    <a:srgbClr val="000000">
                      <a:alpha val="43137"/>
                    </a:srgbClr>
                  </a:outerShdw>
                </a:effectLst>
                <a:latin typeface="Calibri" panose="020F0502020204030204"/>
              </a:rPr>
              <a:t>Initial FPPE Criteria</a:t>
            </a:r>
            <a:r>
              <a:rPr lang="en-US" sz="2400" b="1" i="1">
                <a:solidFill>
                  <a:srgbClr val="70AD47">
                    <a:lumMod val="50000"/>
                  </a:srgbClr>
                </a:solidFill>
                <a:effectLst>
                  <a:outerShdw blurRad="38100" dist="38100" dir="2700000" algn="tl">
                    <a:srgbClr val="000000">
                      <a:alpha val="43137"/>
                    </a:srgbClr>
                  </a:outerShdw>
                </a:effectLst>
                <a:latin typeface="Calibri" panose="020F0502020204030204"/>
              </a:rPr>
              <a:t> – based upon clinical privileges</a:t>
            </a:r>
          </a:p>
        </p:txBody>
      </p:sp>
    </p:spTree>
    <p:extLst>
      <p:ext uri="{BB962C8B-B14F-4D97-AF65-F5344CB8AC3E}">
        <p14:creationId xmlns:p14="http://schemas.microsoft.com/office/powerpoint/2010/main" val="3056734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10" presetClass="exit" presetSubtype="0" fill="hold" grpId="1" nodeType="withEffect">
                                  <p:stCondLst>
                                    <p:cond delay="0"/>
                                  </p:stCondLst>
                                  <p:childTnLst>
                                    <p:animEffect transition="out" filter="fade">
                                      <p:cBhvr>
                                        <p:cTn id="16" dur="500"/>
                                        <p:tgtEl>
                                          <p:spTgt spid="3"/>
                                        </p:tgtEl>
                                      </p:cBhvr>
                                    </p:animEffect>
                                    <p:set>
                                      <p:cBhvr>
                                        <p:cTn id="17" dur="1" fill="hold">
                                          <p:stCondLst>
                                            <p:cond delay="499"/>
                                          </p:stCondLst>
                                        </p:cTn>
                                        <p:tgtEl>
                                          <p:spTgt spid="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3" grpId="0"/>
      <p:bldP spid="3"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27D3834-2323-B583-DBF0-F1C5F767E89D}"/>
              </a:ext>
            </a:extLst>
          </p:cNvPr>
          <p:cNvPicPr>
            <a:picLocks noChangeAspect="1"/>
          </p:cNvPicPr>
          <p:nvPr/>
        </p:nvPicPr>
        <p:blipFill>
          <a:blip r:embed="rId2"/>
          <a:stretch>
            <a:fillRect/>
          </a:stretch>
        </p:blipFill>
        <p:spPr>
          <a:xfrm>
            <a:off x="6023878" y="1713342"/>
            <a:ext cx="3862733" cy="3847280"/>
          </a:xfrm>
          <a:prstGeom prst="rect">
            <a:avLst/>
          </a:prstGeom>
          <a:effectLst>
            <a:outerShdw blurRad="50800" dist="76200" dir="2700000" algn="tl" rotWithShape="0">
              <a:schemeClr val="tx1"/>
            </a:outerShdw>
          </a:effectLst>
        </p:spPr>
      </p:pic>
      <p:sp>
        <p:nvSpPr>
          <p:cNvPr id="3" name="Title 6">
            <a:extLst>
              <a:ext uri="{FF2B5EF4-FFF2-40B4-BE49-F238E27FC236}">
                <a16:creationId xmlns:a16="http://schemas.microsoft.com/office/drawing/2014/main" id="{7E57772F-0C0D-C34F-E630-028E0D870A40}"/>
              </a:ext>
            </a:extLst>
          </p:cNvPr>
          <p:cNvSpPr txBox="1">
            <a:spLocks/>
          </p:cNvSpPr>
          <p:nvPr/>
        </p:nvSpPr>
        <p:spPr>
          <a:xfrm>
            <a:off x="513735" y="486467"/>
            <a:ext cx="9087465" cy="1063660"/>
          </a:xfrm>
          <a:prstGeom prst="rect">
            <a:avLst/>
          </a:prstGeom>
          <a:noFill/>
        </p:spPr>
        <p:txBody>
          <a:bodyPr vert="horz" lIns="0" tIns="0" rIns="0" bIns="0" rtlCol="0" anchor="t">
            <a:noAutofit/>
          </a:bodyPr>
          <a:lstStyle>
            <a:lvl1pPr algn="l" defTabSz="914400" rtl="0" eaLnBrk="1" latinLnBrk="0" hangingPunct="1">
              <a:lnSpc>
                <a:spcPct val="90000"/>
              </a:lnSpc>
              <a:spcBef>
                <a:spcPct val="0"/>
              </a:spcBef>
              <a:buNone/>
              <a:defRPr sz="2500" b="1" kern="1200">
                <a:solidFill>
                  <a:schemeClr val="tx2"/>
                </a:solidFill>
                <a:latin typeface="Times" pitchFamily="2"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Light" panose="020F0302020204030204"/>
                <a:ea typeface="+mj-ea"/>
                <a:cs typeface="Arial" panose="020B0604020202020204" pitchFamily="34" charset="0"/>
              </a:rPr>
              <a:t>Dr. Neo passes through his 6 month initial FPPE / focused evaluation period with no concerns being raised </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Light" panose="020F0302020204030204"/>
              <a:ea typeface="+mj-ea"/>
              <a:cs typeface="Arial" panose="020B0604020202020204" pitchFamily="34" charset="0"/>
            </a:endParaRPr>
          </a:p>
        </p:txBody>
      </p:sp>
      <p:cxnSp>
        <p:nvCxnSpPr>
          <p:cNvPr id="5" name="Straight Connector 4">
            <a:extLst>
              <a:ext uri="{FF2B5EF4-FFF2-40B4-BE49-F238E27FC236}">
                <a16:creationId xmlns:a16="http://schemas.microsoft.com/office/drawing/2014/main" id="{7ADF66C8-0C7F-515A-6CCF-39BEAFC9744E}"/>
              </a:ext>
            </a:extLst>
          </p:cNvPr>
          <p:cNvCxnSpPr>
            <a:cxnSpLocks/>
          </p:cNvCxnSpPr>
          <p:nvPr/>
        </p:nvCxnSpPr>
        <p:spPr>
          <a:xfrm>
            <a:off x="2824163" y="5472113"/>
            <a:ext cx="2971800" cy="0"/>
          </a:xfrm>
          <a:prstGeom prst="line">
            <a:avLst/>
          </a:prstGeom>
          <a:ln w="31750">
            <a:solidFill>
              <a:srgbClr val="E18550"/>
            </a:solidFill>
          </a:ln>
        </p:spPr>
        <p:style>
          <a:lnRef idx="2">
            <a:schemeClr val="accent1"/>
          </a:lnRef>
          <a:fillRef idx="0">
            <a:schemeClr val="accent1"/>
          </a:fillRef>
          <a:effectRef idx="1">
            <a:schemeClr val="accent1"/>
          </a:effectRef>
          <a:fontRef idx="minor">
            <a:schemeClr val="tx1"/>
          </a:fontRef>
        </p:style>
      </p:cxnSp>
      <p:pic>
        <p:nvPicPr>
          <p:cNvPr id="2" name="Picture 1">
            <a:extLst>
              <a:ext uri="{FF2B5EF4-FFF2-40B4-BE49-F238E27FC236}">
                <a16:creationId xmlns:a16="http://schemas.microsoft.com/office/drawing/2014/main" id="{59970376-CB23-BA5C-778E-60A8A74D2947}"/>
              </a:ext>
            </a:extLst>
          </p:cNvPr>
          <p:cNvPicPr>
            <a:picLocks noChangeAspect="1"/>
          </p:cNvPicPr>
          <p:nvPr/>
        </p:nvPicPr>
        <p:blipFill>
          <a:blip r:embed="rId3"/>
          <a:stretch>
            <a:fillRect/>
          </a:stretch>
        </p:blipFill>
        <p:spPr>
          <a:xfrm>
            <a:off x="1745797" y="1713338"/>
            <a:ext cx="3847284" cy="3847284"/>
          </a:xfrm>
          <a:prstGeom prst="rect">
            <a:avLst/>
          </a:prstGeom>
          <a:effectLst>
            <a:outerShdw blurRad="50800" dist="76200" dir="2700000" algn="tl" rotWithShape="0">
              <a:schemeClr val="tx1"/>
            </a:outerShdw>
          </a:effectLst>
        </p:spPr>
      </p:pic>
      <p:sp>
        <p:nvSpPr>
          <p:cNvPr id="7" name="Title 6">
            <a:extLst>
              <a:ext uri="{FF2B5EF4-FFF2-40B4-BE49-F238E27FC236}">
                <a16:creationId xmlns:a16="http://schemas.microsoft.com/office/drawing/2014/main" id="{79C67870-8F88-E558-13C0-470545337FCE}"/>
              </a:ext>
            </a:extLst>
          </p:cNvPr>
          <p:cNvSpPr txBox="1">
            <a:spLocks/>
          </p:cNvSpPr>
          <p:nvPr/>
        </p:nvSpPr>
        <p:spPr>
          <a:xfrm>
            <a:off x="6111170" y="2897170"/>
            <a:ext cx="3688150" cy="1063660"/>
          </a:xfrm>
          <a:prstGeom prst="rect">
            <a:avLst/>
          </a:prstGeom>
          <a:noFill/>
        </p:spPr>
        <p:txBody>
          <a:bodyPr vert="horz" lIns="0" tIns="0" rIns="0" bIns="0" rtlCol="0" anchor="t">
            <a:noAutofit/>
          </a:bodyPr>
          <a:lstStyle>
            <a:lvl1pPr algn="l" defTabSz="914400" rtl="0" eaLnBrk="1" latinLnBrk="0" hangingPunct="1">
              <a:lnSpc>
                <a:spcPct val="90000"/>
              </a:lnSpc>
              <a:spcBef>
                <a:spcPct val="0"/>
              </a:spcBef>
              <a:buNone/>
              <a:defRPr sz="2500" b="1" kern="1200">
                <a:solidFill>
                  <a:schemeClr val="tx2"/>
                </a:solidFill>
                <a:latin typeface="Times" pitchFamily="2"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1" u="none" strike="noStrike" kern="1200" cap="none" spc="0" normalizeH="0" baseline="0" noProof="0">
                <a:ln>
                  <a:noFill/>
                </a:ln>
                <a:solidFill>
                  <a:srgbClr val="0E2841"/>
                </a:solidFill>
                <a:effectLst>
                  <a:outerShdw blurRad="38100" dist="38100" dir="2700000" algn="tl">
                    <a:srgbClr val="000000">
                      <a:alpha val="43137"/>
                    </a:srgbClr>
                  </a:outerShdw>
                </a:effectLst>
                <a:uLnTx/>
                <a:uFillTx/>
                <a:latin typeface="Calibri Light" panose="020F0302020204030204"/>
                <a:ea typeface="+mj-ea"/>
                <a:cs typeface="Arial" panose="020B0604020202020204" pitchFamily="34" charset="0"/>
              </a:rPr>
              <a:t>“I’m good, right?”</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Light" panose="020F0302020204030204"/>
              <a:ea typeface="+mj-ea"/>
              <a:cs typeface="Arial" panose="020B0604020202020204" pitchFamily="34" charset="0"/>
            </a:endParaRPr>
          </a:p>
        </p:txBody>
      </p:sp>
      <p:sp>
        <p:nvSpPr>
          <p:cNvPr id="10" name="Title 6">
            <a:extLst>
              <a:ext uri="{FF2B5EF4-FFF2-40B4-BE49-F238E27FC236}">
                <a16:creationId xmlns:a16="http://schemas.microsoft.com/office/drawing/2014/main" id="{630476BF-4E5A-DAA8-EF84-F7F726155879}"/>
              </a:ext>
            </a:extLst>
          </p:cNvPr>
          <p:cNvSpPr txBox="1">
            <a:spLocks/>
          </p:cNvSpPr>
          <p:nvPr/>
        </p:nvSpPr>
        <p:spPr>
          <a:xfrm>
            <a:off x="1649015" y="2888391"/>
            <a:ext cx="4040848" cy="1063660"/>
          </a:xfrm>
          <a:prstGeom prst="rect">
            <a:avLst/>
          </a:prstGeom>
          <a:noFill/>
        </p:spPr>
        <p:txBody>
          <a:bodyPr vert="horz" lIns="0" tIns="0" rIns="0" bIns="0" rtlCol="0" anchor="t">
            <a:noAutofit/>
          </a:bodyPr>
          <a:lstStyle>
            <a:lvl1pPr algn="l" defTabSz="914400" rtl="0" eaLnBrk="1" latinLnBrk="0" hangingPunct="1">
              <a:lnSpc>
                <a:spcPct val="90000"/>
              </a:lnSpc>
              <a:spcBef>
                <a:spcPct val="0"/>
              </a:spcBef>
              <a:buNone/>
              <a:defRPr sz="2500" b="1" kern="1200">
                <a:solidFill>
                  <a:schemeClr val="tx2"/>
                </a:solidFill>
                <a:latin typeface="Times" pitchFamily="2"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1" u="none" strike="noStrike" kern="1200" cap="none" spc="0" normalizeH="0" baseline="0" noProof="0">
                <a:ln>
                  <a:noFill/>
                </a:ln>
                <a:solidFill>
                  <a:srgbClr val="0E2841"/>
                </a:solidFill>
                <a:effectLst>
                  <a:outerShdw blurRad="38100" dist="38100" dir="2700000" algn="tl">
                    <a:srgbClr val="000000">
                      <a:alpha val="43137"/>
                    </a:srgbClr>
                  </a:outerShdw>
                </a:effectLst>
                <a:uLnTx/>
                <a:uFillTx/>
                <a:latin typeface="Calibri Light" panose="020F0302020204030204"/>
                <a:ea typeface="+mj-ea"/>
                <a:cs typeface="Arial" panose="020B0604020202020204" pitchFamily="34" charset="0"/>
              </a:rPr>
              <a:t>“But wait, there’s more!”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Light" panose="020F0302020204030204"/>
              <a:ea typeface="+mj-ea"/>
              <a:cs typeface="Arial" panose="020B0604020202020204" pitchFamily="34" charset="0"/>
            </a:endParaRPr>
          </a:p>
        </p:txBody>
      </p:sp>
    </p:spTree>
    <p:extLst>
      <p:ext uri="{BB962C8B-B14F-4D97-AF65-F5344CB8AC3E}">
        <p14:creationId xmlns:p14="http://schemas.microsoft.com/office/powerpoint/2010/main" val="4060058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7"/>
                                        </p:tgtEl>
                                      </p:cBhvr>
                                    </p:animEffect>
                                    <p:set>
                                      <p:cBhvr>
                                        <p:cTn id="10" dur="1" fill="hold">
                                          <p:stCondLst>
                                            <p:cond delay="499"/>
                                          </p:stCondLst>
                                        </p:cTn>
                                        <p:tgtEl>
                                          <p:spTgt spid="7"/>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s To The Bone the new 13 Reasons for controversy?">
            <a:extLst>
              <a:ext uri="{FF2B5EF4-FFF2-40B4-BE49-F238E27FC236}">
                <a16:creationId xmlns:a16="http://schemas.microsoft.com/office/drawing/2014/main" id="{AB95DB2B-C94C-E729-5350-4951F4E3486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7882"/>
          <a:stretch/>
        </p:blipFill>
        <p:spPr bwMode="auto">
          <a:xfrm>
            <a:off x="8330924" y="915272"/>
            <a:ext cx="3194582" cy="4700422"/>
          </a:xfrm>
          <a:prstGeom prst="rect">
            <a:avLst/>
          </a:prstGeom>
          <a:effectLst>
            <a:outerShdw blurRad="50800" dist="76200" dir="2700000" algn="tl" rotWithShape="0">
              <a:schemeClr val="tx1"/>
            </a:outerShdw>
          </a:effectLst>
          <a:extLst>
            <a:ext uri="{909E8E84-426E-40DD-AFC4-6F175D3DCCD1}">
              <a14:hiddenFill xmlns:a14="http://schemas.microsoft.com/office/drawing/2010/main">
                <a:solidFill>
                  <a:srgbClr val="FFFFFF"/>
                </a:solidFill>
              </a14:hiddenFill>
            </a:ext>
          </a:extLst>
        </p:spPr>
      </p:pic>
      <p:sp>
        <p:nvSpPr>
          <p:cNvPr id="3" name="Title 6">
            <a:extLst>
              <a:ext uri="{FF2B5EF4-FFF2-40B4-BE49-F238E27FC236}">
                <a16:creationId xmlns:a16="http://schemas.microsoft.com/office/drawing/2014/main" id="{7E57772F-0C0D-C34F-E630-028E0D870A40}"/>
              </a:ext>
            </a:extLst>
          </p:cNvPr>
          <p:cNvSpPr txBox="1">
            <a:spLocks/>
          </p:cNvSpPr>
          <p:nvPr/>
        </p:nvSpPr>
        <p:spPr>
          <a:xfrm>
            <a:off x="513736" y="486466"/>
            <a:ext cx="7901602" cy="2345223"/>
          </a:xfrm>
          <a:prstGeom prst="rect">
            <a:avLst/>
          </a:prstGeom>
          <a:noFill/>
        </p:spPr>
        <p:txBody>
          <a:bodyPr vert="horz" lIns="0" tIns="0" rIns="0" bIns="0" rtlCol="0" anchor="t">
            <a:noAutofit/>
          </a:bodyPr>
          <a:lstStyle>
            <a:lvl1pPr algn="l" defTabSz="914400" rtl="0" eaLnBrk="1" latinLnBrk="0" hangingPunct="1">
              <a:lnSpc>
                <a:spcPct val="90000"/>
              </a:lnSpc>
              <a:spcBef>
                <a:spcPct val="0"/>
              </a:spcBef>
              <a:buNone/>
              <a:defRPr sz="2500" b="1" kern="1200">
                <a:solidFill>
                  <a:schemeClr val="tx2"/>
                </a:solidFill>
                <a:latin typeface="Times" pitchFamily="2"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Light" panose="020F0302020204030204"/>
                <a:ea typeface="+mj-ea"/>
                <a:cs typeface="Arial" panose="020B0604020202020204" pitchFamily="34" charset="0"/>
              </a:rPr>
              <a:t>Every member of the medical staff who is granted clinical privileges </a:t>
            </a:r>
            <a:r>
              <a:rPr kumimoji="0" lang="en-US" sz="2800" b="0" i="0" u="none" strike="noStrike" kern="1200" cap="none" spc="0" normalizeH="0" baseline="0" noProof="0">
                <a:ln>
                  <a:noFill/>
                </a:ln>
                <a:solidFill>
                  <a:srgbClr val="4472C4">
                    <a:lumMod val="50000"/>
                  </a:srgbClr>
                </a:solidFill>
                <a:effectLst>
                  <a:outerShdw blurRad="38100" dist="38100" dir="2700000" algn="tl">
                    <a:srgbClr val="000000">
                      <a:alpha val="43137"/>
                    </a:srgbClr>
                  </a:outerShdw>
                </a:effectLst>
                <a:uLnTx/>
                <a:uFillTx/>
                <a:latin typeface="Calibri" panose="020F0502020204030204"/>
                <a:ea typeface="+mj-ea"/>
                <a:cs typeface="Arial" panose="020B0604020202020204" pitchFamily="34" charset="0"/>
              </a:rPr>
              <a:t>should </a:t>
            </a:r>
            <a:r>
              <a:rPr kumimoji="0" lang="en-US" sz="2800" b="0" i="1" u="sng" strike="noStrike" kern="1200" cap="none" spc="0" normalizeH="0" baseline="0" noProof="0">
                <a:ln>
                  <a:noFill/>
                </a:ln>
                <a:solidFill>
                  <a:srgbClr val="4472C4">
                    <a:lumMod val="50000"/>
                  </a:srgbClr>
                </a:solidFill>
                <a:effectLst>
                  <a:outerShdw blurRad="38100" dist="38100" dir="2700000" algn="tl">
                    <a:srgbClr val="000000">
                      <a:alpha val="43137"/>
                    </a:srgbClr>
                  </a:outerShdw>
                </a:effectLst>
                <a:uLnTx/>
                <a:uFillTx/>
                <a:latin typeface="Calibri" panose="020F0502020204030204"/>
                <a:ea typeface="+mj-ea"/>
                <a:cs typeface="Arial" panose="020B0604020202020204" pitchFamily="34" charset="0"/>
              </a:rPr>
              <a:t>(must)</a:t>
            </a:r>
            <a:r>
              <a:rPr kumimoji="0" lang="en-US" sz="2800" b="0" i="0" u="none" strike="noStrike" kern="1200" cap="none" spc="0" normalizeH="0" baseline="0" noProof="0">
                <a:ln>
                  <a:noFill/>
                </a:ln>
                <a:solidFill>
                  <a:srgbClr val="4472C4">
                    <a:lumMod val="50000"/>
                  </a:srgbClr>
                </a:solidFill>
                <a:effectLst>
                  <a:outerShdw blurRad="38100" dist="38100" dir="2700000" algn="tl">
                    <a:srgbClr val="000000">
                      <a:alpha val="43137"/>
                    </a:srgbClr>
                  </a:outerShdw>
                </a:effectLst>
                <a:uLnTx/>
                <a:uFillTx/>
                <a:latin typeface="Calibri" panose="020F0502020204030204"/>
                <a:ea typeface="+mj-ea"/>
                <a:cs typeface="Arial" panose="020B0604020202020204" pitchFamily="34" charset="0"/>
              </a:rPr>
              <a:t> </a:t>
            </a:r>
            <a:r>
              <a:rPr kumimoji="0" lang="en-U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Light" panose="020F0302020204030204"/>
                <a:ea typeface="+mj-ea"/>
                <a:cs typeface="Arial" panose="020B0604020202020204" pitchFamily="34" charset="0"/>
              </a:rPr>
              <a:t> participate in continuous / ongoing quality of care monitoring </a:t>
            </a:r>
            <a:r>
              <a:rPr kumimoji="0" lang="en-US" sz="2800" b="1" i="1"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Light" panose="020F0302020204030204"/>
                <a:ea typeface="+mj-ea"/>
                <a:cs typeface="Arial" panose="020B0604020202020204" pitchFamily="34" charset="0"/>
              </a:rPr>
              <a:t>(OPPE or equivalent)</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Light" panose="020F0302020204030204"/>
                <a:ea typeface="+mj-ea"/>
                <a:cs typeface="Arial" panose="020B0604020202020204" pitchFamily="34" charset="0"/>
              </a:rPr>
              <a:t>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Light" panose="020F0302020204030204"/>
                <a:ea typeface="+mj-ea"/>
                <a:cs typeface="Arial" panose="020B0604020202020204" pitchFamily="34" charset="0"/>
              </a:rPr>
              <a:t>Dr. Neo is no different…</a:t>
            </a:r>
            <a:endParaRPr kumimoji="0" lang="en-US" sz="2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Light" panose="020F0302020204030204"/>
              <a:ea typeface="+mj-ea"/>
              <a:cs typeface="Arial" panose="020B0604020202020204" pitchFamily="34" charset="0"/>
            </a:endParaRPr>
          </a:p>
        </p:txBody>
      </p:sp>
      <p:sp>
        <p:nvSpPr>
          <p:cNvPr id="4" name="TextBox 3">
            <a:extLst>
              <a:ext uri="{FF2B5EF4-FFF2-40B4-BE49-F238E27FC236}">
                <a16:creationId xmlns:a16="http://schemas.microsoft.com/office/drawing/2014/main" id="{0EE286A8-E6C8-FDEE-1A40-B6B6587411AB}"/>
              </a:ext>
            </a:extLst>
          </p:cNvPr>
          <p:cNvSpPr txBox="1"/>
          <p:nvPr/>
        </p:nvSpPr>
        <p:spPr>
          <a:xfrm>
            <a:off x="3124097" y="3207469"/>
            <a:ext cx="5110660"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a:ln>
                  <a:noFill/>
                </a:ln>
                <a:solidFill>
                  <a:srgbClr val="4472C4">
                    <a:lumMod val="50000"/>
                  </a:srgbClr>
                </a:solidFill>
                <a:effectLst>
                  <a:outerShdw blurRad="38100" dist="38100" dir="2700000" algn="tl">
                    <a:srgbClr val="000000">
                      <a:alpha val="43137"/>
                    </a:srgbClr>
                  </a:outerShdw>
                </a:effectLst>
                <a:uLnTx/>
                <a:uFillTx/>
                <a:latin typeface="Calibri" panose="020F0502020204030204"/>
                <a:ea typeface="+mn-ea"/>
                <a:cs typeface="+mn-cs"/>
              </a:rPr>
              <a:t>MS.08.01.03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OPPE allows the organization to identify practice trends that impact quality of care</a:t>
            </a:r>
          </a:p>
        </p:txBody>
      </p:sp>
      <p:pic>
        <p:nvPicPr>
          <p:cNvPr id="7" name="Picture 6">
            <a:extLst>
              <a:ext uri="{FF2B5EF4-FFF2-40B4-BE49-F238E27FC236}">
                <a16:creationId xmlns:a16="http://schemas.microsoft.com/office/drawing/2014/main" id="{ED9A4D4C-16FA-30C2-6ADF-932B6EF70F6D}"/>
              </a:ext>
            </a:extLst>
          </p:cNvPr>
          <p:cNvPicPr>
            <a:picLocks noChangeAspect="1"/>
          </p:cNvPicPr>
          <p:nvPr/>
        </p:nvPicPr>
        <p:blipFill>
          <a:blip r:embed="rId3"/>
          <a:srcRect l="11073" t="34654" r="11350" b="39410"/>
          <a:stretch/>
        </p:blipFill>
        <p:spPr>
          <a:xfrm>
            <a:off x="525616" y="4444899"/>
            <a:ext cx="2551134" cy="484306"/>
          </a:xfrm>
          <a:prstGeom prst="rect">
            <a:avLst/>
          </a:prstGeom>
          <a:effectLst>
            <a:outerShdw blurRad="50800" dist="76200" dir="2700000" algn="tl" rotWithShape="0">
              <a:prstClr val="black"/>
            </a:outerShdw>
            <a:softEdge rad="0"/>
          </a:effectLst>
        </p:spPr>
      </p:pic>
      <p:pic>
        <p:nvPicPr>
          <p:cNvPr id="9" name="Picture 8">
            <a:extLst>
              <a:ext uri="{FF2B5EF4-FFF2-40B4-BE49-F238E27FC236}">
                <a16:creationId xmlns:a16="http://schemas.microsoft.com/office/drawing/2014/main" id="{E85CBB17-EA42-8C54-92B3-4743E0916DF0}"/>
              </a:ext>
            </a:extLst>
          </p:cNvPr>
          <p:cNvPicPr>
            <a:picLocks noChangeAspect="1"/>
          </p:cNvPicPr>
          <p:nvPr/>
        </p:nvPicPr>
        <p:blipFill>
          <a:blip r:embed="rId4"/>
          <a:stretch>
            <a:fillRect/>
          </a:stretch>
        </p:blipFill>
        <p:spPr>
          <a:xfrm>
            <a:off x="143980" y="3710368"/>
            <a:ext cx="8026596" cy="1683389"/>
          </a:xfrm>
          <a:prstGeom prst="rect">
            <a:avLst/>
          </a:prstGeom>
          <a:effectLst>
            <a:outerShdw blurRad="50800" dist="76200" dir="2700000" algn="tl" rotWithShape="0">
              <a:prstClr val="black"/>
            </a:outerShdw>
          </a:effectLst>
        </p:spPr>
      </p:pic>
      <p:cxnSp>
        <p:nvCxnSpPr>
          <p:cNvPr id="5" name="Straight Connector 4">
            <a:extLst>
              <a:ext uri="{FF2B5EF4-FFF2-40B4-BE49-F238E27FC236}">
                <a16:creationId xmlns:a16="http://schemas.microsoft.com/office/drawing/2014/main" id="{7ADF66C8-0C7F-515A-6CCF-39BEAFC9744E}"/>
              </a:ext>
            </a:extLst>
          </p:cNvPr>
          <p:cNvCxnSpPr>
            <a:cxnSpLocks/>
          </p:cNvCxnSpPr>
          <p:nvPr/>
        </p:nvCxnSpPr>
        <p:spPr>
          <a:xfrm>
            <a:off x="1675087" y="5264465"/>
            <a:ext cx="5143812" cy="0"/>
          </a:xfrm>
          <a:prstGeom prst="line">
            <a:avLst/>
          </a:prstGeom>
          <a:ln w="31750">
            <a:solidFill>
              <a:srgbClr val="E1855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31534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par>
                                <p:cTn id="19" presetID="10" presetClass="exit" presetSubtype="0" fill="hold" nodeType="withEffect">
                                  <p:stCondLst>
                                    <p:cond delay="0"/>
                                  </p:stCondLst>
                                  <p:childTnLst>
                                    <p:animEffect transition="out" filter="fade">
                                      <p:cBhvr>
                                        <p:cTn id="20" dur="500"/>
                                        <p:tgtEl>
                                          <p:spTgt spid="7"/>
                                        </p:tgtEl>
                                      </p:cBhvr>
                                    </p:animEffect>
                                    <p:set>
                                      <p:cBhvr>
                                        <p:cTn id="21" dur="1" fill="hold">
                                          <p:stCondLst>
                                            <p:cond delay="499"/>
                                          </p:stCondLst>
                                        </p:cTn>
                                        <p:tgtEl>
                                          <p:spTgt spid="7"/>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7"/>
                                        </p:tgtEl>
                                      </p:cBhvr>
                                    </p:animEffect>
                                    <p:set>
                                      <p:cBhvr>
                                        <p:cTn id="24" dur="1" fill="hold">
                                          <p:stCondLst>
                                            <p:cond delay="499"/>
                                          </p:stCondLst>
                                        </p:cTn>
                                        <p:tgtEl>
                                          <p:spTgt spid="7"/>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500"/>
                                        <p:tgtEl>
                                          <p:spTgt spid="4"/>
                                        </p:tgtEl>
                                      </p:cBhvr>
                                    </p:animEffect>
                                    <p:set>
                                      <p:cBhvr>
                                        <p:cTn id="2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EB4B95-EE53-0F09-ECC3-0254B42C5F0B}"/>
            </a:ext>
          </a:extLst>
        </p:cNvPr>
        <p:cNvGrpSpPr/>
        <p:nvPr/>
      </p:nvGrpSpPr>
      <p:grpSpPr>
        <a:xfrm>
          <a:off x="0" y="0"/>
          <a:ext cx="0" cy="0"/>
          <a:chOff x="0" y="0"/>
          <a:chExt cx="0" cy="0"/>
        </a:xfrm>
      </p:grpSpPr>
      <p:pic>
        <p:nvPicPr>
          <p:cNvPr id="4098" name="Picture 2" descr="Is To The Bone the new 13 Reasons for controversy?">
            <a:extLst>
              <a:ext uri="{FF2B5EF4-FFF2-40B4-BE49-F238E27FC236}">
                <a16:creationId xmlns:a16="http://schemas.microsoft.com/office/drawing/2014/main" id="{31666691-E9C2-DDD5-0E06-CC0492D145D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7882"/>
          <a:stretch/>
        </p:blipFill>
        <p:spPr bwMode="auto">
          <a:xfrm>
            <a:off x="8330924" y="915272"/>
            <a:ext cx="3194582" cy="4700422"/>
          </a:xfrm>
          <a:prstGeom prst="rect">
            <a:avLst/>
          </a:prstGeom>
          <a:effectLst>
            <a:outerShdw blurRad="50800" dist="76200" dir="2700000" algn="tl" rotWithShape="0">
              <a:schemeClr val="tx1"/>
            </a:outerShdw>
          </a:effectLst>
          <a:extLst>
            <a:ext uri="{909E8E84-426E-40DD-AFC4-6F175D3DCCD1}">
              <a14:hiddenFill xmlns:a14="http://schemas.microsoft.com/office/drawing/2010/main">
                <a:solidFill>
                  <a:srgbClr val="FFFFFF"/>
                </a:solidFill>
              </a14:hiddenFill>
            </a:ext>
          </a:extLst>
        </p:spPr>
      </p:pic>
      <p:sp>
        <p:nvSpPr>
          <p:cNvPr id="3" name="Title 6">
            <a:extLst>
              <a:ext uri="{FF2B5EF4-FFF2-40B4-BE49-F238E27FC236}">
                <a16:creationId xmlns:a16="http://schemas.microsoft.com/office/drawing/2014/main" id="{090325AC-1E17-020A-F60D-83811616C1E9}"/>
              </a:ext>
            </a:extLst>
          </p:cNvPr>
          <p:cNvSpPr txBox="1">
            <a:spLocks/>
          </p:cNvSpPr>
          <p:nvPr/>
        </p:nvSpPr>
        <p:spPr>
          <a:xfrm>
            <a:off x="513736" y="486466"/>
            <a:ext cx="7901602" cy="2345223"/>
          </a:xfrm>
          <a:prstGeom prst="rect">
            <a:avLst/>
          </a:prstGeom>
          <a:noFill/>
        </p:spPr>
        <p:txBody>
          <a:bodyPr vert="horz" lIns="0" tIns="0" rIns="0" bIns="0" rtlCol="0" anchor="t">
            <a:noAutofit/>
          </a:bodyPr>
          <a:lstStyle>
            <a:lvl1pPr algn="l" defTabSz="914400" rtl="0" eaLnBrk="1" latinLnBrk="0" hangingPunct="1">
              <a:lnSpc>
                <a:spcPct val="90000"/>
              </a:lnSpc>
              <a:spcBef>
                <a:spcPct val="0"/>
              </a:spcBef>
              <a:buNone/>
              <a:defRPr sz="2500" b="1" kern="1200">
                <a:solidFill>
                  <a:schemeClr val="tx2"/>
                </a:solidFill>
                <a:latin typeface="Times" pitchFamily="2"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Light" panose="020F0302020204030204"/>
                <a:ea typeface="+mj-ea"/>
                <a:cs typeface="Arial" panose="020B0604020202020204" pitchFamily="34" charset="0"/>
              </a:rPr>
              <a:t>Every member of the medical staff who is granted clinical privileges </a:t>
            </a:r>
            <a:r>
              <a:rPr kumimoji="0" lang="en-US" sz="2800" b="0" i="0" u="none" strike="noStrike" kern="1200" cap="none" spc="0" normalizeH="0" baseline="0" noProof="0">
                <a:ln>
                  <a:noFill/>
                </a:ln>
                <a:solidFill>
                  <a:srgbClr val="4472C4">
                    <a:lumMod val="50000"/>
                  </a:srgbClr>
                </a:solidFill>
                <a:effectLst>
                  <a:outerShdw blurRad="38100" dist="38100" dir="2700000" algn="tl">
                    <a:srgbClr val="000000">
                      <a:alpha val="43137"/>
                    </a:srgbClr>
                  </a:outerShdw>
                </a:effectLst>
                <a:uLnTx/>
                <a:uFillTx/>
                <a:latin typeface="Calibri" panose="020F0502020204030204"/>
                <a:ea typeface="+mj-ea"/>
                <a:cs typeface="Arial" panose="020B0604020202020204" pitchFamily="34" charset="0"/>
              </a:rPr>
              <a:t>should </a:t>
            </a:r>
            <a:r>
              <a:rPr kumimoji="0" lang="en-US" sz="2800" b="0" i="1" u="sng" strike="noStrike" kern="1200" cap="none" spc="0" normalizeH="0" baseline="0" noProof="0">
                <a:ln>
                  <a:noFill/>
                </a:ln>
                <a:solidFill>
                  <a:srgbClr val="4472C4">
                    <a:lumMod val="50000"/>
                  </a:srgbClr>
                </a:solidFill>
                <a:effectLst>
                  <a:outerShdw blurRad="38100" dist="38100" dir="2700000" algn="tl">
                    <a:srgbClr val="000000">
                      <a:alpha val="43137"/>
                    </a:srgbClr>
                  </a:outerShdw>
                </a:effectLst>
                <a:uLnTx/>
                <a:uFillTx/>
                <a:latin typeface="Calibri" panose="020F0502020204030204"/>
                <a:ea typeface="+mj-ea"/>
                <a:cs typeface="Arial" panose="020B0604020202020204" pitchFamily="34" charset="0"/>
              </a:rPr>
              <a:t>(must)</a:t>
            </a:r>
            <a:r>
              <a:rPr kumimoji="0" lang="en-US" sz="2800" b="0" i="0" u="none" strike="noStrike" kern="1200" cap="none" spc="0" normalizeH="0" baseline="0" noProof="0">
                <a:ln>
                  <a:noFill/>
                </a:ln>
                <a:solidFill>
                  <a:srgbClr val="4472C4">
                    <a:lumMod val="50000"/>
                  </a:srgbClr>
                </a:solidFill>
                <a:effectLst>
                  <a:outerShdw blurRad="38100" dist="38100" dir="2700000" algn="tl">
                    <a:srgbClr val="000000">
                      <a:alpha val="43137"/>
                    </a:srgbClr>
                  </a:outerShdw>
                </a:effectLst>
                <a:uLnTx/>
                <a:uFillTx/>
                <a:latin typeface="Calibri" panose="020F0502020204030204"/>
                <a:ea typeface="+mj-ea"/>
                <a:cs typeface="Arial" panose="020B0604020202020204" pitchFamily="34" charset="0"/>
              </a:rPr>
              <a:t> </a:t>
            </a:r>
            <a:r>
              <a:rPr kumimoji="0" lang="en-U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Light" panose="020F0302020204030204"/>
                <a:ea typeface="+mj-ea"/>
                <a:cs typeface="Arial" panose="020B0604020202020204" pitchFamily="34" charset="0"/>
              </a:rPr>
              <a:t> participate in continuous / ongoing quality of care monitoring </a:t>
            </a:r>
            <a:r>
              <a:rPr kumimoji="0" lang="en-US" sz="2800" b="1" i="1"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Light" panose="020F0302020204030204"/>
                <a:ea typeface="+mj-ea"/>
                <a:cs typeface="Arial" panose="020B0604020202020204" pitchFamily="34" charset="0"/>
              </a:rPr>
              <a:t>(OPPE or equivalent)</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Light" panose="020F0302020204030204"/>
                <a:ea typeface="+mj-ea"/>
                <a:cs typeface="Arial" panose="020B0604020202020204" pitchFamily="34" charset="0"/>
              </a:rPr>
              <a:t>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Light" panose="020F0302020204030204"/>
                <a:ea typeface="+mj-ea"/>
                <a:cs typeface="Arial" panose="020B0604020202020204" pitchFamily="34" charset="0"/>
              </a:rPr>
              <a:t>Dr. Neo is no different…</a:t>
            </a:r>
            <a:endParaRPr kumimoji="0" lang="en-US" sz="2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Light" panose="020F0302020204030204"/>
              <a:ea typeface="+mj-ea"/>
              <a:cs typeface="Arial" panose="020B0604020202020204" pitchFamily="34" charset="0"/>
            </a:endParaRPr>
          </a:p>
        </p:txBody>
      </p:sp>
      <p:sp>
        <p:nvSpPr>
          <p:cNvPr id="2" name="Content Placeholder 2">
            <a:extLst>
              <a:ext uri="{FF2B5EF4-FFF2-40B4-BE49-F238E27FC236}">
                <a16:creationId xmlns:a16="http://schemas.microsoft.com/office/drawing/2014/main" id="{675D2D51-DC4B-BCCB-FF3D-72445F18336D}"/>
              </a:ext>
            </a:extLst>
          </p:cNvPr>
          <p:cNvSpPr txBox="1">
            <a:spLocks/>
          </p:cNvSpPr>
          <p:nvPr/>
        </p:nvSpPr>
        <p:spPr>
          <a:xfrm>
            <a:off x="274611" y="3436661"/>
            <a:ext cx="5056113" cy="250078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en-US" sz="2400" b="0" i="1"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DNV does not require an OPPE process for newly granted privileges, but does require collection and evaluation of practitioner-specific performance data.</a:t>
            </a:r>
          </a:p>
        </p:txBody>
      </p:sp>
      <p:pic>
        <p:nvPicPr>
          <p:cNvPr id="6" name="Picture 5">
            <a:extLst>
              <a:ext uri="{FF2B5EF4-FFF2-40B4-BE49-F238E27FC236}">
                <a16:creationId xmlns:a16="http://schemas.microsoft.com/office/drawing/2014/main" id="{5B5EE326-D2FB-3748-52D3-E56CB8ACDF51}"/>
              </a:ext>
            </a:extLst>
          </p:cNvPr>
          <p:cNvPicPr>
            <a:picLocks noChangeAspect="1"/>
          </p:cNvPicPr>
          <p:nvPr/>
        </p:nvPicPr>
        <p:blipFill>
          <a:blip r:embed="rId3"/>
          <a:stretch>
            <a:fillRect/>
          </a:stretch>
        </p:blipFill>
        <p:spPr>
          <a:xfrm>
            <a:off x="5512526" y="3565633"/>
            <a:ext cx="2455818" cy="1052493"/>
          </a:xfrm>
          <a:prstGeom prst="rect">
            <a:avLst/>
          </a:prstGeom>
          <a:effectLst>
            <a:outerShdw blurRad="50800" dist="76200" dir="2700000" algn="tl" rotWithShape="0">
              <a:prstClr val="black"/>
            </a:outerShdw>
            <a:softEdge rad="0"/>
          </a:effectLst>
        </p:spPr>
      </p:pic>
      <p:pic>
        <p:nvPicPr>
          <p:cNvPr id="4" name="Picture 3">
            <a:extLst>
              <a:ext uri="{FF2B5EF4-FFF2-40B4-BE49-F238E27FC236}">
                <a16:creationId xmlns:a16="http://schemas.microsoft.com/office/drawing/2014/main" id="{BB103374-815F-1B21-6CA5-6135CF2E6530}"/>
              </a:ext>
            </a:extLst>
          </p:cNvPr>
          <p:cNvPicPr>
            <a:picLocks noChangeAspect="1"/>
          </p:cNvPicPr>
          <p:nvPr/>
        </p:nvPicPr>
        <p:blipFill>
          <a:blip r:embed="rId4"/>
          <a:srcRect l="9658" r="8599"/>
          <a:stretch/>
        </p:blipFill>
        <p:spPr>
          <a:xfrm>
            <a:off x="1863467" y="4884951"/>
            <a:ext cx="6147366" cy="1052493"/>
          </a:xfrm>
          <a:prstGeom prst="rect">
            <a:avLst/>
          </a:prstGeom>
          <a:effectLst>
            <a:outerShdw blurRad="50800" dist="76200" dir="2700000" algn="tl" rotWithShape="0">
              <a:prstClr val="black"/>
            </a:outerShdw>
            <a:softEdge rad="0"/>
          </a:effectLst>
        </p:spPr>
      </p:pic>
    </p:spTree>
    <p:extLst>
      <p:ext uri="{BB962C8B-B14F-4D97-AF65-F5344CB8AC3E}">
        <p14:creationId xmlns:p14="http://schemas.microsoft.com/office/powerpoint/2010/main" val="2217566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2C960702-54C5-2C3E-EA66-51941CF24944}"/>
              </a:ext>
            </a:extLst>
          </p:cNvPr>
          <p:cNvSpPr txBox="1">
            <a:spLocks/>
          </p:cNvSpPr>
          <p:nvPr/>
        </p:nvSpPr>
        <p:spPr>
          <a:xfrm>
            <a:off x="334295" y="274525"/>
            <a:ext cx="9468465" cy="813023"/>
          </a:xfrm>
          <a:prstGeom prst="rect">
            <a:avLst/>
          </a:prstGeom>
          <a:noFill/>
        </p:spPr>
        <p:txBody>
          <a:bodyPr vert="horz" lIns="0" tIns="0" rIns="0" bIns="0" rtlCol="0" anchor="t">
            <a:noAutofit/>
          </a:bodyPr>
          <a:lstStyle>
            <a:lvl1pPr algn="l" defTabSz="914400" rtl="0" eaLnBrk="1" latinLnBrk="0" hangingPunct="1">
              <a:lnSpc>
                <a:spcPct val="90000"/>
              </a:lnSpc>
              <a:spcBef>
                <a:spcPct val="0"/>
              </a:spcBef>
              <a:buNone/>
              <a:defRPr sz="2500" b="1" kern="1200">
                <a:solidFill>
                  <a:schemeClr val="tx2"/>
                </a:solidFill>
                <a:latin typeface="Times" pitchFamily="2"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srgbClr val="63B1BC"/>
                </a:solidFill>
                <a:effectLst>
                  <a:outerShdw blurRad="38100" dist="38100" dir="2700000" algn="tl">
                    <a:srgbClr val="000000">
                      <a:alpha val="43137"/>
                    </a:srgbClr>
                  </a:outerShdw>
                </a:effectLst>
                <a:uLnTx/>
                <a:uFillTx/>
                <a:latin typeface="Calibri Light" panose="020F0302020204030204"/>
                <a:ea typeface="+mj-ea"/>
                <a:cs typeface="Arial" panose="020B0604020202020204" pitchFamily="34" charset="0"/>
              </a:rPr>
              <a:t>Ongoing Professional Practice Evaluation</a:t>
            </a:r>
          </a:p>
        </p:txBody>
      </p:sp>
      <p:sp>
        <p:nvSpPr>
          <p:cNvPr id="23" name="TextBox 22">
            <a:extLst>
              <a:ext uri="{FF2B5EF4-FFF2-40B4-BE49-F238E27FC236}">
                <a16:creationId xmlns:a16="http://schemas.microsoft.com/office/drawing/2014/main" id="{93AAFF7F-1735-AF85-339F-1EECC7EB88F8}"/>
              </a:ext>
            </a:extLst>
          </p:cNvPr>
          <p:cNvSpPr txBox="1"/>
          <p:nvPr/>
        </p:nvSpPr>
        <p:spPr>
          <a:xfrm>
            <a:off x="3281916" y="2392165"/>
            <a:ext cx="5628168" cy="2805063"/>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noFill/>
                </a:ln>
                <a:solidFill>
                  <a:srgbClr val="156082">
                    <a:lumMod val="50000"/>
                  </a:srgbClr>
                </a:solidFill>
                <a:effectLst/>
                <a:uLnTx/>
                <a:uFillTx/>
                <a:latin typeface="Calibri" panose="020F0502020204030204"/>
                <a:ea typeface="+mn-ea"/>
                <a:cs typeface="+mn-cs"/>
              </a:rPr>
              <a:t>[1] Have you done it recently?</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400" b="1" i="1" u="none" strike="noStrike" kern="1200" cap="none" spc="0" normalizeH="0" baseline="0" noProof="0">
                <a:ln>
                  <a:noFill/>
                </a:ln>
                <a:solidFill>
                  <a:srgbClr val="156082"/>
                </a:solidFill>
                <a:effectLst>
                  <a:outerShdw blurRad="38100" dist="38100" dir="2700000" algn="tl">
                    <a:srgbClr val="000000">
                      <a:alpha val="43137"/>
                    </a:srgbClr>
                  </a:outerShdw>
                </a:effectLst>
                <a:uLnTx/>
                <a:uFillTx/>
                <a:latin typeface="Calibri" panose="020F0502020204030204"/>
                <a:ea typeface="+mn-ea"/>
                <a:cs typeface="+mn-cs"/>
              </a:rPr>
              <a:t>Numbers – How Many, How Often?</a:t>
            </a:r>
          </a:p>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400" b="0" i="1" u="none" strike="noStrike" kern="1200" cap="none" spc="0" normalizeH="0" baseline="0" noProof="0">
              <a:ln>
                <a:noFill/>
              </a:ln>
              <a:solidFill>
                <a:srgbClr val="1C988C"/>
              </a:solidFill>
              <a:effectLst/>
              <a:uLnTx/>
              <a:uFillTx/>
              <a:latin typeface="Calibri" panose="020F0502020204030204"/>
              <a:ea typeface="+mn-ea"/>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noFill/>
                </a:ln>
                <a:solidFill>
                  <a:srgbClr val="156082">
                    <a:lumMod val="50000"/>
                  </a:srgbClr>
                </a:solidFill>
                <a:effectLst/>
                <a:uLnTx/>
                <a:uFillTx/>
                <a:latin typeface="Calibri" panose="020F0502020204030204"/>
                <a:ea typeface="+mn-ea"/>
                <a:cs typeface="+mn-cs"/>
              </a:rPr>
              <a:t>[2] When you did it, did you do it well?</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400" b="1" i="1" u="none" strike="noStrike" kern="1200" cap="none" spc="0" normalizeH="0" baseline="0" noProof="0">
                <a:ln>
                  <a:noFill/>
                </a:ln>
                <a:solidFill>
                  <a:srgbClr val="156082"/>
                </a:solidFill>
                <a:effectLst>
                  <a:outerShdw blurRad="38100" dist="38100" dir="2700000" algn="tl">
                    <a:srgbClr val="000000">
                      <a:alpha val="43137"/>
                    </a:srgbClr>
                  </a:outerShdw>
                </a:effectLst>
                <a:uLnTx/>
                <a:uFillTx/>
                <a:latin typeface="Calibri" panose="020F0502020204030204"/>
                <a:ea typeface="+mn-ea"/>
                <a:cs typeface="+mn-cs"/>
              </a:rPr>
              <a:t>Quality Metrics</a:t>
            </a:r>
          </a:p>
        </p:txBody>
      </p:sp>
      <p:sp>
        <p:nvSpPr>
          <p:cNvPr id="24" name="TextBox 23">
            <a:extLst>
              <a:ext uri="{FF2B5EF4-FFF2-40B4-BE49-F238E27FC236}">
                <a16:creationId xmlns:a16="http://schemas.microsoft.com/office/drawing/2014/main" id="{C80356E5-5E66-4E45-5E5C-4A5C6239B0DC}"/>
              </a:ext>
            </a:extLst>
          </p:cNvPr>
          <p:cNvSpPr txBox="1"/>
          <p:nvPr/>
        </p:nvSpPr>
        <p:spPr>
          <a:xfrm>
            <a:off x="6216502" y="1824927"/>
            <a:ext cx="5135526" cy="3847207"/>
          </a:xfrm>
          <a:prstGeom prst="rect">
            <a:avLst/>
          </a:prstGeom>
          <a:gradFill flip="none" rotWithShape="1">
            <a:gsLst>
              <a:gs pos="58000">
                <a:srgbClr val="EF864E"/>
              </a:gs>
              <a:gs pos="3000">
                <a:srgbClr val="FDF3EE"/>
              </a:gs>
              <a:gs pos="98000">
                <a:srgbClr val="E97132"/>
              </a:gs>
            </a:gsLst>
            <a:lin ang="0" scaled="1"/>
            <a:tileRect/>
          </a:gra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sng" strike="noStrike" kern="1200" cap="none" spc="0" normalizeH="0" baseline="0" noProof="0">
              <a:ln>
                <a:noFill/>
              </a:ln>
              <a:solidFill>
                <a:srgbClr val="003B5C"/>
              </a:solidFill>
              <a:effectLst>
                <a:outerShdw blurRad="38100" dist="38100" dir="2700000" algn="tl">
                  <a:srgbClr val="000000">
                    <a:alpha val="43137"/>
                  </a:srgbClr>
                </a:outerShdw>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srgbClr val="003B5C"/>
                </a:solidFill>
                <a:effectLst>
                  <a:outerShdw blurRad="38100" dist="38100" dir="2700000" algn="tl">
                    <a:srgbClr val="000000">
                      <a:alpha val="43137"/>
                    </a:srgbClr>
                  </a:outerShdw>
                </a:effectLst>
                <a:uLnTx/>
                <a:uFillTx/>
                <a:latin typeface="Calibri" panose="020F0502020204030204"/>
                <a:ea typeface="+mn-ea"/>
                <a:cs typeface="+mn-cs"/>
              </a:rPr>
              <a:t>Ongoing Professional Practice Evaluation / Monitoring</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i="1">
                <a:solidFill>
                  <a:srgbClr val="003B5C"/>
                </a:solidFill>
                <a:effectLst>
                  <a:outerShdw blurRad="38100" dist="38100" dir="2700000" algn="tl">
                    <a:srgbClr val="000000">
                      <a:alpha val="43137"/>
                    </a:srgbClr>
                  </a:outerShdw>
                </a:effectLst>
                <a:latin typeface="Calibri" panose="020F0502020204030204"/>
              </a:rPr>
              <a:t>(OPPE)</a:t>
            </a:r>
            <a:endParaRPr kumimoji="0" lang="en-US" sz="2200" b="0" i="1" u="none" strike="noStrike" kern="1200" cap="none" spc="0" normalizeH="0" baseline="0" noProof="0">
              <a:ln>
                <a:noFill/>
              </a:ln>
              <a:solidFill>
                <a:srgbClr val="003B5C"/>
              </a:solidFill>
              <a:effectLst>
                <a:outerShdw blurRad="38100" dist="38100" dir="2700000" algn="tl">
                  <a:srgbClr val="000000">
                    <a:alpha val="43137"/>
                  </a:srgbClr>
                </a:outerShdw>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srgbClr val="003B5C"/>
                </a:solidFill>
                <a:effectLst>
                  <a:outerShdw blurRad="38100" dist="38100" dir="2700000" algn="tl">
                    <a:srgbClr val="000000">
                      <a:alpha val="43137"/>
                    </a:srgbClr>
                  </a:outerShdw>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srgbClr val="003B5C"/>
                </a:solidFill>
                <a:effectLst>
                  <a:outerShdw blurRad="38100" dist="38100" dir="2700000" algn="tl">
                    <a:srgbClr val="000000">
                      <a:alpha val="43137"/>
                    </a:srgbClr>
                  </a:outerShdw>
                </a:effectLst>
                <a:uLnTx/>
                <a:uFillTx/>
                <a:latin typeface="Calibri" panose="020F0502020204030204"/>
                <a:ea typeface="+mn-ea"/>
                <a:cs typeface="+mn-cs"/>
              </a:rPr>
              <a:t>The process by which the Organized Medical Staff evaluates the current clinical competency of every licensed individual practitioner exercising privileges using appropriate </a:t>
            </a:r>
            <a:r>
              <a:rPr kumimoji="0" lang="en-US" sz="2200" b="0" i="1" u="sng" strike="noStrike" kern="1200" cap="none" spc="0" normalizeH="0" baseline="0" noProof="0">
                <a:ln>
                  <a:noFill/>
                </a:ln>
                <a:solidFill>
                  <a:srgbClr val="003B5C"/>
                </a:solidFill>
                <a:effectLst>
                  <a:outerShdw blurRad="38100" dist="38100" dir="2700000" algn="tl">
                    <a:srgbClr val="000000">
                      <a:alpha val="43137"/>
                    </a:srgbClr>
                  </a:outerShdw>
                </a:effectLst>
                <a:uLnTx/>
                <a:uFillTx/>
                <a:latin typeface="Calibri" panose="020F0502020204030204"/>
                <a:ea typeface="+mn-ea"/>
                <a:cs typeface="+mn-cs"/>
              </a:rPr>
              <a:t>quantitative</a:t>
            </a:r>
            <a:r>
              <a:rPr kumimoji="0" lang="en-US" sz="2200" b="0" i="0" u="none" strike="noStrike" kern="1200" cap="none" spc="0" normalizeH="0" baseline="0" noProof="0">
                <a:ln>
                  <a:noFill/>
                </a:ln>
                <a:solidFill>
                  <a:srgbClr val="003B5C"/>
                </a:solidFill>
                <a:effectLst>
                  <a:outerShdw blurRad="38100" dist="38100" dir="2700000" algn="tl">
                    <a:srgbClr val="000000">
                      <a:alpha val="43137"/>
                    </a:srgbClr>
                  </a:outerShdw>
                </a:effectLst>
                <a:uLnTx/>
                <a:uFillTx/>
                <a:latin typeface="Calibri" panose="020F0502020204030204"/>
                <a:ea typeface="+mn-ea"/>
                <a:cs typeface="+mn-cs"/>
              </a:rPr>
              <a:t> and </a:t>
            </a:r>
            <a:r>
              <a:rPr kumimoji="0" lang="en-US" sz="2200" b="0" i="1" u="sng" strike="noStrike" kern="1200" cap="none" spc="0" normalizeH="0" baseline="0" noProof="0">
                <a:ln>
                  <a:noFill/>
                </a:ln>
                <a:solidFill>
                  <a:srgbClr val="003B5C"/>
                </a:solidFill>
                <a:effectLst>
                  <a:outerShdw blurRad="38100" dist="38100" dir="2700000" algn="tl">
                    <a:srgbClr val="000000">
                      <a:alpha val="43137"/>
                    </a:srgbClr>
                  </a:outerShdw>
                </a:effectLst>
                <a:uLnTx/>
                <a:uFillTx/>
                <a:latin typeface="Calibri" panose="020F0502020204030204"/>
                <a:ea typeface="+mn-ea"/>
                <a:cs typeface="+mn-cs"/>
              </a:rPr>
              <a:t>qualitative</a:t>
            </a:r>
            <a:r>
              <a:rPr kumimoji="0" lang="en-US" sz="2200" b="0" i="0" u="none" strike="noStrike" kern="1200" cap="none" spc="0" normalizeH="0" baseline="0" noProof="0">
                <a:ln>
                  <a:noFill/>
                </a:ln>
                <a:solidFill>
                  <a:srgbClr val="003B5C"/>
                </a:solidFill>
                <a:effectLst>
                  <a:outerShdw blurRad="38100" dist="38100" dir="2700000" algn="tl">
                    <a:srgbClr val="000000">
                      <a:alpha val="43137"/>
                    </a:srgbClr>
                  </a:outerShdw>
                </a:effectLst>
                <a:uLnTx/>
                <a:uFillTx/>
                <a:latin typeface="Calibri" panose="020F0502020204030204"/>
                <a:ea typeface="+mn-ea"/>
                <a:cs typeface="+mn-cs"/>
              </a:rPr>
              <a:t> data.</a:t>
            </a:r>
          </a:p>
        </p:txBody>
      </p:sp>
      <p:sp>
        <p:nvSpPr>
          <p:cNvPr id="25" name="TextBox 24">
            <a:extLst>
              <a:ext uri="{FF2B5EF4-FFF2-40B4-BE49-F238E27FC236}">
                <a16:creationId xmlns:a16="http://schemas.microsoft.com/office/drawing/2014/main" id="{9E1A6B52-E1E8-9592-2F7E-1E7830A9E8A5}"/>
              </a:ext>
            </a:extLst>
          </p:cNvPr>
          <p:cNvSpPr txBox="1"/>
          <p:nvPr/>
        </p:nvSpPr>
        <p:spPr>
          <a:xfrm>
            <a:off x="776748" y="1123024"/>
            <a:ext cx="6220952" cy="424732"/>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2400" b="1" i="1" u="none" strike="noStrike" kern="1200" cap="none" spc="0" normalizeH="0" baseline="0" noProof="0">
                <a:ln>
                  <a:noFill/>
                </a:ln>
                <a:solidFill>
                  <a:srgbClr val="0E2841"/>
                </a:solidFill>
                <a:effectLst>
                  <a:outerShdw blurRad="38100" dist="38100" dir="2700000" algn="tl">
                    <a:srgbClr val="000000">
                      <a:alpha val="43137"/>
                    </a:srgbClr>
                  </a:outerShdw>
                </a:effectLst>
                <a:uLnTx/>
                <a:uFillTx/>
                <a:latin typeface="Calibri Light" panose="020F0302020204030204"/>
                <a:ea typeface="+mn-ea"/>
                <a:cs typeface="+mn-cs"/>
              </a:rPr>
              <a:t>Competency is a Combination of Two Principles</a:t>
            </a:r>
          </a:p>
        </p:txBody>
      </p:sp>
    </p:spTree>
    <p:extLst>
      <p:ext uri="{BB962C8B-B14F-4D97-AF65-F5344CB8AC3E}">
        <p14:creationId xmlns:p14="http://schemas.microsoft.com/office/powerpoint/2010/main" val="1515560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75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0" presetClass="path" presetSubtype="0" accel="50000" decel="50000" fill="hold" grpId="1" nodeType="clickEffect">
                                  <p:stCondLst>
                                    <p:cond delay="0"/>
                                  </p:stCondLst>
                                  <p:childTnLst>
                                    <p:animMotion origin="layout" path="M 0 -7.40741E-7 L -0.23437 -7.40741E-7 " pathEditMode="relative" rAng="0" ptsTypes="AA">
                                      <p:cBhvr>
                                        <p:cTn id="11" dur="2000" fill="hold"/>
                                        <p:tgtEl>
                                          <p:spTgt spid="23"/>
                                        </p:tgtEl>
                                        <p:attrNameLst>
                                          <p:attrName>ppt_x</p:attrName>
                                          <p:attrName>ppt_y</p:attrName>
                                        </p:attrNameLst>
                                      </p:cBhvr>
                                      <p:rCtr x="-11719" y="0"/>
                                    </p:animMotion>
                                  </p:childTnLst>
                                </p:cTn>
                              </p:par>
                              <p:par>
                                <p:cTn id="12" presetID="22" presetClass="entr" presetSubtype="2" fill="hold" grpId="0" nodeType="with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wipe(right)">
                                      <p:cBhvr>
                                        <p:cTn id="14"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uiExpand="1"/>
      <p:bldP spid="23" grpId="1" uiExpand="1"/>
      <p:bldP spid="2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2C960702-54C5-2C3E-EA66-51941CF24944}"/>
              </a:ext>
            </a:extLst>
          </p:cNvPr>
          <p:cNvSpPr txBox="1">
            <a:spLocks/>
          </p:cNvSpPr>
          <p:nvPr/>
        </p:nvSpPr>
        <p:spPr>
          <a:xfrm>
            <a:off x="334295" y="274525"/>
            <a:ext cx="9468465" cy="813023"/>
          </a:xfrm>
          <a:prstGeom prst="rect">
            <a:avLst/>
          </a:prstGeom>
          <a:noFill/>
        </p:spPr>
        <p:txBody>
          <a:bodyPr vert="horz" lIns="0" tIns="0" rIns="0" bIns="0" rtlCol="0" anchor="t">
            <a:noAutofit/>
          </a:bodyPr>
          <a:lstStyle>
            <a:lvl1pPr algn="l" defTabSz="914400" rtl="0" eaLnBrk="1" latinLnBrk="0" hangingPunct="1">
              <a:lnSpc>
                <a:spcPct val="90000"/>
              </a:lnSpc>
              <a:spcBef>
                <a:spcPct val="0"/>
              </a:spcBef>
              <a:buNone/>
              <a:defRPr sz="2500" b="1" kern="1200">
                <a:solidFill>
                  <a:schemeClr val="tx2"/>
                </a:solidFill>
                <a:latin typeface="Times" pitchFamily="2"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srgbClr val="63B1BC"/>
                </a:solidFill>
                <a:effectLst>
                  <a:outerShdw blurRad="38100" dist="38100" dir="2700000" algn="tl">
                    <a:srgbClr val="000000">
                      <a:alpha val="43137"/>
                    </a:srgbClr>
                  </a:outerShdw>
                </a:effectLst>
                <a:uLnTx/>
                <a:uFillTx/>
                <a:latin typeface="Calibri Light" panose="020F0302020204030204"/>
                <a:ea typeface="+mj-ea"/>
                <a:cs typeface="Arial" panose="020B0604020202020204" pitchFamily="34" charset="0"/>
              </a:rPr>
              <a:t>Ongoing Professional Practice Evaluation</a:t>
            </a:r>
          </a:p>
        </p:txBody>
      </p:sp>
      <p:sp>
        <p:nvSpPr>
          <p:cNvPr id="4" name="Right Arrow 3">
            <a:extLst>
              <a:ext uri="{FF2B5EF4-FFF2-40B4-BE49-F238E27FC236}">
                <a16:creationId xmlns:a16="http://schemas.microsoft.com/office/drawing/2014/main" id="{DF98C185-C91E-20F6-CD05-9C828CA97A5C}"/>
              </a:ext>
            </a:extLst>
          </p:cNvPr>
          <p:cNvSpPr/>
          <p:nvPr/>
        </p:nvSpPr>
        <p:spPr>
          <a:xfrm>
            <a:off x="6284419" y="3652684"/>
            <a:ext cx="2674374" cy="990600"/>
          </a:xfrm>
          <a:prstGeom prst="rightArrow">
            <a:avLst/>
          </a:prstGeom>
          <a:solidFill>
            <a:schemeClr val="accent6">
              <a:lumMod val="50000"/>
            </a:schemeClr>
          </a:solidFill>
          <a:ln>
            <a:solidFill>
              <a:schemeClr val="accent6">
                <a:lumMod val="50000"/>
              </a:schemeClr>
            </a:solidFill>
          </a:ln>
          <a:effectLst>
            <a:outerShdw blurRad="50800" dist="508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Analyze Data</a:t>
            </a:r>
          </a:p>
        </p:txBody>
      </p:sp>
      <p:sp>
        <p:nvSpPr>
          <p:cNvPr id="5" name="Rectangle: Rounded Corners 4">
            <a:extLst>
              <a:ext uri="{FF2B5EF4-FFF2-40B4-BE49-F238E27FC236}">
                <a16:creationId xmlns:a16="http://schemas.microsoft.com/office/drawing/2014/main" id="{DFECCF7F-2596-B07E-6F5A-A0AE11BCB22F}"/>
              </a:ext>
            </a:extLst>
          </p:cNvPr>
          <p:cNvSpPr/>
          <p:nvPr/>
        </p:nvSpPr>
        <p:spPr>
          <a:xfrm>
            <a:off x="3352208" y="1268158"/>
            <a:ext cx="2007907" cy="979559"/>
          </a:xfrm>
          <a:prstGeom prst="roundRect">
            <a:avLst/>
          </a:prstGeom>
          <a:effectLst>
            <a:outerShdw blurRad="50800" dist="50800" dir="2700000" algn="t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Outcome Data is gathered</a:t>
            </a:r>
          </a:p>
        </p:txBody>
      </p:sp>
      <p:sp>
        <p:nvSpPr>
          <p:cNvPr id="6" name="Rectangle: Rounded Corners 5">
            <a:extLst>
              <a:ext uri="{FF2B5EF4-FFF2-40B4-BE49-F238E27FC236}">
                <a16:creationId xmlns:a16="http://schemas.microsoft.com/office/drawing/2014/main" id="{37665350-5709-8A9E-7DAF-8473F216CE4F}"/>
              </a:ext>
            </a:extLst>
          </p:cNvPr>
          <p:cNvSpPr/>
          <p:nvPr/>
        </p:nvSpPr>
        <p:spPr>
          <a:xfrm>
            <a:off x="211746" y="2602271"/>
            <a:ext cx="2148347" cy="2713703"/>
          </a:xfrm>
          <a:prstGeom prst="roundRect">
            <a:avLst/>
          </a:prstGeom>
          <a:effectLst>
            <a:outerShdw blurRad="50800" dist="50800" dir="2700000" algn="t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Departments define data for areas of competency</a:t>
            </a:r>
          </a:p>
        </p:txBody>
      </p:sp>
      <p:sp>
        <p:nvSpPr>
          <p:cNvPr id="7" name="Rounded Rectangle 4">
            <a:extLst>
              <a:ext uri="{FF2B5EF4-FFF2-40B4-BE49-F238E27FC236}">
                <a16:creationId xmlns:a16="http://schemas.microsoft.com/office/drawing/2014/main" id="{72602398-3480-D92F-3A7D-F49433195EC5}"/>
              </a:ext>
            </a:extLst>
          </p:cNvPr>
          <p:cNvSpPr/>
          <p:nvPr/>
        </p:nvSpPr>
        <p:spPr>
          <a:xfrm>
            <a:off x="9230437" y="1845247"/>
            <a:ext cx="2310585" cy="4038600"/>
          </a:xfrm>
          <a:prstGeom prst="roundRect">
            <a:avLst/>
          </a:prstGeom>
          <a:solidFill>
            <a:schemeClr val="accent1"/>
          </a:solidFill>
          <a:ln>
            <a:solidFill>
              <a:schemeClr val="tx2"/>
            </a:solidFill>
          </a:ln>
          <a:effectLst>
            <a:outerShdw blurRad="50800" dist="508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Dept Chair reviews data for outliers and opportunities for improvement</a:t>
            </a:r>
          </a:p>
        </p:txBody>
      </p:sp>
      <p:sp>
        <p:nvSpPr>
          <p:cNvPr id="9" name="Oval 8">
            <a:extLst>
              <a:ext uri="{FF2B5EF4-FFF2-40B4-BE49-F238E27FC236}">
                <a16:creationId xmlns:a16="http://schemas.microsoft.com/office/drawing/2014/main" id="{667EE776-E2CB-03AC-FB3D-41723A71D088}"/>
              </a:ext>
            </a:extLst>
          </p:cNvPr>
          <p:cNvSpPr>
            <a:spLocks/>
          </p:cNvSpPr>
          <p:nvPr/>
        </p:nvSpPr>
        <p:spPr>
          <a:xfrm>
            <a:off x="3645319" y="3633648"/>
            <a:ext cx="1421688" cy="1419222"/>
          </a:xfrm>
          <a:prstGeom prst="ellipse">
            <a:avLst/>
          </a:prstGeom>
          <a:solidFill>
            <a:srgbClr val="2F6E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10" name="Oval 9">
            <a:extLst>
              <a:ext uri="{FF2B5EF4-FFF2-40B4-BE49-F238E27FC236}">
                <a16:creationId xmlns:a16="http://schemas.microsoft.com/office/drawing/2014/main" id="{E97D3D7B-3675-0B95-AB09-0E453705CE16}"/>
              </a:ext>
            </a:extLst>
          </p:cNvPr>
          <p:cNvSpPr>
            <a:spLocks/>
          </p:cNvSpPr>
          <p:nvPr/>
        </p:nvSpPr>
        <p:spPr>
          <a:xfrm>
            <a:off x="2624877" y="4219011"/>
            <a:ext cx="1421688" cy="1419222"/>
          </a:xfrm>
          <a:prstGeom prst="ellipse">
            <a:avLst/>
          </a:prstGeom>
          <a:solidFill>
            <a:srgbClr val="1E948F">
              <a:alpha val="3019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11" name="Oval 10">
            <a:extLst>
              <a:ext uri="{FF2B5EF4-FFF2-40B4-BE49-F238E27FC236}">
                <a16:creationId xmlns:a16="http://schemas.microsoft.com/office/drawing/2014/main" id="{B63E2356-ED21-F958-C455-120F978EF08B}"/>
              </a:ext>
            </a:extLst>
          </p:cNvPr>
          <p:cNvSpPr>
            <a:spLocks/>
          </p:cNvSpPr>
          <p:nvPr/>
        </p:nvSpPr>
        <p:spPr>
          <a:xfrm>
            <a:off x="2568511" y="3097330"/>
            <a:ext cx="1421688" cy="1419222"/>
          </a:xfrm>
          <a:prstGeom prst="ellipse">
            <a:avLst/>
          </a:prstGeom>
          <a:solidFill>
            <a:srgbClr val="1E948F">
              <a:alpha val="3019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12" name="Oval 11">
            <a:extLst>
              <a:ext uri="{FF2B5EF4-FFF2-40B4-BE49-F238E27FC236}">
                <a16:creationId xmlns:a16="http://schemas.microsoft.com/office/drawing/2014/main" id="{75DCFAD2-4578-9032-345F-FE8783BAF983}"/>
              </a:ext>
            </a:extLst>
          </p:cNvPr>
          <p:cNvSpPr>
            <a:spLocks/>
          </p:cNvSpPr>
          <p:nvPr/>
        </p:nvSpPr>
        <p:spPr>
          <a:xfrm>
            <a:off x="4722127" y="4164348"/>
            <a:ext cx="1421688" cy="1419222"/>
          </a:xfrm>
          <a:prstGeom prst="ellipse">
            <a:avLst/>
          </a:prstGeom>
          <a:solidFill>
            <a:srgbClr val="1E948F">
              <a:alpha val="3019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13" name="Oval 12">
            <a:extLst>
              <a:ext uri="{FF2B5EF4-FFF2-40B4-BE49-F238E27FC236}">
                <a16:creationId xmlns:a16="http://schemas.microsoft.com/office/drawing/2014/main" id="{9338495B-36E8-5495-4CB5-0A3B05CE0C71}"/>
              </a:ext>
            </a:extLst>
          </p:cNvPr>
          <p:cNvSpPr>
            <a:spLocks/>
          </p:cNvSpPr>
          <p:nvPr/>
        </p:nvSpPr>
        <p:spPr>
          <a:xfrm>
            <a:off x="4706268" y="3038014"/>
            <a:ext cx="1421688" cy="1419222"/>
          </a:xfrm>
          <a:prstGeom prst="ellipse">
            <a:avLst/>
          </a:prstGeom>
          <a:solidFill>
            <a:srgbClr val="1E948F">
              <a:alpha val="3019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14" name="Oval 13">
            <a:extLst>
              <a:ext uri="{FF2B5EF4-FFF2-40B4-BE49-F238E27FC236}">
                <a16:creationId xmlns:a16="http://schemas.microsoft.com/office/drawing/2014/main" id="{C591AB41-0B69-F284-C2E8-658D3A725AD2}"/>
              </a:ext>
            </a:extLst>
          </p:cNvPr>
          <p:cNvSpPr>
            <a:spLocks/>
          </p:cNvSpPr>
          <p:nvPr/>
        </p:nvSpPr>
        <p:spPr>
          <a:xfrm>
            <a:off x="3657422" y="4821810"/>
            <a:ext cx="1421688" cy="1419222"/>
          </a:xfrm>
          <a:prstGeom prst="ellipse">
            <a:avLst/>
          </a:prstGeom>
          <a:solidFill>
            <a:srgbClr val="1E948F">
              <a:alpha val="3019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15" name="Oval 14">
            <a:extLst>
              <a:ext uri="{FF2B5EF4-FFF2-40B4-BE49-F238E27FC236}">
                <a16:creationId xmlns:a16="http://schemas.microsoft.com/office/drawing/2014/main" id="{3388A8A6-7568-C3B1-5AF0-FACC5CE01EDA}"/>
              </a:ext>
            </a:extLst>
          </p:cNvPr>
          <p:cNvSpPr>
            <a:spLocks/>
          </p:cNvSpPr>
          <p:nvPr/>
        </p:nvSpPr>
        <p:spPr>
          <a:xfrm>
            <a:off x="3637446" y="2445325"/>
            <a:ext cx="1421688" cy="1419222"/>
          </a:xfrm>
          <a:prstGeom prst="ellipse">
            <a:avLst/>
          </a:prstGeom>
          <a:solidFill>
            <a:srgbClr val="1E948F">
              <a:alpha val="3019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16" name="TextBox 15">
            <a:extLst>
              <a:ext uri="{FF2B5EF4-FFF2-40B4-BE49-F238E27FC236}">
                <a16:creationId xmlns:a16="http://schemas.microsoft.com/office/drawing/2014/main" id="{5629F9DA-69A9-E62D-5B92-CAF8E8F45EE8}"/>
              </a:ext>
            </a:extLst>
          </p:cNvPr>
          <p:cNvSpPr txBox="1">
            <a:spLocks/>
          </p:cNvSpPr>
          <p:nvPr/>
        </p:nvSpPr>
        <p:spPr>
          <a:xfrm>
            <a:off x="3760850" y="4083543"/>
            <a:ext cx="119062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Roboto"/>
                <a:ea typeface="+mn-ea"/>
                <a:cs typeface="+mn-cs"/>
              </a:rPr>
              <a:t>Core Competencies</a:t>
            </a:r>
          </a:p>
        </p:txBody>
      </p:sp>
      <p:sp>
        <p:nvSpPr>
          <p:cNvPr id="17" name="TextBox 16">
            <a:extLst>
              <a:ext uri="{FF2B5EF4-FFF2-40B4-BE49-F238E27FC236}">
                <a16:creationId xmlns:a16="http://schemas.microsoft.com/office/drawing/2014/main" id="{ED1D44CC-BF74-5C11-17EF-1DF6886501CD}"/>
              </a:ext>
            </a:extLst>
          </p:cNvPr>
          <p:cNvSpPr txBox="1">
            <a:spLocks/>
          </p:cNvSpPr>
          <p:nvPr/>
        </p:nvSpPr>
        <p:spPr>
          <a:xfrm>
            <a:off x="2753461" y="4669643"/>
            <a:ext cx="119062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Roboto"/>
                <a:ea typeface="+mn-ea"/>
                <a:cs typeface="+mn-cs"/>
              </a:rPr>
              <a:t>Systems-Based Practice</a:t>
            </a:r>
          </a:p>
        </p:txBody>
      </p:sp>
      <p:sp>
        <p:nvSpPr>
          <p:cNvPr id="18" name="TextBox 17">
            <a:extLst>
              <a:ext uri="{FF2B5EF4-FFF2-40B4-BE49-F238E27FC236}">
                <a16:creationId xmlns:a16="http://schemas.microsoft.com/office/drawing/2014/main" id="{FBFDA9D9-E456-C54D-565A-0689F177EBFB}"/>
              </a:ext>
            </a:extLst>
          </p:cNvPr>
          <p:cNvSpPr txBox="1">
            <a:spLocks/>
          </p:cNvSpPr>
          <p:nvPr/>
        </p:nvSpPr>
        <p:spPr>
          <a:xfrm>
            <a:off x="2676462" y="3481919"/>
            <a:ext cx="119062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Roboto"/>
                <a:ea typeface="+mn-ea"/>
                <a:cs typeface="+mn-cs"/>
              </a:rPr>
              <a:t>Practice-Based Learning</a:t>
            </a:r>
          </a:p>
        </p:txBody>
      </p:sp>
      <p:sp>
        <p:nvSpPr>
          <p:cNvPr id="19" name="TextBox 18">
            <a:extLst>
              <a:ext uri="{FF2B5EF4-FFF2-40B4-BE49-F238E27FC236}">
                <a16:creationId xmlns:a16="http://schemas.microsoft.com/office/drawing/2014/main" id="{AA67D705-D5A9-167F-4FFA-020E733ED4DE}"/>
              </a:ext>
            </a:extLst>
          </p:cNvPr>
          <p:cNvSpPr txBox="1">
            <a:spLocks/>
          </p:cNvSpPr>
          <p:nvPr/>
        </p:nvSpPr>
        <p:spPr>
          <a:xfrm>
            <a:off x="3745986" y="5448249"/>
            <a:ext cx="129577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Roboto"/>
                <a:ea typeface="+mn-ea"/>
                <a:cs typeface="+mn-cs"/>
              </a:rPr>
              <a:t>Professionalism</a:t>
            </a:r>
          </a:p>
        </p:txBody>
      </p:sp>
      <p:sp>
        <p:nvSpPr>
          <p:cNvPr id="20" name="TextBox 19">
            <a:extLst>
              <a:ext uri="{FF2B5EF4-FFF2-40B4-BE49-F238E27FC236}">
                <a16:creationId xmlns:a16="http://schemas.microsoft.com/office/drawing/2014/main" id="{AD21C162-ED93-1368-3CE5-839D165B64DD}"/>
              </a:ext>
            </a:extLst>
          </p:cNvPr>
          <p:cNvSpPr txBox="1">
            <a:spLocks/>
          </p:cNvSpPr>
          <p:nvPr/>
        </p:nvSpPr>
        <p:spPr>
          <a:xfrm>
            <a:off x="4794399" y="4639616"/>
            <a:ext cx="134067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Roboto"/>
                <a:ea typeface="+mn-ea"/>
                <a:cs typeface="+mn-cs"/>
              </a:rPr>
              <a:t>Interpersonal &amp; Communication Skills</a:t>
            </a:r>
          </a:p>
        </p:txBody>
      </p:sp>
      <p:sp>
        <p:nvSpPr>
          <p:cNvPr id="21" name="TextBox 20">
            <a:extLst>
              <a:ext uri="{FF2B5EF4-FFF2-40B4-BE49-F238E27FC236}">
                <a16:creationId xmlns:a16="http://schemas.microsoft.com/office/drawing/2014/main" id="{8E584201-8FDC-37F7-D839-5622FB4B9713}"/>
              </a:ext>
            </a:extLst>
          </p:cNvPr>
          <p:cNvSpPr txBox="1">
            <a:spLocks/>
          </p:cNvSpPr>
          <p:nvPr/>
        </p:nvSpPr>
        <p:spPr>
          <a:xfrm>
            <a:off x="4816664" y="3476771"/>
            <a:ext cx="119062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Roboto"/>
                <a:ea typeface="+mn-ea"/>
                <a:cs typeface="+mn-cs"/>
              </a:rPr>
              <a:t>Patient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Roboto"/>
                <a:ea typeface="+mn-ea"/>
                <a:cs typeface="+mn-cs"/>
              </a:rPr>
              <a:t>Care</a:t>
            </a:r>
          </a:p>
        </p:txBody>
      </p:sp>
      <p:sp>
        <p:nvSpPr>
          <p:cNvPr id="22" name="TextBox 21">
            <a:extLst>
              <a:ext uri="{FF2B5EF4-FFF2-40B4-BE49-F238E27FC236}">
                <a16:creationId xmlns:a16="http://schemas.microsoft.com/office/drawing/2014/main" id="{3CB2AF4B-AD6F-C4E6-B565-EB7893358DD4}"/>
              </a:ext>
            </a:extLst>
          </p:cNvPr>
          <p:cNvSpPr txBox="1">
            <a:spLocks/>
          </p:cNvSpPr>
          <p:nvPr/>
        </p:nvSpPr>
        <p:spPr>
          <a:xfrm>
            <a:off x="3740115" y="2850516"/>
            <a:ext cx="119062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Roboto"/>
                <a:ea typeface="+mn-ea"/>
                <a:cs typeface="+mn-cs"/>
              </a:rPr>
              <a:t>Medical Knowledge</a:t>
            </a:r>
          </a:p>
        </p:txBody>
      </p:sp>
    </p:spTree>
    <p:extLst>
      <p:ext uri="{BB962C8B-B14F-4D97-AF65-F5344CB8AC3E}">
        <p14:creationId xmlns:p14="http://schemas.microsoft.com/office/powerpoint/2010/main" val="4141411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10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1000"/>
                                        <p:tgtEl>
                                          <p:spTgt spid="2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1000"/>
                                        <p:tgtEl>
                                          <p:spTgt spid="2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000"/>
                                        <p:tgtEl>
                                          <p:spTgt spid="1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1000"/>
                                        <p:tgtEl>
                                          <p:spTgt spid="14"/>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000"/>
                                        <p:tgtEl>
                                          <p:spTgt spid="1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1000"/>
                                        <p:tgtEl>
                                          <p:spTgt spid="10"/>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1000"/>
                                        <p:tgtEl>
                                          <p:spTgt spid="18"/>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1000"/>
                                        <p:tgtEl>
                                          <p:spTgt spid="11"/>
                                        </p:tgtEl>
                                      </p:cBhvr>
                                    </p:animEffect>
                                  </p:childTnLst>
                                </p:cTn>
                              </p:par>
                            </p:childTnLst>
                          </p:cTn>
                        </p:par>
                        <p:par>
                          <p:cTn id="47" fill="hold">
                            <p:stCondLst>
                              <p:cond delay="1000"/>
                            </p:stCondLst>
                            <p:childTnLst>
                              <p:par>
                                <p:cTn id="48" presetID="2" presetClass="entr" presetSubtype="4" fill="hold" grpId="0" nodeType="afterEffect">
                                  <p:stCondLst>
                                    <p:cond delay="750"/>
                                  </p:stCondLst>
                                  <p:childTnLst>
                                    <p:set>
                                      <p:cBhvr>
                                        <p:cTn id="49" dur="1" fill="hold">
                                          <p:stCondLst>
                                            <p:cond delay="0"/>
                                          </p:stCondLst>
                                        </p:cTn>
                                        <p:tgtEl>
                                          <p:spTgt spid="4"/>
                                        </p:tgtEl>
                                        <p:attrNameLst>
                                          <p:attrName>style.visibility</p:attrName>
                                        </p:attrNameLst>
                                      </p:cBhvr>
                                      <p:to>
                                        <p:strVal val="visible"/>
                                      </p:to>
                                    </p:set>
                                    <p:anim calcmode="lin" valueType="num">
                                      <p:cBhvr additive="base">
                                        <p:cTn id="50" dur="750" fill="hold"/>
                                        <p:tgtEl>
                                          <p:spTgt spid="4"/>
                                        </p:tgtEl>
                                        <p:attrNameLst>
                                          <p:attrName>ppt_x</p:attrName>
                                        </p:attrNameLst>
                                      </p:cBhvr>
                                      <p:tavLst>
                                        <p:tav tm="0">
                                          <p:val>
                                            <p:strVal val="#ppt_x"/>
                                          </p:val>
                                        </p:tav>
                                        <p:tav tm="100000">
                                          <p:val>
                                            <p:strVal val="#ppt_x"/>
                                          </p:val>
                                        </p:tav>
                                      </p:tavLst>
                                    </p:anim>
                                    <p:anim calcmode="lin" valueType="num">
                                      <p:cBhvr additive="base">
                                        <p:cTn id="51" dur="750" fill="hold"/>
                                        <p:tgtEl>
                                          <p:spTgt spid="4"/>
                                        </p:tgtEl>
                                        <p:attrNameLst>
                                          <p:attrName>ppt_y</p:attrName>
                                        </p:attrNameLst>
                                      </p:cBhvr>
                                      <p:tavLst>
                                        <p:tav tm="0">
                                          <p:val>
                                            <p:strVal val="1+#ppt_h/2"/>
                                          </p:val>
                                        </p:tav>
                                        <p:tav tm="100000">
                                          <p:val>
                                            <p:strVal val="#ppt_y"/>
                                          </p:val>
                                        </p:tav>
                                      </p:tavLst>
                                    </p:anim>
                                  </p:childTnLst>
                                </p:cTn>
                              </p:par>
                            </p:childTnLst>
                          </p:cTn>
                        </p:par>
                        <p:par>
                          <p:cTn id="52" fill="hold">
                            <p:stCondLst>
                              <p:cond delay="2500"/>
                            </p:stCondLst>
                            <p:childTnLst>
                              <p:par>
                                <p:cTn id="53" presetID="10" presetClass="entr" presetSubtype="0" fill="hold" grpId="0" nodeType="afterEffect">
                                  <p:stCondLst>
                                    <p:cond delay="750"/>
                                  </p:stCondLst>
                                  <p:childTnLst>
                                    <p:set>
                                      <p:cBhvr>
                                        <p:cTn id="54" dur="1" fill="hold">
                                          <p:stCondLst>
                                            <p:cond delay="0"/>
                                          </p:stCondLst>
                                        </p:cTn>
                                        <p:tgtEl>
                                          <p:spTgt spid="7"/>
                                        </p:tgtEl>
                                        <p:attrNameLst>
                                          <p:attrName>style.visibility</p:attrName>
                                        </p:attrNameLst>
                                      </p:cBhvr>
                                      <p:to>
                                        <p:strVal val="visible"/>
                                      </p:to>
                                    </p:set>
                                    <p:animEffect transition="in" filter="fade">
                                      <p:cBhvr>
                                        <p:cTn id="55"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9" grpId="0" animBg="1"/>
      <p:bldP spid="10" grpId="0" animBg="1"/>
      <p:bldP spid="11" grpId="0" animBg="1"/>
      <p:bldP spid="12" grpId="0" animBg="1"/>
      <p:bldP spid="13" grpId="0" animBg="1"/>
      <p:bldP spid="14" grpId="0" animBg="1"/>
      <p:bldP spid="15" grpId="0" animBg="1"/>
      <p:bldP spid="16" grpId="0"/>
      <p:bldP spid="17" grpId="0"/>
      <p:bldP spid="18" grpId="0"/>
      <p:bldP spid="19" grpId="0"/>
      <p:bldP spid="20" grpId="0"/>
      <p:bldP spid="21" grpId="0"/>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2" name="Google Shape;102;p19"/>
          <p:cNvPicPr preferRelativeResize="0"/>
          <p:nvPr/>
        </p:nvPicPr>
        <p:blipFill>
          <a:blip r:embed="rId3">
            <a:alphaModFix/>
          </a:blip>
          <a:stretch>
            <a:fillRect/>
          </a:stretch>
        </p:blipFill>
        <p:spPr>
          <a:xfrm>
            <a:off x="730233" y="6045200"/>
            <a:ext cx="2058667" cy="254000"/>
          </a:xfrm>
          <a:prstGeom prst="rect">
            <a:avLst/>
          </a:prstGeom>
          <a:noFill/>
          <a:ln>
            <a:noFill/>
          </a:ln>
        </p:spPr>
      </p:pic>
      <p:sp>
        <p:nvSpPr>
          <p:cNvPr id="3" name="Text Placeholder 6">
            <a:extLst>
              <a:ext uri="{FF2B5EF4-FFF2-40B4-BE49-F238E27FC236}">
                <a16:creationId xmlns:a16="http://schemas.microsoft.com/office/drawing/2014/main" id="{F236856F-86D1-0141-2F17-605DDF8F45DC}"/>
              </a:ext>
            </a:extLst>
          </p:cNvPr>
          <p:cNvSpPr txBox="1">
            <a:spLocks/>
          </p:cNvSpPr>
          <p:nvPr/>
        </p:nvSpPr>
        <p:spPr>
          <a:xfrm>
            <a:off x="812800" y="2201092"/>
            <a:ext cx="6237995" cy="14954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4000" b="1"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
        <p:nvSpPr>
          <p:cNvPr id="4" name="TextBox 3">
            <a:extLst>
              <a:ext uri="{FF2B5EF4-FFF2-40B4-BE49-F238E27FC236}">
                <a16:creationId xmlns:a16="http://schemas.microsoft.com/office/drawing/2014/main" id="{12BE0351-CAC6-56A9-C32B-8CF069226ADC}"/>
              </a:ext>
            </a:extLst>
          </p:cNvPr>
          <p:cNvSpPr txBox="1"/>
          <p:nvPr/>
        </p:nvSpPr>
        <p:spPr>
          <a:xfrm>
            <a:off x="373625" y="639096"/>
            <a:ext cx="11159613" cy="4821000"/>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DISCLOSURES</a:t>
            </a:r>
          </a:p>
          <a:p>
            <a:pPr marL="0" marR="0" lvl="0" indent="0" algn="just" defTabSz="914400" rtl="0" eaLnBrk="1" fontAlgn="auto" latinLnBrk="0" hangingPunct="1">
              <a:lnSpc>
                <a:spcPct val="107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The information presented at this educational event and the supplementary materials provided to attendees are intended for educational and informational purposes only. Nothing contained therein is to be considered as the rendering of advice for specific cases or circumstances. No one should act or refrain from acting on the basis of any information presented at this event without seeking the appropriate legal or other professional advice on the particular facts and circumstances at issue. </a:t>
            </a: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In accordance with the Accreditation Council for Continuing Medical Education requirements on disclosure, Brock Bordelon, MD has no actual or potential conflict of interest, financial relationship/arrangement or affiliation with any entity producing, marketing, re-selling or distributing health care goods or services consumed by, or used on, patients.</a:t>
            </a: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In accordance with the Accreditation Council for Continuing Medical Education requirements on disclosure, Sharon Beckwith has no actual or potential conflict of interest, financial relationship/arrangement or affiliation with any entity producing, marketing, re-selling or distributing health care goods or services consumed by, or used on, patients.</a:t>
            </a: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2C960702-54C5-2C3E-EA66-51941CF24944}"/>
              </a:ext>
            </a:extLst>
          </p:cNvPr>
          <p:cNvSpPr txBox="1">
            <a:spLocks/>
          </p:cNvSpPr>
          <p:nvPr/>
        </p:nvSpPr>
        <p:spPr>
          <a:xfrm>
            <a:off x="334295" y="274525"/>
            <a:ext cx="9468465" cy="813023"/>
          </a:xfrm>
          <a:prstGeom prst="rect">
            <a:avLst/>
          </a:prstGeom>
          <a:noFill/>
        </p:spPr>
        <p:txBody>
          <a:bodyPr vert="horz" lIns="0" tIns="0" rIns="0" bIns="0" rtlCol="0" anchor="t">
            <a:noAutofit/>
          </a:bodyPr>
          <a:lstStyle>
            <a:lvl1pPr algn="l" defTabSz="914400" rtl="0" eaLnBrk="1" latinLnBrk="0" hangingPunct="1">
              <a:lnSpc>
                <a:spcPct val="90000"/>
              </a:lnSpc>
              <a:spcBef>
                <a:spcPct val="0"/>
              </a:spcBef>
              <a:buNone/>
              <a:defRPr sz="2500" b="1" kern="1200">
                <a:solidFill>
                  <a:schemeClr val="tx2"/>
                </a:solidFill>
                <a:latin typeface="Times" pitchFamily="2"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srgbClr val="63B1BC"/>
                </a:solidFill>
                <a:effectLst>
                  <a:outerShdw blurRad="38100" dist="38100" dir="2700000" algn="tl">
                    <a:srgbClr val="000000">
                      <a:alpha val="43137"/>
                    </a:srgbClr>
                  </a:outerShdw>
                </a:effectLst>
                <a:uLnTx/>
                <a:uFillTx/>
                <a:latin typeface="Calibri Light" panose="020F0302020204030204"/>
                <a:ea typeface="+mj-ea"/>
                <a:cs typeface="Arial" panose="020B0604020202020204" pitchFamily="34" charset="0"/>
              </a:rPr>
              <a:t>OPPE Requirements</a:t>
            </a:r>
          </a:p>
        </p:txBody>
      </p:sp>
      <p:sp>
        <p:nvSpPr>
          <p:cNvPr id="3" name="Oval 2">
            <a:extLst>
              <a:ext uri="{FF2B5EF4-FFF2-40B4-BE49-F238E27FC236}">
                <a16:creationId xmlns:a16="http://schemas.microsoft.com/office/drawing/2014/main" id="{F0E1C836-DD32-AA01-AB0E-180FA90210D2}"/>
              </a:ext>
            </a:extLst>
          </p:cNvPr>
          <p:cNvSpPr/>
          <p:nvPr/>
        </p:nvSpPr>
        <p:spPr>
          <a:xfrm>
            <a:off x="1375919" y="3312435"/>
            <a:ext cx="1421688" cy="1419222"/>
          </a:xfrm>
          <a:prstGeom prst="ellipse">
            <a:avLst/>
          </a:prstGeom>
          <a:solidFill>
            <a:srgbClr val="2F6E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8" name="Oval 7">
            <a:extLst>
              <a:ext uri="{FF2B5EF4-FFF2-40B4-BE49-F238E27FC236}">
                <a16:creationId xmlns:a16="http://schemas.microsoft.com/office/drawing/2014/main" id="{7241A624-BCE3-4A84-4961-46961DA81AC2}"/>
              </a:ext>
            </a:extLst>
          </p:cNvPr>
          <p:cNvSpPr/>
          <p:nvPr/>
        </p:nvSpPr>
        <p:spPr>
          <a:xfrm>
            <a:off x="355477" y="3897798"/>
            <a:ext cx="1421688" cy="1419222"/>
          </a:xfrm>
          <a:prstGeom prst="ellipse">
            <a:avLst/>
          </a:prstGeom>
          <a:solidFill>
            <a:srgbClr val="1E948F">
              <a:alpha val="3019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23" name="Oval 22">
            <a:extLst>
              <a:ext uri="{FF2B5EF4-FFF2-40B4-BE49-F238E27FC236}">
                <a16:creationId xmlns:a16="http://schemas.microsoft.com/office/drawing/2014/main" id="{0E56D9C6-4F18-0C41-B15E-9F8070E84997}"/>
              </a:ext>
            </a:extLst>
          </p:cNvPr>
          <p:cNvSpPr/>
          <p:nvPr/>
        </p:nvSpPr>
        <p:spPr>
          <a:xfrm>
            <a:off x="299111" y="2776117"/>
            <a:ext cx="1421688" cy="1419222"/>
          </a:xfrm>
          <a:prstGeom prst="ellipse">
            <a:avLst/>
          </a:prstGeom>
          <a:solidFill>
            <a:srgbClr val="1E948F">
              <a:alpha val="3019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24" name="Oval 23">
            <a:extLst>
              <a:ext uri="{FF2B5EF4-FFF2-40B4-BE49-F238E27FC236}">
                <a16:creationId xmlns:a16="http://schemas.microsoft.com/office/drawing/2014/main" id="{DD7BCA5D-7202-4D5C-7413-9578363E5839}"/>
              </a:ext>
            </a:extLst>
          </p:cNvPr>
          <p:cNvSpPr/>
          <p:nvPr/>
        </p:nvSpPr>
        <p:spPr>
          <a:xfrm>
            <a:off x="2452727" y="3843135"/>
            <a:ext cx="1421688" cy="1419222"/>
          </a:xfrm>
          <a:prstGeom prst="ellipse">
            <a:avLst/>
          </a:prstGeom>
          <a:solidFill>
            <a:srgbClr val="1E948F">
              <a:alpha val="3019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25" name="Oval 24">
            <a:extLst>
              <a:ext uri="{FF2B5EF4-FFF2-40B4-BE49-F238E27FC236}">
                <a16:creationId xmlns:a16="http://schemas.microsoft.com/office/drawing/2014/main" id="{3FFC6C81-54CC-8BA5-673E-DD20EA07A177}"/>
              </a:ext>
            </a:extLst>
          </p:cNvPr>
          <p:cNvSpPr/>
          <p:nvPr/>
        </p:nvSpPr>
        <p:spPr>
          <a:xfrm>
            <a:off x="2436868" y="2716801"/>
            <a:ext cx="1421688" cy="1419222"/>
          </a:xfrm>
          <a:prstGeom prst="ellipse">
            <a:avLst/>
          </a:prstGeom>
          <a:solidFill>
            <a:srgbClr val="1E948F">
              <a:alpha val="3019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26" name="Oval 25">
            <a:extLst>
              <a:ext uri="{FF2B5EF4-FFF2-40B4-BE49-F238E27FC236}">
                <a16:creationId xmlns:a16="http://schemas.microsoft.com/office/drawing/2014/main" id="{B523FE38-605E-99D4-BA72-02715251EBD7}"/>
              </a:ext>
            </a:extLst>
          </p:cNvPr>
          <p:cNvSpPr/>
          <p:nvPr/>
        </p:nvSpPr>
        <p:spPr>
          <a:xfrm>
            <a:off x="1388022" y="4500597"/>
            <a:ext cx="1421688" cy="1419222"/>
          </a:xfrm>
          <a:prstGeom prst="ellipse">
            <a:avLst/>
          </a:prstGeom>
          <a:solidFill>
            <a:srgbClr val="1E948F">
              <a:alpha val="3019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27" name="Oval 26">
            <a:extLst>
              <a:ext uri="{FF2B5EF4-FFF2-40B4-BE49-F238E27FC236}">
                <a16:creationId xmlns:a16="http://schemas.microsoft.com/office/drawing/2014/main" id="{C16898D7-7A30-6814-EB70-C8999F3BED64}"/>
              </a:ext>
            </a:extLst>
          </p:cNvPr>
          <p:cNvSpPr/>
          <p:nvPr/>
        </p:nvSpPr>
        <p:spPr>
          <a:xfrm>
            <a:off x="1368046" y="2124112"/>
            <a:ext cx="1421688" cy="1419222"/>
          </a:xfrm>
          <a:prstGeom prst="ellipse">
            <a:avLst/>
          </a:prstGeom>
          <a:solidFill>
            <a:srgbClr val="1E948F">
              <a:alpha val="3019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28" name="TextBox 27">
            <a:extLst>
              <a:ext uri="{FF2B5EF4-FFF2-40B4-BE49-F238E27FC236}">
                <a16:creationId xmlns:a16="http://schemas.microsoft.com/office/drawing/2014/main" id="{6FD86D1E-E9EB-9714-55BD-2109B48C70F3}"/>
              </a:ext>
            </a:extLst>
          </p:cNvPr>
          <p:cNvSpPr txBox="1"/>
          <p:nvPr/>
        </p:nvSpPr>
        <p:spPr>
          <a:xfrm>
            <a:off x="1491450" y="3762330"/>
            <a:ext cx="119062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Roboto"/>
                <a:ea typeface="+mn-ea"/>
                <a:cs typeface="+mn-cs"/>
              </a:rPr>
              <a:t>Core Competencies</a:t>
            </a:r>
          </a:p>
        </p:txBody>
      </p:sp>
      <p:sp>
        <p:nvSpPr>
          <p:cNvPr id="29" name="TextBox 28">
            <a:extLst>
              <a:ext uri="{FF2B5EF4-FFF2-40B4-BE49-F238E27FC236}">
                <a16:creationId xmlns:a16="http://schemas.microsoft.com/office/drawing/2014/main" id="{7B4370E0-0230-E16F-0138-F909CB821E66}"/>
              </a:ext>
            </a:extLst>
          </p:cNvPr>
          <p:cNvSpPr txBox="1"/>
          <p:nvPr/>
        </p:nvSpPr>
        <p:spPr>
          <a:xfrm>
            <a:off x="484061" y="4348430"/>
            <a:ext cx="119062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Roboto"/>
                <a:ea typeface="+mn-ea"/>
                <a:cs typeface="+mn-cs"/>
              </a:rPr>
              <a:t>Systems-Based Practice</a:t>
            </a:r>
          </a:p>
        </p:txBody>
      </p:sp>
      <p:sp>
        <p:nvSpPr>
          <p:cNvPr id="30" name="TextBox 29">
            <a:extLst>
              <a:ext uri="{FF2B5EF4-FFF2-40B4-BE49-F238E27FC236}">
                <a16:creationId xmlns:a16="http://schemas.microsoft.com/office/drawing/2014/main" id="{49644A31-558D-1E38-B82D-516C698B31C5}"/>
              </a:ext>
            </a:extLst>
          </p:cNvPr>
          <p:cNvSpPr txBox="1"/>
          <p:nvPr/>
        </p:nvSpPr>
        <p:spPr>
          <a:xfrm>
            <a:off x="407062" y="3160706"/>
            <a:ext cx="119062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Roboto"/>
                <a:ea typeface="+mn-ea"/>
                <a:cs typeface="+mn-cs"/>
              </a:rPr>
              <a:t>Practice-Based Learning</a:t>
            </a:r>
          </a:p>
        </p:txBody>
      </p:sp>
      <p:sp>
        <p:nvSpPr>
          <p:cNvPr id="31" name="TextBox 30">
            <a:extLst>
              <a:ext uri="{FF2B5EF4-FFF2-40B4-BE49-F238E27FC236}">
                <a16:creationId xmlns:a16="http://schemas.microsoft.com/office/drawing/2014/main" id="{464147A0-FE02-DE40-D2BD-8E3272456EB7}"/>
              </a:ext>
            </a:extLst>
          </p:cNvPr>
          <p:cNvSpPr txBox="1"/>
          <p:nvPr/>
        </p:nvSpPr>
        <p:spPr>
          <a:xfrm>
            <a:off x="1476586" y="5127036"/>
            <a:ext cx="129577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Roboto"/>
                <a:ea typeface="+mn-ea"/>
                <a:cs typeface="+mn-cs"/>
              </a:rPr>
              <a:t>Professionalism</a:t>
            </a:r>
          </a:p>
        </p:txBody>
      </p:sp>
      <p:sp>
        <p:nvSpPr>
          <p:cNvPr id="32" name="TextBox 31">
            <a:extLst>
              <a:ext uri="{FF2B5EF4-FFF2-40B4-BE49-F238E27FC236}">
                <a16:creationId xmlns:a16="http://schemas.microsoft.com/office/drawing/2014/main" id="{F087A11A-0C71-6BD7-8864-DBBADAE61248}"/>
              </a:ext>
            </a:extLst>
          </p:cNvPr>
          <p:cNvSpPr txBox="1"/>
          <p:nvPr/>
        </p:nvSpPr>
        <p:spPr>
          <a:xfrm>
            <a:off x="2524999" y="4318403"/>
            <a:ext cx="134067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Roboto"/>
                <a:ea typeface="+mn-ea"/>
                <a:cs typeface="+mn-cs"/>
              </a:rPr>
              <a:t>Interpersonal &amp; Communication Skills</a:t>
            </a:r>
          </a:p>
        </p:txBody>
      </p:sp>
      <p:sp>
        <p:nvSpPr>
          <p:cNvPr id="33" name="TextBox 32">
            <a:extLst>
              <a:ext uri="{FF2B5EF4-FFF2-40B4-BE49-F238E27FC236}">
                <a16:creationId xmlns:a16="http://schemas.microsoft.com/office/drawing/2014/main" id="{0DCC1897-9B3A-626A-0047-7EA31168B104}"/>
              </a:ext>
            </a:extLst>
          </p:cNvPr>
          <p:cNvSpPr txBox="1"/>
          <p:nvPr/>
        </p:nvSpPr>
        <p:spPr>
          <a:xfrm>
            <a:off x="2547264" y="3155558"/>
            <a:ext cx="119062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Roboto"/>
                <a:ea typeface="+mn-ea"/>
                <a:cs typeface="+mn-cs"/>
              </a:rPr>
              <a:t>Patient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Roboto"/>
                <a:ea typeface="+mn-ea"/>
                <a:cs typeface="+mn-cs"/>
              </a:rPr>
              <a:t>Care</a:t>
            </a:r>
          </a:p>
        </p:txBody>
      </p:sp>
      <p:sp>
        <p:nvSpPr>
          <p:cNvPr id="34" name="TextBox 33">
            <a:extLst>
              <a:ext uri="{FF2B5EF4-FFF2-40B4-BE49-F238E27FC236}">
                <a16:creationId xmlns:a16="http://schemas.microsoft.com/office/drawing/2014/main" id="{AEC1BB59-ED29-9E4C-1E46-5CD4AF9343C5}"/>
              </a:ext>
            </a:extLst>
          </p:cNvPr>
          <p:cNvSpPr txBox="1"/>
          <p:nvPr/>
        </p:nvSpPr>
        <p:spPr>
          <a:xfrm>
            <a:off x="1470715" y="2529303"/>
            <a:ext cx="119062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Roboto"/>
                <a:ea typeface="+mn-ea"/>
                <a:cs typeface="+mn-cs"/>
              </a:rPr>
              <a:t>Medical Knowledge</a:t>
            </a:r>
          </a:p>
        </p:txBody>
      </p:sp>
      <p:sp>
        <p:nvSpPr>
          <p:cNvPr id="35" name="TextBox 34">
            <a:extLst>
              <a:ext uri="{FF2B5EF4-FFF2-40B4-BE49-F238E27FC236}">
                <a16:creationId xmlns:a16="http://schemas.microsoft.com/office/drawing/2014/main" id="{4C4FA575-6CC1-E664-ABDB-0C6B0A95EECE}"/>
              </a:ext>
            </a:extLst>
          </p:cNvPr>
          <p:cNvSpPr txBox="1"/>
          <p:nvPr/>
        </p:nvSpPr>
        <p:spPr>
          <a:xfrm>
            <a:off x="590138" y="1226865"/>
            <a:ext cx="301745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202124"/>
                </a:solidFill>
                <a:effectLst/>
                <a:uLnTx/>
                <a:uFillTx/>
                <a:latin typeface="Roboto"/>
                <a:ea typeface="+mn-ea"/>
                <a:cs typeface="+mn-cs"/>
              </a:rPr>
              <a:t>General “Core” Competencies Assessment ~ </a:t>
            </a:r>
            <a:r>
              <a:rPr kumimoji="0" lang="en-US" sz="1800" b="1" i="1" u="sng" strike="noStrike" kern="1200" cap="none" spc="0" normalizeH="0" baseline="0" noProof="0">
                <a:ln>
                  <a:noFill/>
                </a:ln>
                <a:solidFill>
                  <a:srgbClr val="202124"/>
                </a:solidFill>
                <a:effectLst/>
                <a:uLnTx/>
                <a:uFillTx/>
                <a:latin typeface="Roboto"/>
                <a:ea typeface="+mn-ea"/>
                <a:cs typeface="+mn-cs"/>
              </a:rPr>
              <a:t>Everyone ~</a:t>
            </a:r>
          </a:p>
        </p:txBody>
      </p:sp>
      <p:sp>
        <p:nvSpPr>
          <p:cNvPr id="36" name="TextBox 35">
            <a:extLst>
              <a:ext uri="{FF2B5EF4-FFF2-40B4-BE49-F238E27FC236}">
                <a16:creationId xmlns:a16="http://schemas.microsoft.com/office/drawing/2014/main" id="{FB0B8BCC-3EEC-E081-E676-9067D5B0CF49}"/>
              </a:ext>
            </a:extLst>
          </p:cNvPr>
          <p:cNvSpPr txBox="1"/>
          <p:nvPr/>
        </p:nvSpPr>
        <p:spPr>
          <a:xfrm>
            <a:off x="4758529" y="1001054"/>
            <a:ext cx="6949410" cy="35548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200" b="1" i="0" u="sng" strike="noStrike" kern="1200" cap="none" spc="0" normalizeH="0" baseline="0" noProof="0">
                <a:ln>
                  <a:noFill/>
                </a:ln>
                <a:solidFill>
                  <a:srgbClr val="156082">
                    <a:lumMod val="50000"/>
                  </a:srgbClr>
                </a:solidFill>
                <a:effectLst/>
                <a:uLnTx/>
                <a:uFillTx/>
                <a:latin typeface="Calibri" panose="020F0502020204030204"/>
                <a:ea typeface="+mn-ea"/>
                <a:cs typeface="+mn-cs"/>
              </a:rPr>
              <a:t>Quality Indicators</a:t>
            </a:r>
          </a:p>
          <a:p>
            <a:pPr marL="742950" marR="0" lvl="1" indent="-285750" algn="l" defTabSz="914400" rtl="0" eaLnBrk="1" fontAlgn="auto" latinLnBrk="0" hangingPunct="1">
              <a:lnSpc>
                <a:spcPct val="100000"/>
              </a:lnSpc>
              <a:spcBef>
                <a:spcPts val="0"/>
              </a:spcBef>
              <a:spcAft>
                <a:spcPts val="0"/>
              </a:spcAft>
              <a:buClr>
                <a:srgbClr val="003B5C"/>
              </a:buClr>
              <a:buSzTx/>
              <a:buFont typeface="Arial" panose="020B0604020202020204" pitchFamily="34" charset="0"/>
              <a:buChar char="•"/>
              <a:tabLst/>
              <a:defRPr/>
            </a:pPr>
            <a:r>
              <a:rPr kumimoji="0" lang="en-US" sz="2200" b="0" i="0" u="none" strike="noStrike" kern="1200" cap="none" spc="0" normalizeH="0" baseline="0" noProof="0">
                <a:ln>
                  <a:noFill/>
                </a:ln>
                <a:solidFill>
                  <a:srgbClr val="156082">
                    <a:lumMod val="50000"/>
                  </a:srgbClr>
                </a:solidFill>
                <a:effectLst/>
                <a:uLnTx/>
                <a:uFillTx/>
                <a:latin typeface="Calibri" panose="020F0502020204030204"/>
                <a:ea typeface="+mn-ea"/>
                <a:cs typeface="+mn-cs"/>
              </a:rPr>
              <a:t>Measures should be clearly defined</a:t>
            </a:r>
          </a:p>
          <a:p>
            <a:pPr marL="1200150" marR="0" lvl="2" indent="-285750" algn="l" defTabSz="914400" rtl="0" eaLnBrk="1" fontAlgn="auto" latinLnBrk="0" hangingPunct="1">
              <a:lnSpc>
                <a:spcPct val="100000"/>
              </a:lnSpc>
              <a:spcBef>
                <a:spcPts val="0"/>
              </a:spcBef>
              <a:spcAft>
                <a:spcPts val="0"/>
              </a:spcAft>
              <a:buClr>
                <a:srgbClr val="003B5C"/>
              </a:buClr>
              <a:buSzTx/>
              <a:buFont typeface="Arial" panose="020B0604020202020204" pitchFamily="34" charset="0"/>
              <a:buChar char="•"/>
              <a:tabLst/>
              <a:defRPr/>
            </a:pPr>
            <a:r>
              <a:rPr kumimoji="0" lang="en-US" sz="2200" b="0" i="1" u="none" strike="noStrike" kern="1200" cap="none" spc="0" normalizeH="0" baseline="0" noProof="0">
                <a:ln>
                  <a:noFill/>
                </a:ln>
                <a:solidFill>
                  <a:srgbClr val="156082">
                    <a:lumMod val="50000"/>
                  </a:srgbClr>
                </a:solidFill>
                <a:effectLst/>
                <a:uLnTx/>
                <a:uFillTx/>
                <a:latin typeface="Calibri" panose="020F0502020204030204"/>
                <a:ea typeface="+mn-ea"/>
                <a:cs typeface="+mn-cs"/>
              </a:rPr>
              <a:t>Different service lines require different indicators</a:t>
            </a:r>
          </a:p>
          <a:p>
            <a:pPr marL="742950" marR="0" lvl="1" indent="-285750" algn="l" defTabSz="914400" rtl="0" eaLnBrk="1" fontAlgn="auto" latinLnBrk="0" hangingPunct="1">
              <a:lnSpc>
                <a:spcPct val="100000"/>
              </a:lnSpc>
              <a:spcBef>
                <a:spcPts val="0"/>
              </a:spcBef>
              <a:spcAft>
                <a:spcPts val="0"/>
              </a:spcAft>
              <a:buClr>
                <a:srgbClr val="003B5C"/>
              </a:buClr>
              <a:buSzTx/>
              <a:buFont typeface="Arial" panose="020B0604020202020204" pitchFamily="34" charset="0"/>
              <a:buChar char="•"/>
              <a:tabLst/>
              <a:defRPr/>
            </a:pPr>
            <a:r>
              <a:rPr kumimoji="0" lang="en-US" sz="2200" b="0" i="0" u="none" strike="noStrike" kern="1200" cap="none" spc="0" normalizeH="0" baseline="0" noProof="0">
                <a:ln>
                  <a:noFill/>
                </a:ln>
                <a:solidFill>
                  <a:srgbClr val="156082">
                    <a:lumMod val="50000"/>
                  </a:srgbClr>
                </a:solidFill>
                <a:effectLst/>
                <a:uLnTx/>
                <a:uFillTx/>
                <a:latin typeface="Calibri" panose="020F0502020204030204"/>
                <a:ea typeface="+mn-ea"/>
                <a:cs typeface="+mn-cs"/>
              </a:rPr>
              <a:t>Who reviews the data should be clearly defined </a:t>
            </a:r>
          </a:p>
          <a:p>
            <a:pPr marL="742950" marR="0" lvl="1" indent="-285750" algn="l" defTabSz="914400" rtl="0" eaLnBrk="1" fontAlgn="auto" latinLnBrk="0" hangingPunct="1">
              <a:lnSpc>
                <a:spcPct val="100000"/>
              </a:lnSpc>
              <a:spcBef>
                <a:spcPts val="0"/>
              </a:spcBef>
              <a:spcAft>
                <a:spcPts val="0"/>
              </a:spcAft>
              <a:buClr>
                <a:srgbClr val="003B5C"/>
              </a:buClr>
              <a:buSzTx/>
              <a:buFont typeface="Arial" panose="020B0604020202020204" pitchFamily="34" charset="0"/>
              <a:buChar char="•"/>
              <a:tabLst/>
              <a:defRPr/>
            </a:pPr>
            <a:r>
              <a:rPr kumimoji="0" lang="en-US" sz="2200" b="0" i="0" u="none" strike="noStrike" kern="1200" cap="none" spc="0" normalizeH="0" baseline="0" noProof="0">
                <a:ln>
                  <a:noFill/>
                </a:ln>
                <a:solidFill>
                  <a:srgbClr val="156082">
                    <a:lumMod val="50000"/>
                  </a:srgbClr>
                </a:solidFill>
                <a:effectLst/>
                <a:uLnTx/>
                <a:uFillTx/>
                <a:latin typeface="Calibri" panose="020F0502020204030204"/>
                <a:ea typeface="+mn-ea"/>
                <a:cs typeface="+mn-cs"/>
              </a:rPr>
              <a:t>The process must be clearly defined </a:t>
            </a:r>
          </a:p>
          <a:p>
            <a:pPr marL="742950" marR="0" lvl="1" indent="-285750" algn="l" defTabSz="914400" rtl="0" eaLnBrk="1" fontAlgn="auto" latinLnBrk="0" hangingPunct="1">
              <a:lnSpc>
                <a:spcPct val="100000"/>
              </a:lnSpc>
              <a:spcBef>
                <a:spcPts val="0"/>
              </a:spcBef>
              <a:spcAft>
                <a:spcPts val="0"/>
              </a:spcAft>
              <a:buClr>
                <a:srgbClr val="003B5C"/>
              </a:buClr>
              <a:buSzTx/>
              <a:buFont typeface="Arial" panose="020B0604020202020204" pitchFamily="34" charset="0"/>
              <a:buChar char="•"/>
              <a:tabLst/>
              <a:defRPr/>
            </a:pPr>
            <a:r>
              <a:rPr kumimoji="0" lang="en-US" sz="2200" b="1" i="1" u="sng" strike="noStrike" kern="1200" cap="none" spc="0" normalizeH="0" baseline="0" noProof="0">
                <a:ln>
                  <a:noFill/>
                </a:ln>
                <a:solidFill>
                  <a:srgbClr val="156082">
                    <a:lumMod val="50000"/>
                  </a:srgbClr>
                </a:solidFill>
                <a:effectLst/>
                <a:uLnTx/>
                <a:uFillTx/>
                <a:latin typeface="Calibri" panose="020F0502020204030204"/>
                <a:ea typeface="+mn-ea"/>
                <a:cs typeface="+mn-cs"/>
              </a:rPr>
              <a:t>Results should be </a:t>
            </a:r>
            <a:r>
              <a:rPr kumimoji="0" lang="en-US" sz="2200" b="1" i="0" u="sng" strike="noStrike" kern="1200" cap="none" spc="0" normalizeH="0" baseline="0" noProof="0">
                <a:ln>
                  <a:noFill/>
                </a:ln>
                <a:solidFill>
                  <a:srgbClr val="ED7D31"/>
                </a:solidFill>
                <a:effectLst/>
                <a:uLnTx/>
                <a:uFillTx/>
                <a:latin typeface="Calibri" panose="020F0502020204030204"/>
                <a:ea typeface="+mn-ea"/>
                <a:cs typeface="+mn-cs"/>
              </a:rPr>
              <a:t>(must be)</a:t>
            </a:r>
            <a:r>
              <a:rPr kumimoji="0" lang="en-US" sz="2200" b="1" i="1" u="sng" strike="noStrike" kern="1200" cap="none" spc="0" normalizeH="0" baseline="0" noProof="0">
                <a:ln>
                  <a:noFill/>
                </a:ln>
                <a:solidFill>
                  <a:srgbClr val="156082">
                    <a:lumMod val="50000"/>
                  </a:srgbClr>
                </a:solidFill>
                <a:effectLst/>
                <a:uLnTx/>
                <a:uFillTx/>
                <a:latin typeface="Calibri" panose="020F0502020204030204"/>
                <a:ea typeface="+mn-ea"/>
                <a:cs typeface="+mn-cs"/>
              </a:rPr>
              <a:t> used in credentialing and peer review</a:t>
            </a:r>
            <a:r>
              <a:rPr kumimoji="0" lang="en-US" sz="2200" b="0" i="0" u="none" strike="noStrike" kern="1200" cap="none" spc="0" normalizeH="0" baseline="0" noProof="0">
                <a:ln>
                  <a:noFill/>
                </a:ln>
                <a:solidFill>
                  <a:srgbClr val="156082">
                    <a:lumMod val="50000"/>
                  </a:srgbClr>
                </a:solidFill>
                <a:effectLst/>
                <a:uLnTx/>
                <a:uFillTx/>
                <a:latin typeface="Calibri" panose="020F0502020204030204"/>
                <a:ea typeface="+mn-ea"/>
                <a:cs typeface="+mn-cs"/>
              </a:rPr>
              <a:t> </a:t>
            </a:r>
          </a:p>
          <a:p>
            <a:pPr marL="742950" marR="0" lvl="1" indent="-285750" algn="l" defTabSz="914400" rtl="0" eaLnBrk="1" fontAlgn="auto" latinLnBrk="0" hangingPunct="1">
              <a:lnSpc>
                <a:spcPct val="100000"/>
              </a:lnSpc>
              <a:spcBef>
                <a:spcPts val="0"/>
              </a:spcBef>
              <a:spcAft>
                <a:spcPts val="0"/>
              </a:spcAft>
              <a:buClr>
                <a:srgbClr val="003B5C"/>
              </a:buClr>
              <a:buSzTx/>
              <a:buFont typeface="Arial" panose="020B0604020202020204" pitchFamily="34" charset="0"/>
              <a:buChar char="•"/>
              <a:tabLst/>
              <a:defRPr/>
            </a:pPr>
            <a:r>
              <a:rPr kumimoji="0" lang="en-US" sz="2200" b="0" i="0" u="none" strike="noStrike" kern="1200" cap="none" spc="0" normalizeH="0" baseline="0" noProof="0">
                <a:ln>
                  <a:noFill/>
                </a:ln>
                <a:solidFill>
                  <a:srgbClr val="156082">
                    <a:lumMod val="50000"/>
                  </a:srgbClr>
                </a:solidFill>
                <a:effectLst/>
                <a:uLnTx/>
                <a:uFillTx/>
                <a:latin typeface="Calibri" panose="020F0502020204030204"/>
                <a:ea typeface="+mn-ea"/>
                <a:cs typeface="+mn-cs"/>
              </a:rPr>
              <a:t>Focused &amp; Continuous / Ongoing practice quality monitoring should be </a:t>
            </a:r>
            <a:r>
              <a:rPr kumimoji="0" lang="en-US" sz="2200" b="1" i="0" u="sng" strike="noStrike" kern="1200" cap="none" spc="0" normalizeH="0" baseline="0" noProof="0">
                <a:ln>
                  <a:noFill/>
                </a:ln>
                <a:solidFill>
                  <a:srgbClr val="ED7D31"/>
                </a:solidFill>
                <a:effectLst/>
                <a:uLnTx/>
                <a:uFillTx/>
                <a:latin typeface="Calibri" panose="020F0502020204030204"/>
                <a:ea typeface="+mn-ea"/>
                <a:cs typeface="+mn-cs"/>
              </a:rPr>
              <a:t>(must be)</a:t>
            </a:r>
            <a:r>
              <a:rPr kumimoji="0" lang="en-US" sz="2200" b="0" i="0" u="none" strike="noStrike" kern="1200" cap="none" spc="0" normalizeH="0" baseline="0" noProof="0">
                <a:ln>
                  <a:noFill/>
                </a:ln>
                <a:solidFill>
                  <a:srgbClr val="156082">
                    <a:lumMod val="50000"/>
                  </a:srgbClr>
                </a:solidFill>
                <a:effectLst/>
                <a:uLnTx/>
                <a:uFillTx/>
                <a:latin typeface="Calibri" panose="020F0502020204030204"/>
                <a:ea typeface="+mn-ea"/>
                <a:cs typeface="+mn-cs"/>
              </a:rPr>
              <a:t> applied to all privileged practitioners</a:t>
            </a:r>
          </a:p>
        </p:txBody>
      </p:sp>
      <p:sp>
        <p:nvSpPr>
          <p:cNvPr id="37" name="Callout: Up Arrow 36">
            <a:extLst>
              <a:ext uri="{FF2B5EF4-FFF2-40B4-BE49-F238E27FC236}">
                <a16:creationId xmlns:a16="http://schemas.microsoft.com/office/drawing/2014/main" id="{43873B9D-F447-B544-5EEE-9461BA46BF34}"/>
              </a:ext>
            </a:extLst>
          </p:cNvPr>
          <p:cNvSpPr/>
          <p:nvPr/>
        </p:nvSpPr>
        <p:spPr>
          <a:xfrm>
            <a:off x="6096000" y="4343641"/>
            <a:ext cx="4396496" cy="2385268"/>
          </a:xfrm>
          <a:prstGeom prst="upArrowCallout">
            <a:avLst/>
          </a:prstGeom>
          <a:gradFill flip="none" rotWithShape="1">
            <a:gsLst>
              <a:gs pos="6000">
                <a:srgbClr val="FDF3EE"/>
              </a:gs>
              <a:gs pos="45000">
                <a:srgbClr val="EF864E"/>
              </a:gs>
              <a:gs pos="91000">
                <a:schemeClr val="accent2"/>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srgbClr val="003B5C"/>
                </a:solidFill>
                <a:effectLst>
                  <a:outerShdw blurRad="38100" dist="38100" dir="2700000" algn="tl">
                    <a:srgbClr val="000000">
                      <a:alpha val="43137"/>
                    </a:srgbClr>
                  </a:outerShdw>
                </a:effectLst>
                <a:uLnTx/>
                <a:uFillTx/>
                <a:latin typeface="Calibri" panose="020F0502020204030204"/>
                <a:ea typeface="+mn-ea"/>
                <a:cs typeface="+mn-cs"/>
              </a:rPr>
              <a:t>Indicators are defined by the Medical Staff Departments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a:ln>
                  <a:noFill/>
                </a:ln>
                <a:solidFill>
                  <a:srgbClr val="003B5C"/>
                </a:solidFill>
                <a:effectLst>
                  <a:outerShdw blurRad="38100" dist="38100" dir="2700000" algn="tl">
                    <a:srgbClr val="000000">
                      <a:alpha val="43137"/>
                    </a:srgbClr>
                  </a:outerShdw>
                </a:effectLst>
                <a:uLnTx/>
                <a:uFillTx/>
                <a:latin typeface="Calibri" panose="020F0502020204030204"/>
                <a:ea typeface="+mn-ea"/>
                <a:cs typeface="+mn-cs"/>
              </a:rPr>
              <a:t>Correlating with core competencies and clinical privileges</a:t>
            </a:r>
          </a:p>
        </p:txBody>
      </p:sp>
      <p:pic>
        <p:nvPicPr>
          <p:cNvPr id="4" name="Picture 3">
            <a:extLst>
              <a:ext uri="{FF2B5EF4-FFF2-40B4-BE49-F238E27FC236}">
                <a16:creationId xmlns:a16="http://schemas.microsoft.com/office/drawing/2014/main" id="{206D278B-9411-855A-7552-C0E3AAD80ACF}"/>
              </a:ext>
            </a:extLst>
          </p:cNvPr>
          <p:cNvPicPr>
            <a:picLocks noChangeAspect="1"/>
          </p:cNvPicPr>
          <p:nvPr/>
        </p:nvPicPr>
        <p:blipFill>
          <a:blip r:embed="rId2"/>
          <a:srcRect l="11073" t="34654" r="11350" b="39410"/>
          <a:stretch/>
        </p:blipFill>
        <p:spPr>
          <a:xfrm>
            <a:off x="3482962" y="5638968"/>
            <a:ext cx="2551134" cy="484306"/>
          </a:xfrm>
          <a:prstGeom prst="rect">
            <a:avLst/>
          </a:prstGeom>
          <a:effectLst>
            <a:softEdge rad="0"/>
          </a:effectLst>
        </p:spPr>
      </p:pic>
      <p:pic>
        <p:nvPicPr>
          <p:cNvPr id="5" name="Picture 4">
            <a:extLst>
              <a:ext uri="{FF2B5EF4-FFF2-40B4-BE49-F238E27FC236}">
                <a16:creationId xmlns:a16="http://schemas.microsoft.com/office/drawing/2014/main" id="{F08A6006-88A2-28D6-4B05-8C84856AEFF3}"/>
              </a:ext>
            </a:extLst>
          </p:cNvPr>
          <p:cNvPicPr>
            <a:picLocks noChangeAspect="1"/>
          </p:cNvPicPr>
          <p:nvPr/>
        </p:nvPicPr>
        <p:blipFill>
          <a:blip r:embed="rId3"/>
          <a:stretch>
            <a:fillRect/>
          </a:stretch>
        </p:blipFill>
        <p:spPr>
          <a:xfrm>
            <a:off x="4062466" y="6132284"/>
            <a:ext cx="1392125" cy="596625"/>
          </a:xfrm>
          <a:prstGeom prst="rect">
            <a:avLst/>
          </a:prstGeom>
          <a:effectLst>
            <a:softEdge rad="0"/>
          </a:effectLst>
        </p:spPr>
      </p:pic>
    </p:spTree>
    <p:extLst>
      <p:ext uri="{BB962C8B-B14F-4D97-AF65-F5344CB8AC3E}">
        <p14:creationId xmlns:p14="http://schemas.microsoft.com/office/powerpoint/2010/main" val="541652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1000"/>
                                        <p:tgtEl>
                                          <p:spTgt spid="3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1000"/>
                                        <p:tgtEl>
                                          <p:spTgt spid="27"/>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1000"/>
                                        <p:tgtEl>
                                          <p:spTgt spid="3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1000"/>
                                        <p:tgtEl>
                                          <p:spTgt spid="2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1000"/>
                                        <p:tgtEl>
                                          <p:spTgt spid="2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1000"/>
                                        <p:tgtEl>
                                          <p:spTgt spid="3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1000"/>
                                        <p:tgtEl>
                                          <p:spTgt spid="2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fade">
                                      <p:cBhvr>
                                        <p:cTn id="35" dur="1000"/>
                                        <p:tgtEl>
                                          <p:spTgt spid="3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fade">
                                      <p:cBhvr>
                                        <p:cTn id="38" dur="1000"/>
                                        <p:tgtEl>
                                          <p:spTgt spid="26"/>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fade">
                                      <p:cBhvr>
                                        <p:cTn id="41" dur="1000"/>
                                        <p:tgtEl>
                                          <p:spTgt spid="29"/>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fade">
                                      <p:cBhvr>
                                        <p:cTn id="44" dur="1000"/>
                                        <p:tgtEl>
                                          <p:spTgt spid="8"/>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1000"/>
                                        <p:tgtEl>
                                          <p:spTgt spid="30"/>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fade">
                                      <p:cBhvr>
                                        <p:cTn id="50" dur="1000"/>
                                        <p:tgtEl>
                                          <p:spTgt spid="23"/>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36"/>
                                        </p:tgtEl>
                                        <p:attrNameLst>
                                          <p:attrName>style.visibility</p:attrName>
                                        </p:attrNameLst>
                                      </p:cBhvr>
                                      <p:to>
                                        <p:strVal val="visible"/>
                                      </p:to>
                                    </p:set>
                                    <p:animEffect transition="in" filter="fade">
                                      <p:cBhvr>
                                        <p:cTn id="55" dur="500"/>
                                        <p:tgtEl>
                                          <p:spTgt spid="36"/>
                                        </p:tgtEl>
                                      </p:cBhvr>
                                    </p:animEffect>
                                  </p:childTnLst>
                                </p:cTn>
                              </p:par>
                            </p:childTnLst>
                          </p:cTn>
                        </p:par>
                        <p:par>
                          <p:cTn id="56" fill="hold">
                            <p:stCondLst>
                              <p:cond delay="500"/>
                            </p:stCondLst>
                            <p:childTnLst>
                              <p:par>
                                <p:cTn id="57" presetID="42" presetClass="entr" presetSubtype="0" fill="hold" grpId="0" nodeType="afterEffect">
                                  <p:stCondLst>
                                    <p:cond delay="1000"/>
                                  </p:stCondLst>
                                  <p:childTnLst>
                                    <p:set>
                                      <p:cBhvr>
                                        <p:cTn id="58" dur="1" fill="hold">
                                          <p:stCondLst>
                                            <p:cond delay="0"/>
                                          </p:stCondLst>
                                        </p:cTn>
                                        <p:tgtEl>
                                          <p:spTgt spid="37"/>
                                        </p:tgtEl>
                                        <p:attrNameLst>
                                          <p:attrName>style.visibility</p:attrName>
                                        </p:attrNameLst>
                                      </p:cBhvr>
                                      <p:to>
                                        <p:strVal val="visible"/>
                                      </p:to>
                                    </p:set>
                                    <p:animEffect transition="in" filter="fade">
                                      <p:cBhvr>
                                        <p:cTn id="59" dur="1000"/>
                                        <p:tgtEl>
                                          <p:spTgt spid="37"/>
                                        </p:tgtEl>
                                      </p:cBhvr>
                                    </p:animEffect>
                                    <p:anim calcmode="lin" valueType="num">
                                      <p:cBhvr>
                                        <p:cTn id="60" dur="1000" fill="hold"/>
                                        <p:tgtEl>
                                          <p:spTgt spid="37"/>
                                        </p:tgtEl>
                                        <p:attrNameLst>
                                          <p:attrName>ppt_x</p:attrName>
                                        </p:attrNameLst>
                                      </p:cBhvr>
                                      <p:tavLst>
                                        <p:tav tm="0">
                                          <p:val>
                                            <p:strVal val="#ppt_x"/>
                                          </p:val>
                                        </p:tav>
                                        <p:tav tm="100000">
                                          <p:val>
                                            <p:strVal val="#ppt_x"/>
                                          </p:val>
                                        </p:tav>
                                      </p:tavLst>
                                    </p:anim>
                                    <p:anim calcmode="lin" valueType="num">
                                      <p:cBhvr>
                                        <p:cTn id="61" dur="1000" fill="hold"/>
                                        <p:tgtEl>
                                          <p:spTgt spid="37"/>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1000"/>
                                  </p:stCondLst>
                                  <p:childTnLst>
                                    <p:set>
                                      <p:cBhvr>
                                        <p:cTn id="63" dur="1" fill="hold">
                                          <p:stCondLst>
                                            <p:cond delay="0"/>
                                          </p:stCondLst>
                                        </p:cTn>
                                        <p:tgtEl>
                                          <p:spTgt spid="4"/>
                                        </p:tgtEl>
                                        <p:attrNameLst>
                                          <p:attrName>style.visibility</p:attrName>
                                        </p:attrNameLst>
                                      </p:cBhvr>
                                      <p:to>
                                        <p:strVal val="visible"/>
                                      </p:to>
                                    </p:set>
                                    <p:animEffect transition="in" filter="fade">
                                      <p:cBhvr>
                                        <p:cTn id="64" dur="1000"/>
                                        <p:tgtEl>
                                          <p:spTgt spid="4"/>
                                        </p:tgtEl>
                                      </p:cBhvr>
                                    </p:animEffect>
                                    <p:anim calcmode="lin" valueType="num">
                                      <p:cBhvr>
                                        <p:cTn id="65" dur="1000" fill="hold"/>
                                        <p:tgtEl>
                                          <p:spTgt spid="4"/>
                                        </p:tgtEl>
                                        <p:attrNameLst>
                                          <p:attrName>ppt_x</p:attrName>
                                        </p:attrNameLst>
                                      </p:cBhvr>
                                      <p:tavLst>
                                        <p:tav tm="0">
                                          <p:val>
                                            <p:strVal val="#ppt_x"/>
                                          </p:val>
                                        </p:tav>
                                        <p:tav tm="100000">
                                          <p:val>
                                            <p:strVal val="#ppt_x"/>
                                          </p:val>
                                        </p:tav>
                                      </p:tavLst>
                                    </p:anim>
                                    <p:anim calcmode="lin" valueType="num">
                                      <p:cBhvr>
                                        <p:cTn id="66" dur="1000" fill="hold"/>
                                        <p:tgtEl>
                                          <p:spTgt spid="4"/>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1000"/>
                                  </p:stCondLst>
                                  <p:childTnLst>
                                    <p:set>
                                      <p:cBhvr>
                                        <p:cTn id="68" dur="1" fill="hold">
                                          <p:stCondLst>
                                            <p:cond delay="0"/>
                                          </p:stCondLst>
                                        </p:cTn>
                                        <p:tgtEl>
                                          <p:spTgt spid="5"/>
                                        </p:tgtEl>
                                        <p:attrNameLst>
                                          <p:attrName>style.visibility</p:attrName>
                                        </p:attrNameLst>
                                      </p:cBhvr>
                                      <p:to>
                                        <p:strVal val="visible"/>
                                      </p:to>
                                    </p:set>
                                    <p:animEffect transition="in" filter="fade">
                                      <p:cBhvr>
                                        <p:cTn id="69" dur="1000"/>
                                        <p:tgtEl>
                                          <p:spTgt spid="5"/>
                                        </p:tgtEl>
                                      </p:cBhvr>
                                    </p:animEffect>
                                    <p:anim calcmode="lin" valueType="num">
                                      <p:cBhvr>
                                        <p:cTn id="70" dur="1000" fill="hold"/>
                                        <p:tgtEl>
                                          <p:spTgt spid="5"/>
                                        </p:tgtEl>
                                        <p:attrNameLst>
                                          <p:attrName>ppt_x</p:attrName>
                                        </p:attrNameLst>
                                      </p:cBhvr>
                                      <p:tavLst>
                                        <p:tav tm="0">
                                          <p:val>
                                            <p:strVal val="#ppt_x"/>
                                          </p:val>
                                        </p:tav>
                                        <p:tav tm="100000">
                                          <p:val>
                                            <p:strVal val="#ppt_x"/>
                                          </p:val>
                                        </p:tav>
                                      </p:tavLst>
                                    </p:anim>
                                    <p:anim calcmode="lin" valueType="num">
                                      <p:cBhvr>
                                        <p:cTn id="7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23" grpId="0" animBg="1"/>
      <p:bldP spid="24" grpId="0" animBg="1"/>
      <p:bldP spid="25" grpId="0" animBg="1"/>
      <p:bldP spid="26" grpId="0" animBg="1"/>
      <p:bldP spid="27" grpId="0" animBg="1"/>
      <p:bldP spid="28" grpId="0"/>
      <p:bldP spid="29" grpId="0"/>
      <p:bldP spid="30" grpId="0"/>
      <p:bldP spid="31" grpId="0"/>
      <p:bldP spid="32" grpId="0"/>
      <p:bldP spid="33" grpId="0"/>
      <p:bldP spid="34" grpId="0"/>
      <p:bldP spid="35" grpId="0"/>
      <p:bldP spid="36" grpId="0"/>
      <p:bldP spid="3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59B4C3-C038-99A4-A43A-70A8945D20A2}"/>
            </a:ext>
          </a:extLst>
        </p:cNvPr>
        <p:cNvGrpSpPr/>
        <p:nvPr/>
      </p:nvGrpSpPr>
      <p:grpSpPr>
        <a:xfrm>
          <a:off x="0" y="0"/>
          <a:ext cx="0" cy="0"/>
          <a:chOff x="0" y="0"/>
          <a:chExt cx="0" cy="0"/>
        </a:xfrm>
      </p:grpSpPr>
      <p:sp>
        <p:nvSpPr>
          <p:cNvPr id="9" name="Oval 8">
            <a:extLst>
              <a:ext uri="{FF2B5EF4-FFF2-40B4-BE49-F238E27FC236}">
                <a16:creationId xmlns:a16="http://schemas.microsoft.com/office/drawing/2014/main" id="{477461AF-32EC-E51B-33A2-48D2218A1F8C}"/>
              </a:ext>
            </a:extLst>
          </p:cNvPr>
          <p:cNvSpPr>
            <a:spLocks/>
          </p:cNvSpPr>
          <p:nvPr/>
        </p:nvSpPr>
        <p:spPr>
          <a:xfrm>
            <a:off x="1375919" y="3312435"/>
            <a:ext cx="1421688" cy="1419222"/>
          </a:xfrm>
          <a:prstGeom prst="ellipse">
            <a:avLst/>
          </a:prstGeom>
          <a:solidFill>
            <a:srgbClr val="2F6E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8" name="Oval 7">
            <a:extLst>
              <a:ext uri="{FF2B5EF4-FFF2-40B4-BE49-F238E27FC236}">
                <a16:creationId xmlns:a16="http://schemas.microsoft.com/office/drawing/2014/main" id="{0CC8B8A1-5F42-14AF-21BE-247D4C36A10C}"/>
              </a:ext>
            </a:extLst>
          </p:cNvPr>
          <p:cNvSpPr>
            <a:spLocks/>
          </p:cNvSpPr>
          <p:nvPr/>
        </p:nvSpPr>
        <p:spPr>
          <a:xfrm>
            <a:off x="355477" y="3897798"/>
            <a:ext cx="1421688" cy="1419222"/>
          </a:xfrm>
          <a:prstGeom prst="ellipse">
            <a:avLst/>
          </a:prstGeom>
          <a:solidFill>
            <a:srgbClr val="1E948F">
              <a:alpha val="3019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15" name="Oval 14">
            <a:extLst>
              <a:ext uri="{FF2B5EF4-FFF2-40B4-BE49-F238E27FC236}">
                <a16:creationId xmlns:a16="http://schemas.microsoft.com/office/drawing/2014/main" id="{32F82C0D-6994-ECB0-BF6C-082AA91930DF}"/>
              </a:ext>
            </a:extLst>
          </p:cNvPr>
          <p:cNvSpPr>
            <a:spLocks/>
          </p:cNvSpPr>
          <p:nvPr/>
        </p:nvSpPr>
        <p:spPr>
          <a:xfrm>
            <a:off x="299111" y="2776117"/>
            <a:ext cx="1421688" cy="1419222"/>
          </a:xfrm>
          <a:prstGeom prst="ellipse">
            <a:avLst/>
          </a:prstGeom>
          <a:solidFill>
            <a:srgbClr val="1E948F">
              <a:alpha val="3019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16" name="Oval 15">
            <a:extLst>
              <a:ext uri="{FF2B5EF4-FFF2-40B4-BE49-F238E27FC236}">
                <a16:creationId xmlns:a16="http://schemas.microsoft.com/office/drawing/2014/main" id="{999893CC-103A-1A01-5C5C-C1311905764C}"/>
              </a:ext>
            </a:extLst>
          </p:cNvPr>
          <p:cNvSpPr>
            <a:spLocks/>
          </p:cNvSpPr>
          <p:nvPr/>
        </p:nvSpPr>
        <p:spPr>
          <a:xfrm>
            <a:off x="2452727" y="3843135"/>
            <a:ext cx="1421688" cy="1419222"/>
          </a:xfrm>
          <a:prstGeom prst="ellipse">
            <a:avLst/>
          </a:prstGeom>
          <a:solidFill>
            <a:srgbClr val="1E948F">
              <a:alpha val="3019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17" name="Oval 16">
            <a:extLst>
              <a:ext uri="{FF2B5EF4-FFF2-40B4-BE49-F238E27FC236}">
                <a16:creationId xmlns:a16="http://schemas.microsoft.com/office/drawing/2014/main" id="{CCC71CF7-1C38-4765-6E77-1E7A877317F2}"/>
              </a:ext>
            </a:extLst>
          </p:cNvPr>
          <p:cNvSpPr>
            <a:spLocks/>
          </p:cNvSpPr>
          <p:nvPr/>
        </p:nvSpPr>
        <p:spPr>
          <a:xfrm>
            <a:off x="2436868" y="2716801"/>
            <a:ext cx="1421688" cy="1419222"/>
          </a:xfrm>
          <a:prstGeom prst="ellipse">
            <a:avLst/>
          </a:prstGeom>
          <a:solidFill>
            <a:srgbClr val="1E948F">
              <a:alpha val="3019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18" name="Oval 17">
            <a:extLst>
              <a:ext uri="{FF2B5EF4-FFF2-40B4-BE49-F238E27FC236}">
                <a16:creationId xmlns:a16="http://schemas.microsoft.com/office/drawing/2014/main" id="{CA8A3F30-0D02-1858-1451-78294AC9580C}"/>
              </a:ext>
            </a:extLst>
          </p:cNvPr>
          <p:cNvSpPr>
            <a:spLocks/>
          </p:cNvSpPr>
          <p:nvPr/>
        </p:nvSpPr>
        <p:spPr>
          <a:xfrm>
            <a:off x="1388022" y="4500597"/>
            <a:ext cx="1421688" cy="1419222"/>
          </a:xfrm>
          <a:prstGeom prst="ellipse">
            <a:avLst/>
          </a:prstGeom>
          <a:solidFill>
            <a:srgbClr val="1E948F">
              <a:alpha val="3019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19" name="Oval 18">
            <a:extLst>
              <a:ext uri="{FF2B5EF4-FFF2-40B4-BE49-F238E27FC236}">
                <a16:creationId xmlns:a16="http://schemas.microsoft.com/office/drawing/2014/main" id="{8E3BFE25-B65D-715D-C4A5-C3F1517A3706}"/>
              </a:ext>
            </a:extLst>
          </p:cNvPr>
          <p:cNvSpPr>
            <a:spLocks/>
          </p:cNvSpPr>
          <p:nvPr/>
        </p:nvSpPr>
        <p:spPr>
          <a:xfrm>
            <a:off x="1368046" y="2124112"/>
            <a:ext cx="1421688" cy="1419222"/>
          </a:xfrm>
          <a:prstGeom prst="ellipse">
            <a:avLst/>
          </a:prstGeom>
          <a:solidFill>
            <a:srgbClr val="1E948F">
              <a:alpha val="3019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20" name="TextBox 19">
            <a:extLst>
              <a:ext uri="{FF2B5EF4-FFF2-40B4-BE49-F238E27FC236}">
                <a16:creationId xmlns:a16="http://schemas.microsoft.com/office/drawing/2014/main" id="{1B7E0A1D-5B54-CBC1-21DE-FAE9E71671C7}"/>
              </a:ext>
            </a:extLst>
          </p:cNvPr>
          <p:cNvSpPr txBox="1">
            <a:spLocks/>
          </p:cNvSpPr>
          <p:nvPr/>
        </p:nvSpPr>
        <p:spPr>
          <a:xfrm>
            <a:off x="1491450" y="3762330"/>
            <a:ext cx="119062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Roboto"/>
                <a:ea typeface="+mn-ea"/>
                <a:cs typeface="+mn-cs"/>
              </a:rPr>
              <a:t>Core Competencies</a:t>
            </a:r>
          </a:p>
        </p:txBody>
      </p:sp>
      <p:sp>
        <p:nvSpPr>
          <p:cNvPr id="21" name="TextBox 20">
            <a:extLst>
              <a:ext uri="{FF2B5EF4-FFF2-40B4-BE49-F238E27FC236}">
                <a16:creationId xmlns:a16="http://schemas.microsoft.com/office/drawing/2014/main" id="{78D2AE57-3DD3-2731-401C-E90597392C4B}"/>
              </a:ext>
            </a:extLst>
          </p:cNvPr>
          <p:cNvSpPr txBox="1">
            <a:spLocks/>
          </p:cNvSpPr>
          <p:nvPr/>
        </p:nvSpPr>
        <p:spPr>
          <a:xfrm>
            <a:off x="484061" y="4348430"/>
            <a:ext cx="119062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Roboto"/>
                <a:ea typeface="+mn-ea"/>
                <a:cs typeface="+mn-cs"/>
              </a:rPr>
              <a:t>Systems-Based Practice</a:t>
            </a:r>
          </a:p>
        </p:txBody>
      </p:sp>
      <p:sp>
        <p:nvSpPr>
          <p:cNvPr id="22" name="TextBox 21">
            <a:extLst>
              <a:ext uri="{FF2B5EF4-FFF2-40B4-BE49-F238E27FC236}">
                <a16:creationId xmlns:a16="http://schemas.microsoft.com/office/drawing/2014/main" id="{B5BFFE5B-C2BE-7770-F454-784FC186CBC8}"/>
              </a:ext>
            </a:extLst>
          </p:cNvPr>
          <p:cNvSpPr txBox="1">
            <a:spLocks/>
          </p:cNvSpPr>
          <p:nvPr/>
        </p:nvSpPr>
        <p:spPr>
          <a:xfrm>
            <a:off x="407062" y="3160706"/>
            <a:ext cx="119062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Roboto"/>
                <a:ea typeface="+mn-ea"/>
                <a:cs typeface="+mn-cs"/>
              </a:rPr>
              <a:t>Practice-Based Learning</a:t>
            </a:r>
          </a:p>
        </p:txBody>
      </p:sp>
      <p:sp>
        <p:nvSpPr>
          <p:cNvPr id="23" name="TextBox 22">
            <a:extLst>
              <a:ext uri="{FF2B5EF4-FFF2-40B4-BE49-F238E27FC236}">
                <a16:creationId xmlns:a16="http://schemas.microsoft.com/office/drawing/2014/main" id="{0B082C2E-E74E-9700-E407-9BDBDFB899F4}"/>
              </a:ext>
            </a:extLst>
          </p:cNvPr>
          <p:cNvSpPr txBox="1">
            <a:spLocks/>
          </p:cNvSpPr>
          <p:nvPr/>
        </p:nvSpPr>
        <p:spPr>
          <a:xfrm>
            <a:off x="1476586" y="5127036"/>
            <a:ext cx="129577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Roboto"/>
                <a:ea typeface="+mn-ea"/>
                <a:cs typeface="+mn-cs"/>
              </a:rPr>
              <a:t>Professionalism</a:t>
            </a:r>
          </a:p>
        </p:txBody>
      </p:sp>
      <p:sp>
        <p:nvSpPr>
          <p:cNvPr id="24" name="TextBox 23">
            <a:extLst>
              <a:ext uri="{FF2B5EF4-FFF2-40B4-BE49-F238E27FC236}">
                <a16:creationId xmlns:a16="http://schemas.microsoft.com/office/drawing/2014/main" id="{E99C82DD-EB87-E703-7730-45691B69E958}"/>
              </a:ext>
            </a:extLst>
          </p:cNvPr>
          <p:cNvSpPr txBox="1">
            <a:spLocks/>
          </p:cNvSpPr>
          <p:nvPr/>
        </p:nvSpPr>
        <p:spPr>
          <a:xfrm>
            <a:off x="2524999" y="4318403"/>
            <a:ext cx="134067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Roboto"/>
                <a:ea typeface="+mn-ea"/>
                <a:cs typeface="+mn-cs"/>
              </a:rPr>
              <a:t>Interpersonal &amp; Communication Skills</a:t>
            </a:r>
          </a:p>
        </p:txBody>
      </p:sp>
      <p:sp>
        <p:nvSpPr>
          <p:cNvPr id="25" name="TextBox 24">
            <a:extLst>
              <a:ext uri="{FF2B5EF4-FFF2-40B4-BE49-F238E27FC236}">
                <a16:creationId xmlns:a16="http://schemas.microsoft.com/office/drawing/2014/main" id="{C255C702-3388-A544-B90F-4D2C2AC99CC8}"/>
              </a:ext>
            </a:extLst>
          </p:cNvPr>
          <p:cNvSpPr txBox="1">
            <a:spLocks/>
          </p:cNvSpPr>
          <p:nvPr/>
        </p:nvSpPr>
        <p:spPr>
          <a:xfrm>
            <a:off x="2547264" y="3155558"/>
            <a:ext cx="119062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Roboto"/>
                <a:ea typeface="+mn-ea"/>
                <a:cs typeface="+mn-cs"/>
              </a:rPr>
              <a:t>Patient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Roboto"/>
                <a:ea typeface="+mn-ea"/>
                <a:cs typeface="+mn-cs"/>
              </a:rPr>
              <a:t>Care</a:t>
            </a:r>
          </a:p>
        </p:txBody>
      </p:sp>
      <p:sp>
        <p:nvSpPr>
          <p:cNvPr id="26" name="TextBox 25">
            <a:extLst>
              <a:ext uri="{FF2B5EF4-FFF2-40B4-BE49-F238E27FC236}">
                <a16:creationId xmlns:a16="http://schemas.microsoft.com/office/drawing/2014/main" id="{342D2753-C6E4-2B2B-A13C-3C8B80F0D02D}"/>
              </a:ext>
            </a:extLst>
          </p:cNvPr>
          <p:cNvSpPr txBox="1">
            <a:spLocks/>
          </p:cNvSpPr>
          <p:nvPr/>
        </p:nvSpPr>
        <p:spPr>
          <a:xfrm>
            <a:off x="1470715" y="2529303"/>
            <a:ext cx="119062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Roboto"/>
                <a:ea typeface="+mn-ea"/>
                <a:cs typeface="+mn-cs"/>
              </a:rPr>
              <a:t>Medical Knowledge</a:t>
            </a:r>
          </a:p>
        </p:txBody>
      </p:sp>
      <p:sp>
        <p:nvSpPr>
          <p:cNvPr id="29" name="TextBox 28">
            <a:extLst>
              <a:ext uri="{FF2B5EF4-FFF2-40B4-BE49-F238E27FC236}">
                <a16:creationId xmlns:a16="http://schemas.microsoft.com/office/drawing/2014/main" id="{17166EB0-E035-708C-7A6B-985D8A0901D5}"/>
              </a:ext>
            </a:extLst>
          </p:cNvPr>
          <p:cNvSpPr txBox="1"/>
          <p:nvPr/>
        </p:nvSpPr>
        <p:spPr>
          <a:xfrm>
            <a:off x="4398315" y="1211926"/>
            <a:ext cx="7462214" cy="50629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200" b="1" i="0" u="sng" strike="noStrike" kern="1200" cap="none" spc="0" normalizeH="0" baseline="0" noProof="0">
                <a:ln>
                  <a:noFill/>
                </a:ln>
                <a:solidFill>
                  <a:srgbClr val="156082">
                    <a:lumMod val="50000"/>
                  </a:srgbClr>
                </a:solidFill>
                <a:effectLst/>
                <a:uLnTx/>
                <a:uFillTx/>
                <a:latin typeface="Calibri" panose="020F0502020204030204"/>
                <a:ea typeface="+mn-ea"/>
                <a:cs typeface="+mn-cs"/>
              </a:rPr>
              <a:t>Indicators by Service Line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4EA72E">
                    <a:lumMod val="50000"/>
                  </a:srgbClr>
                </a:solidFill>
                <a:effectLst/>
                <a:uLnTx/>
                <a:uFillTx/>
                <a:latin typeface="Calibri" panose="020F0502020204030204"/>
                <a:ea typeface="+mn-ea"/>
                <a:cs typeface="+mn-cs"/>
              </a:rPr>
              <a:t>“Triggers” </a:t>
            </a:r>
            <a:r>
              <a:rPr kumimoji="0" lang="en-US" sz="2200" b="0" i="0" u="none" strike="noStrike" kern="1200" cap="none" spc="0" normalizeH="0" baseline="0" noProof="0">
                <a:ln>
                  <a:noFill/>
                </a:ln>
                <a:solidFill>
                  <a:srgbClr val="156082">
                    <a:lumMod val="50000"/>
                  </a:srgbClr>
                </a:solidFill>
                <a:effectLst/>
                <a:uLnTx/>
                <a:uFillTx/>
                <a:latin typeface="Calibri" panose="020F0502020204030204"/>
                <a:ea typeface="+mn-ea"/>
                <a:cs typeface="+mn-cs"/>
              </a:rPr>
              <a:t>are unacceptable levels of performance within established defined criteria</a:t>
            </a:r>
          </a:p>
          <a:p>
            <a:pPr marL="742950" marR="0" lvl="1" indent="-285750" algn="l" defTabSz="914400" rtl="0" eaLnBrk="1" fontAlgn="auto" latinLnBrk="0" hangingPunct="1">
              <a:lnSpc>
                <a:spcPct val="100000"/>
              </a:lnSpc>
              <a:spcBef>
                <a:spcPts val="0"/>
              </a:spcBef>
              <a:spcAft>
                <a:spcPts val="0"/>
              </a:spcAft>
              <a:buClr>
                <a:srgbClr val="003B5C"/>
              </a:buClr>
              <a:buSzTx/>
              <a:buFont typeface="Arial" panose="020B0604020202020204" pitchFamily="34" charset="0"/>
              <a:buChar char="•"/>
              <a:tabLst/>
              <a:defRPr/>
            </a:pPr>
            <a:r>
              <a:rPr kumimoji="0" lang="en-US" sz="2100" b="0" i="0" u="none" strike="noStrike" kern="1200" cap="none" spc="0" normalizeH="0" baseline="0" noProof="0">
                <a:ln>
                  <a:noFill/>
                </a:ln>
                <a:solidFill>
                  <a:srgbClr val="156082">
                    <a:lumMod val="50000"/>
                  </a:srgbClr>
                </a:solidFill>
                <a:effectLst/>
                <a:uLnTx/>
                <a:uFillTx/>
                <a:latin typeface="Calibri" panose="020F0502020204030204"/>
                <a:ea typeface="+mn-ea"/>
                <a:cs typeface="+mn-cs"/>
              </a:rPr>
              <a:t>Prolonged Length of Stay compared to peers</a:t>
            </a:r>
          </a:p>
          <a:p>
            <a:pPr marL="742950" marR="0" lvl="1" indent="-285750" algn="l" defTabSz="914400" rtl="0" eaLnBrk="1" fontAlgn="auto" latinLnBrk="0" hangingPunct="1">
              <a:lnSpc>
                <a:spcPct val="100000"/>
              </a:lnSpc>
              <a:spcBef>
                <a:spcPts val="0"/>
              </a:spcBef>
              <a:spcAft>
                <a:spcPts val="0"/>
              </a:spcAft>
              <a:buClr>
                <a:srgbClr val="003B5C"/>
              </a:buClr>
              <a:buSzTx/>
              <a:buFont typeface="Arial" panose="020B0604020202020204" pitchFamily="34" charset="0"/>
              <a:buChar char="•"/>
              <a:tabLst/>
              <a:defRPr/>
            </a:pPr>
            <a:r>
              <a:rPr kumimoji="0" lang="en-US" sz="2100" b="0" i="0" u="none" strike="noStrike" kern="1200" cap="none" spc="0" normalizeH="0" baseline="0" noProof="0">
                <a:ln>
                  <a:noFill/>
                </a:ln>
                <a:solidFill>
                  <a:srgbClr val="156082">
                    <a:lumMod val="50000"/>
                  </a:srgbClr>
                </a:solidFill>
                <a:effectLst/>
                <a:uLnTx/>
                <a:uFillTx/>
                <a:latin typeface="Calibri" panose="020F0502020204030204"/>
                <a:ea typeface="+mn-ea"/>
                <a:cs typeface="+mn-cs"/>
              </a:rPr>
              <a:t>Defined # of individual peer reviews w/ adverse determinations</a:t>
            </a:r>
          </a:p>
          <a:p>
            <a:pPr marL="742950" marR="0" lvl="1" indent="-285750" algn="l" defTabSz="914400" rtl="0" eaLnBrk="1" fontAlgn="auto" latinLnBrk="0" hangingPunct="1">
              <a:lnSpc>
                <a:spcPct val="100000"/>
              </a:lnSpc>
              <a:spcBef>
                <a:spcPts val="0"/>
              </a:spcBef>
              <a:spcAft>
                <a:spcPts val="0"/>
              </a:spcAft>
              <a:buClr>
                <a:srgbClr val="003B5C"/>
              </a:buClr>
              <a:buSzTx/>
              <a:buFont typeface="Arial" panose="020B0604020202020204" pitchFamily="34" charset="0"/>
              <a:buChar char="•"/>
              <a:tabLst/>
              <a:defRPr/>
            </a:pPr>
            <a:r>
              <a:rPr kumimoji="0" lang="en-US" sz="2100" b="0" i="0" u="none" strike="noStrike" kern="1200" cap="none" spc="0" normalizeH="0" baseline="0" noProof="0">
                <a:ln>
                  <a:noFill/>
                </a:ln>
                <a:solidFill>
                  <a:srgbClr val="156082">
                    <a:lumMod val="50000"/>
                  </a:srgbClr>
                </a:solidFill>
                <a:effectLst/>
                <a:uLnTx/>
                <a:uFillTx/>
                <a:latin typeface="Calibri" panose="020F0502020204030204"/>
                <a:ea typeface="+mn-ea"/>
                <a:cs typeface="+mn-cs"/>
              </a:rPr>
              <a:t>Elevated infection rates</a:t>
            </a:r>
          </a:p>
          <a:p>
            <a:pPr marL="742950" marR="0" lvl="1" indent="-285750" algn="l" defTabSz="914400" rtl="0" eaLnBrk="1" fontAlgn="auto" latinLnBrk="0" hangingPunct="1">
              <a:lnSpc>
                <a:spcPct val="100000"/>
              </a:lnSpc>
              <a:spcBef>
                <a:spcPts val="0"/>
              </a:spcBef>
              <a:spcAft>
                <a:spcPts val="0"/>
              </a:spcAft>
              <a:buClr>
                <a:srgbClr val="003B5C"/>
              </a:buClr>
              <a:buSzTx/>
              <a:buFont typeface="Arial" panose="020B0604020202020204" pitchFamily="34" charset="0"/>
              <a:buChar char="•"/>
              <a:tabLst/>
              <a:defRPr/>
            </a:pPr>
            <a:r>
              <a:rPr kumimoji="0" lang="en-US" sz="2100" b="0" i="0" u="none" strike="noStrike" kern="1200" cap="none" spc="0" normalizeH="0" baseline="0" noProof="0">
                <a:ln>
                  <a:noFill/>
                </a:ln>
                <a:solidFill>
                  <a:srgbClr val="156082">
                    <a:lumMod val="50000"/>
                  </a:srgbClr>
                </a:solidFill>
                <a:effectLst/>
                <a:uLnTx/>
                <a:uFillTx/>
                <a:latin typeface="Calibri" panose="020F0502020204030204"/>
                <a:ea typeface="+mn-ea"/>
                <a:cs typeface="+mn-cs"/>
              </a:rPr>
              <a:t>Blood loss greater than specified amount in the OR</a:t>
            </a:r>
          </a:p>
          <a:p>
            <a:pPr marL="742950" marR="0" lvl="1" indent="-285750" algn="l" defTabSz="914400" rtl="0" eaLnBrk="1" fontAlgn="auto" latinLnBrk="0" hangingPunct="1">
              <a:lnSpc>
                <a:spcPct val="100000"/>
              </a:lnSpc>
              <a:spcBef>
                <a:spcPts val="0"/>
              </a:spcBef>
              <a:spcAft>
                <a:spcPts val="0"/>
              </a:spcAft>
              <a:buClr>
                <a:srgbClr val="003B5C"/>
              </a:buClr>
              <a:buSzTx/>
              <a:buFont typeface="Arial" panose="020B0604020202020204" pitchFamily="34" charset="0"/>
              <a:buChar char="•"/>
              <a:tabLst/>
              <a:defRPr/>
            </a:pPr>
            <a:r>
              <a:rPr kumimoji="0" lang="en-US" sz="2100" b="0" i="0" u="none" strike="noStrike" kern="1200" cap="none" spc="0" normalizeH="0" baseline="0" noProof="0">
                <a:ln>
                  <a:noFill/>
                </a:ln>
                <a:solidFill>
                  <a:srgbClr val="156082">
                    <a:lumMod val="50000"/>
                  </a:srgbClr>
                </a:solidFill>
                <a:effectLst/>
                <a:uLnTx/>
                <a:uFillTx/>
                <a:latin typeface="Calibri" panose="020F0502020204030204"/>
                <a:ea typeface="+mn-ea"/>
                <a:cs typeface="+mn-cs"/>
              </a:rPr>
              <a:t>Unscheduled return the ED within 24 hours of discharge</a:t>
            </a:r>
          </a:p>
          <a:p>
            <a:pPr marL="742950" marR="0" lvl="1" indent="-285750" algn="l" defTabSz="914400" rtl="0" eaLnBrk="1" fontAlgn="auto" latinLnBrk="0" hangingPunct="1">
              <a:lnSpc>
                <a:spcPct val="100000"/>
              </a:lnSpc>
              <a:spcBef>
                <a:spcPts val="0"/>
              </a:spcBef>
              <a:spcAft>
                <a:spcPts val="0"/>
              </a:spcAft>
              <a:buClr>
                <a:srgbClr val="003B5C"/>
              </a:buClr>
              <a:buSzTx/>
              <a:buFont typeface="Arial" panose="020B0604020202020204" pitchFamily="34" charset="0"/>
              <a:buChar char="•"/>
              <a:tabLst/>
              <a:defRPr/>
            </a:pPr>
            <a:r>
              <a:rPr kumimoji="0" lang="en-US" sz="2100" b="0" i="0" u="none" strike="noStrike" kern="1200" cap="none" spc="0" normalizeH="0" baseline="0" noProof="0">
                <a:ln>
                  <a:noFill/>
                </a:ln>
                <a:solidFill>
                  <a:srgbClr val="156082">
                    <a:lumMod val="50000"/>
                  </a:srgbClr>
                </a:solidFill>
                <a:effectLst/>
                <a:uLnTx/>
                <a:uFillTx/>
                <a:latin typeface="Calibri" panose="020F0502020204030204"/>
                <a:ea typeface="+mn-ea"/>
                <a:cs typeface="+mn-cs"/>
              </a:rPr>
              <a:t>Unexpected returns to OR</a:t>
            </a:r>
          </a:p>
          <a:p>
            <a:pPr marL="742950" marR="0" lvl="1" indent="-285750" algn="l" defTabSz="914400" rtl="0" eaLnBrk="1" fontAlgn="auto" latinLnBrk="0" hangingPunct="1">
              <a:lnSpc>
                <a:spcPct val="100000"/>
              </a:lnSpc>
              <a:spcBef>
                <a:spcPts val="0"/>
              </a:spcBef>
              <a:spcAft>
                <a:spcPts val="0"/>
              </a:spcAft>
              <a:buClr>
                <a:srgbClr val="003B5C"/>
              </a:buClr>
              <a:buSzTx/>
              <a:buFont typeface="Arial" panose="020B0604020202020204" pitchFamily="34" charset="0"/>
              <a:buChar char="•"/>
              <a:tabLst/>
              <a:defRPr/>
            </a:pPr>
            <a:r>
              <a:rPr kumimoji="0" lang="en-US" sz="2100" b="0" i="0" u="none" strike="noStrike" kern="1200" cap="none" spc="0" normalizeH="0" baseline="0" noProof="0">
                <a:ln>
                  <a:noFill/>
                </a:ln>
                <a:solidFill>
                  <a:srgbClr val="156082">
                    <a:lumMod val="50000"/>
                  </a:srgbClr>
                </a:solidFill>
                <a:effectLst/>
                <a:uLnTx/>
                <a:uFillTx/>
                <a:latin typeface="Calibri" panose="020F0502020204030204"/>
                <a:ea typeface="+mn-ea"/>
                <a:cs typeface="+mn-cs"/>
              </a:rPr>
              <a:t>Failure to meet core measure guidelines – stroke, sepsis and cardiac alerts</a:t>
            </a:r>
          </a:p>
          <a:p>
            <a:pPr marL="742950" marR="0" lvl="1" indent="-285750" algn="l" defTabSz="914400" rtl="0" eaLnBrk="1" fontAlgn="auto" latinLnBrk="0" hangingPunct="1">
              <a:lnSpc>
                <a:spcPct val="100000"/>
              </a:lnSpc>
              <a:spcBef>
                <a:spcPts val="0"/>
              </a:spcBef>
              <a:spcAft>
                <a:spcPts val="0"/>
              </a:spcAft>
              <a:buClr>
                <a:srgbClr val="003B5C"/>
              </a:buClr>
              <a:buSzTx/>
              <a:buFont typeface="Arial" panose="020B0604020202020204" pitchFamily="34" charset="0"/>
              <a:buChar char="•"/>
              <a:tabLst/>
              <a:defRPr/>
            </a:pPr>
            <a:r>
              <a:rPr kumimoji="0" lang="en-US" sz="2100" b="0" i="0" u="none" strike="noStrike" kern="1200" cap="none" spc="0" normalizeH="0" baseline="0" noProof="0">
                <a:ln>
                  <a:noFill/>
                </a:ln>
                <a:solidFill>
                  <a:srgbClr val="156082">
                    <a:lumMod val="50000"/>
                  </a:srgbClr>
                </a:solidFill>
                <a:effectLst/>
                <a:uLnTx/>
                <a:uFillTx/>
                <a:latin typeface="Calibri" panose="020F0502020204030204"/>
                <a:ea typeface="+mn-ea"/>
                <a:cs typeface="+mn-cs"/>
              </a:rPr>
              <a:t>Outliers in patient satisfaction data/high level of complaints</a:t>
            </a:r>
          </a:p>
          <a:p>
            <a:pPr marL="742950" marR="0" lvl="1" indent="-285750" algn="l" defTabSz="914400" rtl="0" eaLnBrk="1" fontAlgn="auto" latinLnBrk="0" hangingPunct="1">
              <a:lnSpc>
                <a:spcPct val="100000"/>
              </a:lnSpc>
              <a:spcBef>
                <a:spcPts val="0"/>
              </a:spcBef>
              <a:spcAft>
                <a:spcPts val="0"/>
              </a:spcAft>
              <a:buClr>
                <a:srgbClr val="003B5C"/>
              </a:buClr>
              <a:buSzTx/>
              <a:buFont typeface="Arial" panose="020B0604020202020204" pitchFamily="34" charset="0"/>
              <a:buChar char="•"/>
              <a:tabLst/>
              <a:defRPr/>
            </a:pPr>
            <a:r>
              <a:rPr kumimoji="0" lang="en-US" sz="2100" b="0" i="0" u="none" strike="noStrike" kern="1200" cap="none" spc="0" normalizeH="0" baseline="0" noProof="0">
                <a:ln>
                  <a:noFill/>
                </a:ln>
                <a:solidFill>
                  <a:srgbClr val="156082">
                    <a:lumMod val="50000"/>
                  </a:srgbClr>
                </a:solidFill>
                <a:effectLst/>
                <a:uLnTx/>
                <a:uFillTx/>
                <a:latin typeface="Calibri" panose="020F0502020204030204"/>
                <a:ea typeface="+mn-ea"/>
                <a:cs typeface="+mn-cs"/>
              </a:rPr>
              <a:t>Utilization of tests, procedures, and consultants</a:t>
            </a:r>
          </a:p>
          <a:p>
            <a:pPr marL="742950" marR="0" lvl="1" indent="-285750" algn="l" defTabSz="914400" rtl="0" eaLnBrk="1" fontAlgn="auto" latinLnBrk="0" hangingPunct="1">
              <a:lnSpc>
                <a:spcPct val="100000"/>
              </a:lnSpc>
              <a:spcBef>
                <a:spcPts val="0"/>
              </a:spcBef>
              <a:spcAft>
                <a:spcPts val="0"/>
              </a:spcAft>
              <a:buClr>
                <a:srgbClr val="003B5C"/>
              </a:buClr>
              <a:buSzTx/>
              <a:buFont typeface="Arial" panose="020B0604020202020204" pitchFamily="34" charset="0"/>
              <a:buChar char="•"/>
              <a:tabLst/>
              <a:defRPr/>
            </a:pPr>
            <a:r>
              <a:rPr kumimoji="0" lang="en-US" sz="2100" b="0" i="0" u="none" strike="noStrike" kern="1200" cap="none" spc="0" normalizeH="0" baseline="0" noProof="0">
                <a:ln>
                  <a:noFill/>
                </a:ln>
                <a:solidFill>
                  <a:srgbClr val="156082">
                    <a:lumMod val="50000"/>
                  </a:srgbClr>
                </a:solidFill>
                <a:effectLst/>
                <a:uLnTx/>
                <a:uFillTx/>
                <a:latin typeface="Calibri" panose="020F0502020204030204"/>
                <a:ea typeface="+mn-ea"/>
                <a:cs typeface="+mn-cs"/>
              </a:rPr>
              <a:t>Blood and pharmaceutical usage</a:t>
            </a:r>
          </a:p>
        </p:txBody>
      </p:sp>
      <p:sp>
        <p:nvSpPr>
          <p:cNvPr id="10" name="Title 6">
            <a:extLst>
              <a:ext uri="{FF2B5EF4-FFF2-40B4-BE49-F238E27FC236}">
                <a16:creationId xmlns:a16="http://schemas.microsoft.com/office/drawing/2014/main" id="{E1B8934C-4FAA-E652-A1B6-9A7BE5313C65}"/>
              </a:ext>
            </a:extLst>
          </p:cNvPr>
          <p:cNvSpPr txBox="1">
            <a:spLocks/>
          </p:cNvSpPr>
          <p:nvPr/>
        </p:nvSpPr>
        <p:spPr>
          <a:xfrm>
            <a:off x="334295" y="274525"/>
            <a:ext cx="9468465" cy="813023"/>
          </a:xfrm>
          <a:prstGeom prst="rect">
            <a:avLst/>
          </a:prstGeom>
          <a:noFill/>
        </p:spPr>
        <p:txBody>
          <a:bodyPr vert="horz" lIns="0" tIns="0" rIns="0" bIns="0" rtlCol="0" anchor="t">
            <a:noAutofit/>
          </a:bodyPr>
          <a:lstStyle>
            <a:lvl1pPr algn="l" defTabSz="914400" rtl="0" eaLnBrk="1" latinLnBrk="0" hangingPunct="1">
              <a:lnSpc>
                <a:spcPct val="90000"/>
              </a:lnSpc>
              <a:spcBef>
                <a:spcPct val="0"/>
              </a:spcBef>
              <a:buNone/>
              <a:defRPr sz="2500" b="1" kern="1200">
                <a:solidFill>
                  <a:schemeClr val="tx2"/>
                </a:solidFill>
                <a:latin typeface="Times" pitchFamily="2"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srgbClr val="63B1BC"/>
                </a:solidFill>
                <a:effectLst>
                  <a:outerShdw blurRad="38100" dist="38100" dir="2700000" algn="tl">
                    <a:srgbClr val="000000">
                      <a:alpha val="43137"/>
                    </a:srgbClr>
                  </a:outerShdw>
                </a:effectLst>
                <a:uLnTx/>
                <a:uFillTx/>
                <a:latin typeface="Calibri Light" panose="020F0302020204030204"/>
                <a:ea typeface="+mj-ea"/>
                <a:cs typeface="Arial" panose="020B0604020202020204" pitchFamily="34" charset="0"/>
              </a:rPr>
              <a:t>OPPE Requirements</a:t>
            </a:r>
          </a:p>
        </p:txBody>
      </p:sp>
      <p:sp>
        <p:nvSpPr>
          <p:cNvPr id="2" name="TextBox 1">
            <a:extLst>
              <a:ext uri="{FF2B5EF4-FFF2-40B4-BE49-F238E27FC236}">
                <a16:creationId xmlns:a16="http://schemas.microsoft.com/office/drawing/2014/main" id="{D8C9CA00-3A34-DE26-33E0-378FD74EA12F}"/>
              </a:ext>
            </a:extLst>
          </p:cNvPr>
          <p:cNvSpPr txBox="1"/>
          <p:nvPr/>
        </p:nvSpPr>
        <p:spPr>
          <a:xfrm>
            <a:off x="590138" y="1226865"/>
            <a:ext cx="301745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202124"/>
                </a:solidFill>
                <a:effectLst/>
                <a:uLnTx/>
                <a:uFillTx/>
                <a:latin typeface="Roboto"/>
                <a:ea typeface="+mn-ea"/>
                <a:cs typeface="+mn-cs"/>
              </a:rPr>
              <a:t>General “Core” Competencies Assessment ~ </a:t>
            </a:r>
            <a:r>
              <a:rPr kumimoji="0" lang="en-US" sz="1800" b="1" i="1" u="sng" strike="noStrike" kern="1200" cap="none" spc="0" normalizeH="0" baseline="0" noProof="0">
                <a:ln>
                  <a:noFill/>
                </a:ln>
                <a:solidFill>
                  <a:srgbClr val="202124"/>
                </a:solidFill>
                <a:effectLst/>
                <a:uLnTx/>
                <a:uFillTx/>
                <a:latin typeface="Roboto"/>
                <a:ea typeface="+mn-ea"/>
                <a:cs typeface="+mn-cs"/>
              </a:rPr>
              <a:t>Everyone ~</a:t>
            </a:r>
          </a:p>
        </p:txBody>
      </p:sp>
      <p:pic>
        <p:nvPicPr>
          <p:cNvPr id="3" name="Picture 2">
            <a:extLst>
              <a:ext uri="{FF2B5EF4-FFF2-40B4-BE49-F238E27FC236}">
                <a16:creationId xmlns:a16="http://schemas.microsoft.com/office/drawing/2014/main" id="{1F3B51E1-11A4-69D1-E29D-AAC18EA8CBA5}"/>
              </a:ext>
            </a:extLst>
          </p:cNvPr>
          <p:cNvPicPr>
            <a:picLocks noChangeAspect="1"/>
          </p:cNvPicPr>
          <p:nvPr/>
        </p:nvPicPr>
        <p:blipFill>
          <a:blip r:embed="rId3"/>
          <a:stretch>
            <a:fillRect/>
          </a:stretch>
        </p:blipFill>
        <p:spPr>
          <a:xfrm>
            <a:off x="3946687" y="2591975"/>
            <a:ext cx="8062937" cy="2147195"/>
          </a:xfrm>
          <a:prstGeom prst="rect">
            <a:avLst/>
          </a:prstGeom>
          <a:ln>
            <a:solidFill>
              <a:schemeClr val="tx2"/>
            </a:solidFill>
          </a:ln>
          <a:effectLst>
            <a:outerShdw blurRad="50800" dist="63500" dir="2700000" algn="tl" rotWithShape="0">
              <a:prstClr val="black"/>
            </a:outerShdw>
          </a:effectLst>
        </p:spPr>
      </p:pic>
      <p:cxnSp>
        <p:nvCxnSpPr>
          <p:cNvPr id="6" name="Straight Connector 5">
            <a:extLst>
              <a:ext uri="{FF2B5EF4-FFF2-40B4-BE49-F238E27FC236}">
                <a16:creationId xmlns:a16="http://schemas.microsoft.com/office/drawing/2014/main" id="{8D4B5095-C5AC-F11C-6BB6-355132D34A2E}"/>
              </a:ext>
            </a:extLst>
          </p:cNvPr>
          <p:cNvCxnSpPr>
            <a:cxnSpLocks/>
          </p:cNvCxnSpPr>
          <p:nvPr/>
        </p:nvCxnSpPr>
        <p:spPr>
          <a:xfrm>
            <a:off x="5153875" y="3920307"/>
            <a:ext cx="2986515" cy="0"/>
          </a:xfrm>
          <a:prstGeom prst="line">
            <a:avLst/>
          </a:prstGeom>
          <a:ln w="57150">
            <a:solidFill>
              <a:srgbClr val="2F6EB2"/>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4674B6A9-D73D-02F8-7059-F5A047E8A547}"/>
              </a:ext>
            </a:extLst>
          </p:cNvPr>
          <p:cNvCxnSpPr>
            <a:cxnSpLocks/>
          </p:cNvCxnSpPr>
          <p:nvPr/>
        </p:nvCxnSpPr>
        <p:spPr>
          <a:xfrm flipV="1">
            <a:off x="8662792" y="3897798"/>
            <a:ext cx="3180240" cy="22509"/>
          </a:xfrm>
          <a:prstGeom prst="line">
            <a:avLst/>
          </a:prstGeom>
          <a:ln w="57150">
            <a:solidFill>
              <a:srgbClr val="2F6EB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46869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5CC139-25E3-A38C-56CA-4A4630D9FE47}"/>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731EAC4A-05BB-942C-0B26-E823267C21BB}"/>
              </a:ext>
            </a:extLst>
          </p:cNvPr>
          <p:cNvGrpSpPr/>
          <p:nvPr/>
        </p:nvGrpSpPr>
        <p:grpSpPr>
          <a:xfrm>
            <a:off x="299111" y="2124112"/>
            <a:ext cx="3575304" cy="3795707"/>
            <a:chOff x="299111" y="2124112"/>
            <a:chExt cx="3575304" cy="3795707"/>
          </a:xfrm>
        </p:grpSpPr>
        <p:sp>
          <p:nvSpPr>
            <p:cNvPr id="17" name="Oval 16">
              <a:extLst>
                <a:ext uri="{FF2B5EF4-FFF2-40B4-BE49-F238E27FC236}">
                  <a16:creationId xmlns:a16="http://schemas.microsoft.com/office/drawing/2014/main" id="{0D8503C1-E5EC-8FEC-E98C-5CE35CFCABC5}"/>
                </a:ext>
              </a:extLst>
            </p:cNvPr>
            <p:cNvSpPr>
              <a:spLocks/>
            </p:cNvSpPr>
            <p:nvPr/>
          </p:nvSpPr>
          <p:spPr>
            <a:xfrm>
              <a:off x="2436868" y="2716801"/>
              <a:ext cx="1421688" cy="1419222"/>
            </a:xfrm>
            <a:prstGeom prst="ellipse">
              <a:avLst/>
            </a:prstGeom>
            <a:solidFill>
              <a:srgbClr val="1E948F">
                <a:alpha val="3019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9" name="Oval 8">
              <a:extLst>
                <a:ext uri="{FF2B5EF4-FFF2-40B4-BE49-F238E27FC236}">
                  <a16:creationId xmlns:a16="http://schemas.microsoft.com/office/drawing/2014/main" id="{F3DDBA78-E2AA-A315-E625-C1780576B04F}"/>
                </a:ext>
              </a:extLst>
            </p:cNvPr>
            <p:cNvSpPr>
              <a:spLocks/>
            </p:cNvSpPr>
            <p:nvPr/>
          </p:nvSpPr>
          <p:spPr>
            <a:xfrm>
              <a:off x="1375919" y="3312435"/>
              <a:ext cx="1421688" cy="1419222"/>
            </a:xfrm>
            <a:prstGeom prst="ellipse">
              <a:avLst/>
            </a:prstGeom>
            <a:solidFill>
              <a:srgbClr val="2F6E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8" name="Oval 7">
              <a:extLst>
                <a:ext uri="{FF2B5EF4-FFF2-40B4-BE49-F238E27FC236}">
                  <a16:creationId xmlns:a16="http://schemas.microsoft.com/office/drawing/2014/main" id="{A3985134-9C13-377B-C7CC-26C807D9688A}"/>
                </a:ext>
              </a:extLst>
            </p:cNvPr>
            <p:cNvSpPr>
              <a:spLocks/>
            </p:cNvSpPr>
            <p:nvPr/>
          </p:nvSpPr>
          <p:spPr>
            <a:xfrm>
              <a:off x="355477" y="3897798"/>
              <a:ext cx="1421688" cy="1419222"/>
            </a:xfrm>
            <a:prstGeom prst="ellipse">
              <a:avLst/>
            </a:prstGeom>
            <a:solidFill>
              <a:srgbClr val="1E948F">
                <a:alpha val="3019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15" name="Oval 14">
              <a:extLst>
                <a:ext uri="{FF2B5EF4-FFF2-40B4-BE49-F238E27FC236}">
                  <a16:creationId xmlns:a16="http://schemas.microsoft.com/office/drawing/2014/main" id="{72767050-CAD2-E7FC-082C-6B43557CE265}"/>
                </a:ext>
              </a:extLst>
            </p:cNvPr>
            <p:cNvSpPr>
              <a:spLocks/>
            </p:cNvSpPr>
            <p:nvPr/>
          </p:nvSpPr>
          <p:spPr>
            <a:xfrm>
              <a:off x="299111" y="2776117"/>
              <a:ext cx="1421688" cy="1419222"/>
            </a:xfrm>
            <a:prstGeom prst="ellipse">
              <a:avLst/>
            </a:prstGeom>
            <a:solidFill>
              <a:srgbClr val="1E948F">
                <a:alpha val="3019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16" name="Oval 15">
              <a:extLst>
                <a:ext uri="{FF2B5EF4-FFF2-40B4-BE49-F238E27FC236}">
                  <a16:creationId xmlns:a16="http://schemas.microsoft.com/office/drawing/2014/main" id="{D67094F2-958C-37A0-1A1A-C9C594020C81}"/>
                </a:ext>
              </a:extLst>
            </p:cNvPr>
            <p:cNvSpPr>
              <a:spLocks/>
            </p:cNvSpPr>
            <p:nvPr/>
          </p:nvSpPr>
          <p:spPr>
            <a:xfrm>
              <a:off x="2452727" y="3843135"/>
              <a:ext cx="1421688" cy="1419222"/>
            </a:xfrm>
            <a:prstGeom prst="ellipse">
              <a:avLst/>
            </a:prstGeom>
            <a:solidFill>
              <a:srgbClr val="1E948F">
                <a:alpha val="3019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18" name="Oval 17">
              <a:extLst>
                <a:ext uri="{FF2B5EF4-FFF2-40B4-BE49-F238E27FC236}">
                  <a16:creationId xmlns:a16="http://schemas.microsoft.com/office/drawing/2014/main" id="{C326BC3B-0B3F-2587-1CF3-9CF8136C6150}"/>
                </a:ext>
              </a:extLst>
            </p:cNvPr>
            <p:cNvSpPr>
              <a:spLocks/>
            </p:cNvSpPr>
            <p:nvPr/>
          </p:nvSpPr>
          <p:spPr>
            <a:xfrm>
              <a:off x="1388022" y="4500597"/>
              <a:ext cx="1421688" cy="1419222"/>
            </a:xfrm>
            <a:prstGeom prst="ellipse">
              <a:avLst/>
            </a:prstGeom>
            <a:solidFill>
              <a:srgbClr val="1E948F">
                <a:alpha val="3019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19" name="Oval 18">
              <a:extLst>
                <a:ext uri="{FF2B5EF4-FFF2-40B4-BE49-F238E27FC236}">
                  <a16:creationId xmlns:a16="http://schemas.microsoft.com/office/drawing/2014/main" id="{A551B01F-EF7A-27D3-B2A5-17EB44CB0890}"/>
                </a:ext>
              </a:extLst>
            </p:cNvPr>
            <p:cNvSpPr>
              <a:spLocks/>
            </p:cNvSpPr>
            <p:nvPr/>
          </p:nvSpPr>
          <p:spPr>
            <a:xfrm>
              <a:off x="1368046" y="2124112"/>
              <a:ext cx="1421688" cy="1419222"/>
            </a:xfrm>
            <a:prstGeom prst="ellipse">
              <a:avLst/>
            </a:prstGeom>
            <a:solidFill>
              <a:srgbClr val="1E948F">
                <a:alpha val="3019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20" name="TextBox 19">
              <a:extLst>
                <a:ext uri="{FF2B5EF4-FFF2-40B4-BE49-F238E27FC236}">
                  <a16:creationId xmlns:a16="http://schemas.microsoft.com/office/drawing/2014/main" id="{C55EB1D4-6546-7DBE-F000-D17176CC72EF}"/>
                </a:ext>
              </a:extLst>
            </p:cNvPr>
            <p:cNvSpPr txBox="1">
              <a:spLocks/>
            </p:cNvSpPr>
            <p:nvPr/>
          </p:nvSpPr>
          <p:spPr>
            <a:xfrm>
              <a:off x="1491450" y="3762330"/>
              <a:ext cx="119062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Roboto"/>
                  <a:ea typeface="+mn-ea"/>
                  <a:cs typeface="+mn-cs"/>
                </a:rPr>
                <a:t>Core Competencies</a:t>
              </a:r>
            </a:p>
          </p:txBody>
        </p:sp>
        <p:sp>
          <p:nvSpPr>
            <p:cNvPr id="21" name="TextBox 20">
              <a:extLst>
                <a:ext uri="{FF2B5EF4-FFF2-40B4-BE49-F238E27FC236}">
                  <a16:creationId xmlns:a16="http://schemas.microsoft.com/office/drawing/2014/main" id="{64459FE0-FF28-C0D2-F55B-CBB21EE04E1B}"/>
                </a:ext>
              </a:extLst>
            </p:cNvPr>
            <p:cNvSpPr txBox="1">
              <a:spLocks/>
            </p:cNvSpPr>
            <p:nvPr/>
          </p:nvSpPr>
          <p:spPr>
            <a:xfrm>
              <a:off x="484061" y="4348430"/>
              <a:ext cx="119062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Roboto"/>
                  <a:ea typeface="+mn-ea"/>
                  <a:cs typeface="+mn-cs"/>
                </a:rPr>
                <a:t>Systems-Based Practice</a:t>
              </a:r>
            </a:p>
          </p:txBody>
        </p:sp>
        <p:sp>
          <p:nvSpPr>
            <p:cNvPr id="22" name="TextBox 21">
              <a:extLst>
                <a:ext uri="{FF2B5EF4-FFF2-40B4-BE49-F238E27FC236}">
                  <a16:creationId xmlns:a16="http://schemas.microsoft.com/office/drawing/2014/main" id="{8CAB8714-6323-0984-9753-DBFA05A25C31}"/>
                </a:ext>
              </a:extLst>
            </p:cNvPr>
            <p:cNvSpPr txBox="1">
              <a:spLocks/>
            </p:cNvSpPr>
            <p:nvPr/>
          </p:nvSpPr>
          <p:spPr>
            <a:xfrm>
              <a:off x="407062" y="3160706"/>
              <a:ext cx="119062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Roboto"/>
                  <a:ea typeface="+mn-ea"/>
                  <a:cs typeface="+mn-cs"/>
                </a:rPr>
                <a:t>Practice-Based Learning</a:t>
              </a:r>
            </a:p>
          </p:txBody>
        </p:sp>
        <p:sp>
          <p:nvSpPr>
            <p:cNvPr id="23" name="TextBox 22">
              <a:extLst>
                <a:ext uri="{FF2B5EF4-FFF2-40B4-BE49-F238E27FC236}">
                  <a16:creationId xmlns:a16="http://schemas.microsoft.com/office/drawing/2014/main" id="{A60F5B41-EA17-1BD0-8582-458EEB6F7441}"/>
                </a:ext>
              </a:extLst>
            </p:cNvPr>
            <p:cNvSpPr txBox="1">
              <a:spLocks/>
            </p:cNvSpPr>
            <p:nvPr/>
          </p:nvSpPr>
          <p:spPr>
            <a:xfrm>
              <a:off x="1476586" y="5127036"/>
              <a:ext cx="129577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Roboto"/>
                  <a:ea typeface="+mn-ea"/>
                  <a:cs typeface="+mn-cs"/>
                </a:rPr>
                <a:t>Professionalism</a:t>
              </a:r>
            </a:p>
          </p:txBody>
        </p:sp>
        <p:sp>
          <p:nvSpPr>
            <p:cNvPr id="24" name="TextBox 23">
              <a:extLst>
                <a:ext uri="{FF2B5EF4-FFF2-40B4-BE49-F238E27FC236}">
                  <a16:creationId xmlns:a16="http://schemas.microsoft.com/office/drawing/2014/main" id="{185347BD-B494-A58A-6943-102A865CF3A8}"/>
                </a:ext>
              </a:extLst>
            </p:cNvPr>
            <p:cNvSpPr txBox="1">
              <a:spLocks/>
            </p:cNvSpPr>
            <p:nvPr/>
          </p:nvSpPr>
          <p:spPr>
            <a:xfrm>
              <a:off x="2524999" y="4318403"/>
              <a:ext cx="134067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Roboto"/>
                  <a:ea typeface="+mn-ea"/>
                  <a:cs typeface="+mn-cs"/>
                </a:rPr>
                <a:t>Interpersonal &amp; Communication Skills</a:t>
              </a:r>
            </a:p>
          </p:txBody>
        </p:sp>
        <p:sp>
          <p:nvSpPr>
            <p:cNvPr id="25" name="TextBox 24">
              <a:extLst>
                <a:ext uri="{FF2B5EF4-FFF2-40B4-BE49-F238E27FC236}">
                  <a16:creationId xmlns:a16="http://schemas.microsoft.com/office/drawing/2014/main" id="{DE9452B5-FED3-48B0-D696-9AA1282C3586}"/>
                </a:ext>
              </a:extLst>
            </p:cNvPr>
            <p:cNvSpPr txBox="1">
              <a:spLocks/>
            </p:cNvSpPr>
            <p:nvPr/>
          </p:nvSpPr>
          <p:spPr>
            <a:xfrm>
              <a:off x="2547264" y="3155558"/>
              <a:ext cx="119062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Roboto"/>
                  <a:ea typeface="+mn-ea"/>
                  <a:cs typeface="+mn-cs"/>
                </a:rPr>
                <a:t>Patient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Roboto"/>
                  <a:ea typeface="+mn-ea"/>
                  <a:cs typeface="+mn-cs"/>
                </a:rPr>
                <a:t>Care</a:t>
              </a:r>
            </a:p>
          </p:txBody>
        </p:sp>
        <p:sp>
          <p:nvSpPr>
            <p:cNvPr id="26" name="TextBox 25">
              <a:extLst>
                <a:ext uri="{FF2B5EF4-FFF2-40B4-BE49-F238E27FC236}">
                  <a16:creationId xmlns:a16="http://schemas.microsoft.com/office/drawing/2014/main" id="{722AFF42-911D-EEC8-DA82-F1F0B2689464}"/>
                </a:ext>
              </a:extLst>
            </p:cNvPr>
            <p:cNvSpPr txBox="1">
              <a:spLocks/>
            </p:cNvSpPr>
            <p:nvPr/>
          </p:nvSpPr>
          <p:spPr>
            <a:xfrm>
              <a:off x="1470715" y="2529303"/>
              <a:ext cx="119062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Roboto"/>
                  <a:ea typeface="+mn-ea"/>
                  <a:cs typeface="+mn-cs"/>
                </a:rPr>
                <a:t>Medical Knowledge</a:t>
              </a:r>
            </a:p>
          </p:txBody>
        </p:sp>
      </p:grpSp>
      <p:sp>
        <p:nvSpPr>
          <p:cNvPr id="10" name="Title 6">
            <a:extLst>
              <a:ext uri="{FF2B5EF4-FFF2-40B4-BE49-F238E27FC236}">
                <a16:creationId xmlns:a16="http://schemas.microsoft.com/office/drawing/2014/main" id="{9247940D-9821-3589-8628-D1D5EE4D4EDE}"/>
              </a:ext>
            </a:extLst>
          </p:cNvPr>
          <p:cNvSpPr txBox="1">
            <a:spLocks/>
          </p:cNvSpPr>
          <p:nvPr/>
        </p:nvSpPr>
        <p:spPr>
          <a:xfrm>
            <a:off x="334295" y="274525"/>
            <a:ext cx="9468465" cy="813023"/>
          </a:xfrm>
          <a:prstGeom prst="rect">
            <a:avLst/>
          </a:prstGeom>
          <a:noFill/>
        </p:spPr>
        <p:txBody>
          <a:bodyPr vert="horz" lIns="0" tIns="0" rIns="0" bIns="0" rtlCol="0" anchor="t">
            <a:noAutofit/>
          </a:bodyPr>
          <a:lstStyle>
            <a:lvl1pPr algn="l" defTabSz="914400" rtl="0" eaLnBrk="1" latinLnBrk="0" hangingPunct="1">
              <a:lnSpc>
                <a:spcPct val="90000"/>
              </a:lnSpc>
              <a:spcBef>
                <a:spcPct val="0"/>
              </a:spcBef>
              <a:buNone/>
              <a:defRPr sz="2500" b="1" kern="1200">
                <a:solidFill>
                  <a:schemeClr val="tx2"/>
                </a:solidFill>
                <a:latin typeface="Times" pitchFamily="2"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srgbClr val="63B1BC"/>
                </a:solidFill>
                <a:effectLst>
                  <a:outerShdw blurRad="38100" dist="38100" dir="2700000" algn="tl">
                    <a:srgbClr val="000000">
                      <a:alpha val="43137"/>
                    </a:srgbClr>
                  </a:outerShdw>
                </a:effectLst>
                <a:uLnTx/>
                <a:uFillTx/>
                <a:latin typeface="Calibri Light" panose="020F0302020204030204"/>
                <a:ea typeface="+mj-ea"/>
                <a:cs typeface="Arial" panose="020B0604020202020204" pitchFamily="34" charset="0"/>
              </a:rPr>
              <a:t>OPPE Requirements</a:t>
            </a:r>
          </a:p>
        </p:txBody>
      </p:sp>
      <p:sp>
        <p:nvSpPr>
          <p:cNvPr id="2" name="TextBox 1">
            <a:extLst>
              <a:ext uri="{FF2B5EF4-FFF2-40B4-BE49-F238E27FC236}">
                <a16:creationId xmlns:a16="http://schemas.microsoft.com/office/drawing/2014/main" id="{22A18B6D-C6A3-FE21-A8F6-F6A5DEDC8ABD}"/>
              </a:ext>
            </a:extLst>
          </p:cNvPr>
          <p:cNvSpPr txBox="1"/>
          <p:nvPr/>
        </p:nvSpPr>
        <p:spPr>
          <a:xfrm>
            <a:off x="590138" y="1226865"/>
            <a:ext cx="301745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202124"/>
                </a:solidFill>
                <a:effectLst/>
                <a:uLnTx/>
                <a:uFillTx/>
                <a:latin typeface="Roboto"/>
                <a:ea typeface="+mn-ea"/>
                <a:cs typeface="+mn-cs"/>
              </a:rPr>
              <a:t>General “Core” Competencies Assessment ~ </a:t>
            </a:r>
            <a:r>
              <a:rPr kumimoji="0" lang="en-US" sz="1800" b="1" i="1" u="sng" strike="noStrike" kern="1200" cap="none" spc="0" normalizeH="0" baseline="0" noProof="0">
                <a:ln>
                  <a:noFill/>
                </a:ln>
                <a:solidFill>
                  <a:srgbClr val="202124"/>
                </a:solidFill>
                <a:effectLst/>
                <a:uLnTx/>
                <a:uFillTx/>
                <a:latin typeface="Roboto"/>
                <a:ea typeface="+mn-ea"/>
                <a:cs typeface="+mn-cs"/>
              </a:rPr>
              <a:t>Everyone ~</a:t>
            </a:r>
          </a:p>
        </p:txBody>
      </p:sp>
      <p:pic>
        <p:nvPicPr>
          <p:cNvPr id="5" name="Picture 4">
            <a:extLst>
              <a:ext uri="{FF2B5EF4-FFF2-40B4-BE49-F238E27FC236}">
                <a16:creationId xmlns:a16="http://schemas.microsoft.com/office/drawing/2014/main" id="{F4F39930-0D1B-84F7-75F5-CE48C85C102F}"/>
              </a:ext>
            </a:extLst>
          </p:cNvPr>
          <p:cNvPicPr>
            <a:picLocks noChangeAspect="1"/>
          </p:cNvPicPr>
          <p:nvPr/>
        </p:nvPicPr>
        <p:blipFill>
          <a:blip r:embed="rId3"/>
          <a:stretch>
            <a:fillRect/>
          </a:stretch>
        </p:blipFill>
        <p:spPr>
          <a:xfrm>
            <a:off x="4504055" y="965185"/>
            <a:ext cx="4073952" cy="1228431"/>
          </a:xfrm>
          <a:prstGeom prst="rect">
            <a:avLst/>
          </a:prstGeom>
          <a:ln>
            <a:solidFill>
              <a:schemeClr val="tx2"/>
            </a:solidFill>
          </a:ln>
          <a:effectLst>
            <a:outerShdw blurRad="50800" dist="63500" dir="2700000" algn="tl" rotWithShape="0">
              <a:prstClr val="black"/>
            </a:outerShdw>
          </a:effectLst>
        </p:spPr>
      </p:pic>
      <p:pic>
        <p:nvPicPr>
          <p:cNvPr id="11" name="Picture 10">
            <a:extLst>
              <a:ext uri="{FF2B5EF4-FFF2-40B4-BE49-F238E27FC236}">
                <a16:creationId xmlns:a16="http://schemas.microsoft.com/office/drawing/2014/main" id="{DEE96C1D-BB3D-FF44-AF44-2DFD5D0F423C}"/>
              </a:ext>
            </a:extLst>
          </p:cNvPr>
          <p:cNvPicPr>
            <a:picLocks noChangeAspect="1"/>
          </p:cNvPicPr>
          <p:nvPr/>
        </p:nvPicPr>
        <p:blipFill>
          <a:blip r:embed="rId4"/>
          <a:stretch>
            <a:fillRect/>
          </a:stretch>
        </p:blipFill>
        <p:spPr>
          <a:xfrm>
            <a:off x="4504055" y="2312806"/>
            <a:ext cx="4099417" cy="4003122"/>
          </a:xfrm>
          <a:prstGeom prst="rect">
            <a:avLst/>
          </a:prstGeom>
          <a:ln>
            <a:solidFill>
              <a:schemeClr val="tx2"/>
            </a:solidFill>
          </a:ln>
          <a:effectLst>
            <a:outerShdw blurRad="50800" dist="63500" dir="2700000" algn="tl" rotWithShape="0">
              <a:prstClr val="black"/>
            </a:outerShdw>
          </a:effectLst>
        </p:spPr>
      </p:pic>
      <p:pic>
        <p:nvPicPr>
          <p:cNvPr id="12" name="Picture 11">
            <a:extLst>
              <a:ext uri="{FF2B5EF4-FFF2-40B4-BE49-F238E27FC236}">
                <a16:creationId xmlns:a16="http://schemas.microsoft.com/office/drawing/2014/main" id="{ADF844D5-4C1A-E004-0B2F-14439D5AA9A4}"/>
              </a:ext>
            </a:extLst>
          </p:cNvPr>
          <p:cNvPicPr>
            <a:picLocks noChangeAspect="1"/>
          </p:cNvPicPr>
          <p:nvPr/>
        </p:nvPicPr>
        <p:blipFill rotWithShape="1">
          <a:blip r:embed="rId5"/>
          <a:srcRect t="-27" r="33992" b="-1"/>
          <a:stretch/>
        </p:blipFill>
        <p:spPr>
          <a:xfrm>
            <a:off x="8457898" y="1688530"/>
            <a:ext cx="3377367" cy="3226819"/>
          </a:xfrm>
          <a:prstGeom prst="rect">
            <a:avLst/>
          </a:prstGeom>
          <a:ln>
            <a:solidFill>
              <a:schemeClr val="tx2"/>
            </a:solidFill>
          </a:ln>
          <a:effectLst>
            <a:outerShdw blurRad="50800" dist="63500" dir="2700000" algn="tl" rotWithShape="0">
              <a:prstClr val="black"/>
            </a:outerShdw>
          </a:effectLst>
        </p:spPr>
      </p:pic>
    </p:spTree>
    <p:extLst>
      <p:ext uri="{BB962C8B-B14F-4D97-AF65-F5344CB8AC3E}">
        <p14:creationId xmlns:p14="http://schemas.microsoft.com/office/powerpoint/2010/main" val="1931023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3000" fill="hold" nodeType="click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D645C1-12F2-C175-552F-8CFB83A44BF5}"/>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327DC85E-225B-5A09-D3C9-678F128E0319}"/>
              </a:ext>
            </a:extLst>
          </p:cNvPr>
          <p:cNvPicPr>
            <a:picLocks noChangeAspect="1"/>
          </p:cNvPicPr>
          <p:nvPr/>
        </p:nvPicPr>
        <p:blipFill>
          <a:blip r:embed="rId2"/>
          <a:stretch>
            <a:fillRect/>
          </a:stretch>
        </p:blipFill>
        <p:spPr>
          <a:xfrm>
            <a:off x="4614180" y="1547756"/>
            <a:ext cx="7092390" cy="4443201"/>
          </a:xfrm>
          <a:prstGeom prst="rect">
            <a:avLst/>
          </a:prstGeom>
          <a:ln>
            <a:solidFill>
              <a:schemeClr val="tx2"/>
            </a:solidFill>
          </a:ln>
          <a:effectLst>
            <a:outerShdw blurRad="50800" dist="63500" dir="2700000" algn="tl" rotWithShape="0">
              <a:prstClr val="black"/>
            </a:outerShdw>
          </a:effectLst>
        </p:spPr>
      </p:pic>
      <p:sp>
        <p:nvSpPr>
          <p:cNvPr id="2" name="Title 6">
            <a:extLst>
              <a:ext uri="{FF2B5EF4-FFF2-40B4-BE49-F238E27FC236}">
                <a16:creationId xmlns:a16="http://schemas.microsoft.com/office/drawing/2014/main" id="{FFCBC11F-EA51-FE9C-0063-3DB9B2F7770F}"/>
              </a:ext>
            </a:extLst>
          </p:cNvPr>
          <p:cNvSpPr txBox="1">
            <a:spLocks/>
          </p:cNvSpPr>
          <p:nvPr/>
        </p:nvSpPr>
        <p:spPr>
          <a:xfrm>
            <a:off x="334295" y="274525"/>
            <a:ext cx="9468465" cy="813023"/>
          </a:xfrm>
          <a:prstGeom prst="rect">
            <a:avLst/>
          </a:prstGeom>
          <a:noFill/>
        </p:spPr>
        <p:txBody>
          <a:bodyPr vert="horz" lIns="0" tIns="0" rIns="0" bIns="0" rtlCol="0" anchor="t">
            <a:noAutofit/>
          </a:bodyPr>
          <a:lstStyle>
            <a:lvl1pPr algn="l" defTabSz="914400" rtl="0" eaLnBrk="1" latinLnBrk="0" hangingPunct="1">
              <a:lnSpc>
                <a:spcPct val="90000"/>
              </a:lnSpc>
              <a:spcBef>
                <a:spcPct val="0"/>
              </a:spcBef>
              <a:buNone/>
              <a:defRPr sz="2500" b="1" kern="1200">
                <a:solidFill>
                  <a:schemeClr val="tx2"/>
                </a:solidFill>
                <a:latin typeface="Times" pitchFamily="2"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srgbClr val="63B1BC"/>
                </a:solidFill>
                <a:effectLst>
                  <a:outerShdw blurRad="38100" dist="38100" dir="2700000" algn="tl">
                    <a:srgbClr val="000000">
                      <a:alpha val="43137"/>
                    </a:srgbClr>
                  </a:outerShdw>
                </a:effectLst>
                <a:uLnTx/>
                <a:uFillTx/>
                <a:latin typeface="Calibri Light" panose="020F0302020204030204"/>
                <a:ea typeface="+mj-ea"/>
                <a:cs typeface="Arial" panose="020B0604020202020204" pitchFamily="34" charset="0"/>
              </a:rPr>
              <a:t>OPPE Data</a:t>
            </a:r>
          </a:p>
        </p:txBody>
      </p:sp>
      <p:sp>
        <p:nvSpPr>
          <p:cNvPr id="39" name="TextBox 38">
            <a:extLst>
              <a:ext uri="{FF2B5EF4-FFF2-40B4-BE49-F238E27FC236}">
                <a16:creationId xmlns:a16="http://schemas.microsoft.com/office/drawing/2014/main" id="{A05C6D1E-5BB8-3292-C395-E45B32EC07DF}"/>
              </a:ext>
            </a:extLst>
          </p:cNvPr>
          <p:cNvSpPr txBox="1"/>
          <p:nvPr/>
        </p:nvSpPr>
        <p:spPr>
          <a:xfrm>
            <a:off x="776748" y="1123024"/>
            <a:ext cx="6096000" cy="424732"/>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2400" b="1" i="1" u="none" strike="noStrike" kern="1200" cap="none" spc="0" normalizeH="0" baseline="0" noProof="0">
                <a:ln>
                  <a:noFill/>
                </a:ln>
                <a:solidFill>
                  <a:srgbClr val="0E2841"/>
                </a:solidFill>
                <a:effectLst>
                  <a:outerShdw blurRad="38100" dist="38100" dir="2700000" algn="tl">
                    <a:srgbClr val="000000">
                      <a:alpha val="43137"/>
                    </a:srgbClr>
                  </a:outerShdw>
                </a:effectLst>
                <a:uLnTx/>
                <a:uFillTx/>
                <a:latin typeface="Calibri Light" panose="020F0302020204030204"/>
                <a:ea typeface="+mn-ea"/>
                <a:cs typeface="+mn-cs"/>
              </a:rPr>
              <a:t>“Ongoing” = At Least Annually</a:t>
            </a:r>
          </a:p>
        </p:txBody>
      </p:sp>
      <p:sp>
        <p:nvSpPr>
          <p:cNvPr id="5" name="TextBox 4">
            <a:extLst>
              <a:ext uri="{FF2B5EF4-FFF2-40B4-BE49-F238E27FC236}">
                <a16:creationId xmlns:a16="http://schemas.microsoft.com/office/drawing/2014/main" id="{5D04BA1B-1973-E829-13D4-FA0E947AD5C4}"/>
              </a:ext>
            </a:extLst>
          </p:cNvPr>
          <p:cNvSpPr txBox="1"/>
          <p:nvPr/>
        </p:nvSpPr>
        <p:spPr>
          <a:xfrm>
            <a:off x="683142" y="1793905"/>
            <a:ext cx="3543301" cy="2202654"/>
          </a:xfrm>
          <a:prstGeom prst="rect">
            <a:avLst/>
          </a:prstGeom>
          <a:gradFill>
            <a:gsLst>
              <a:gs pos="0">
                <a:schemeClr val="accent1">
                  <a:lumMod val="5000"/>
                  <a:lumOff val="95000"/>
                </a:schemeClr>
              </a:gs>
              <a:gs pos="35000">
                <a:srgbClr val="F6A039"/>
              </a:gs>
            </a:gsLst>
            <a:lin ang="5400000" scaled="1"/>
          </a:gradFill>
          <a:effectLst>
            <a:outerShdw blurRad="50800" dist="63500" dir="2700000" algn="tl" rotWithShape="0">
              <a:prstClr val="black"/>
            </a:outerShdw>
          </a:effectLst>
        </p:spPr>
        <p:txBody>
          <a:bodyPr wrap="square" rtlCol="0">
            <a:spAutoFit/>
          </a:bodyPr>
          <a:lstStyle/>
          <a:p>
            <a:pPr marL="0" marR="0" lvl="3" indent="0" algn="ctr" defTabSz="914400" rtl="0" eaLnBrk="1" fontAlgn="auto" latinLnBrk="0" hangingPunct="1">
              <a:lnSpc>
                <a:spcPct val="90000"/>
              </a:lnSpc>
              <a:spcBef>
                <a:spcPts val="500"/>
              </a:spcBef>
              <a:spcAft>
                <a:spcPts val="600"/>
              </a:spcAft>
              <a:buClr>
                <a:srgbClr val="003B5C"/>
              </a:buClr>
              <a:buSzTx/>
              <a:buFontTx/>
              <a:buNone/>
              <a:tabLst/>
              <a:defRPr/>
            </a:pPr>
            <a:r>
              <a:rPr kumimoji="0" lang="en-US" sz="2200" b="0" i="0" u="none" strike="noStrike" kern="1200" cap="none" spc="0" normalizeH="0" baseline="0" noProof="0">
                <a:ln>
                  <a:noFill/>
                </a:ln>
                <a:solidFill>
                  <a:srgbClr val="156082">
                    <a:lumMod val="50000"/>
                  </a:srgbClr>
                </a:solidFill>
                <a:effectLst>
                  <a:outerShdw blurRad="38100" dist="38100" dir="2700000" algn="tl">
                    <a:srgbClr val="000000">
                      <a:alpha val="43137"/>
                    </a:srgbClr>
                  </a:outerShdw>
                </a:effectLst>
                <a:uLnTx/>
                <a:uFillTx/>
                <a:latin typeface="Calibri" panose="020F0502020204030204"/>
                <a:ea typeface="+mn-ea"/>
                <a:cs typeface="+mn-cs"/>
              </a:rPr>
              <a:t>OPPE – refer to data that exists, monitoring common practice areas</a:t>
            </a:r>
          </a:p>
          <a:p>
            <a:pPr marL="0" marR="0" lvl="4" indent="0" algn="ctr" defTabSz="914400" rtl="0" eaLnBrk="1" fontAlgn="auto" latinLnBrk="0" hangingPunct="1">
              <a:lnSpc>
                <a:spcPct val="90000"/>
              </a:lnSpc>
              <a:spcBef>
                <a:spcPts val="500"/>
              </a:spcBef>
              <a:spcAft>
                <a:spcPts val="600"/>
              </a:spcAft>
              <a:buClr>
                <a:srgbClr val="003B5C"/>
              </a:buClr>
              <a:buSzTx/>
              <a:buFontTx/>
              <a:buNone/>
              <a:tabLst/>
              <a:defRPr/>
            </a:pPr>
            <a:r>
              <a:rPr kumimoji="0" lang="en-US" sz="2200" b="0" i="0" u="none" strike="noStrike" kern="1200" cap="none" spc="0" normalizeH="0" baseline="0" noProof="0">
                <a:ln>
                  <a:noFill/>
                </a:ln>
                <a:solidFill>
                  <a:srgbClr val="156082">
                    <a:lumMod val="50000"/>
                  </a:srgbClr>
                </a:solidFill>
                <a:effectLst>
                  <a:outerShdw blurRad="38100" dist="38100" dir="2700000" algn="tl">
                    <a:srgbClr val="000000">
                      <a:alpha val="43137"/>
                    </a:srgbClr>
                  </a:outerShdw>
                </a:effectLst>
                <a:uLnTx/>
                <a:uFillTx/>
                <a:latin typeface="Calibri" panose="020F0502020204030204"/>
                <a:ea typeface="+mn-ea"/>
                <a:cs typeface="+mn-cs"/>
              </a:rPr>
              <a:t>Compare to department norms</a:t>
            </a:r>
          </a:p>
          <a:p>
            <a:pPr marL="0" marR="0" lvl="4" indent="0" algn="ctr" defTabSz="914400" rtl="0" eaLnBrk="1" fontAlgn="auto" latinLnBrk="0" hangingPunct="1">
              <a:lnSpc>
                <a:spcPct val="90000"/>
              </a:lnSpc>
              <a:spcBef>
                <a:spcPts val="500"/>
              </a:spcBef>
              <a:spcAft>
                <a:spcPts val="600"/>
              </a:spcAft>
              <a:buClr>
                <a:srgbClr val="003B5C"/>
              </a:buClr>
              <a:buSzTx/>
              <a:buFontTx/>
              <a:buNone/>
              <a:tabLst/>
              <a:defRPr/>
            </a:pPr>
            <a:r>
              <a:rPr kumimoji="0" lang="en-US" sz="2200" b="0" i="0" u="none" strike="noStrike" kern="1200" cap="none" spc="0" normalizeH="0" baseline="0" noProof="0">
                <a:ln>
                  <a:noFill/>
                </a:ln>
                <a:solidFill>
                  <a:srgbClr val="156082">
                    <a:lumMod val="50000"/>
                  </a:srgbClr>
                </a:solidFill>
                <a:effectLst>
                  <a:outerShdw blurRad="38100" dist="38100" dir="2700000" algn="tl">
                    <a:srgbClr val="000000">
                      <a:alpha val="43137"/>
                    </a:srgbClr>
                  </a:outerShdw>
                </a:effectLst>
                <a:uLnTx/>
                <a:uFillTx/>
                <a:latin typeface="Calibri" panose="020F0502020204030204"/>
                <a:ea typeface="+mn-ea"/>
                <a:cs typeface="+mn-cs"/>
              </a:rPr>
              <a:t>Compare to national norms</a:t>
            </a:r>
          </a:p>
        </p:txBody>
      </p:sp>
      <p:sp>
        <p:nvSpPr>
          <p:cNvPr id="6" name="TextBox 5">
            <a:extLst>
              <a:ext uri="{FF2B5EF4-FFF2-40B4-BE49-F238E27FC236}">
                <a16:creationId xmlns:a16="http://schemas.microsoft.com/office/drawing/2014/main" id="{615F2F0D-3F9E-079B-8450-FBA08D272582}"/>
              </a:ext>
            </a:extLst>
          </p:cNvPr>
          <p:cNvSpPr txBox="1"/>
          <p:nvPr/>
        </p:nvSpPr>
        <p:spPr>
          <a:xfrm>
            <a:off x="683142" y="4242708"/>
            <a:ext cx="3543301" cy="1264449"/>
          </a:xfrm>
          <a:prstGeom prst="rect">
            <a:avLst/>
          </a:prstGeom>
          <a:gradFill>
            <a:gsLst>
              <a:gs pos="0">
                <a:schemeClr val="accent1">
                  <a:lumMod val="5000"/>
                  <a:lumOff val="95000"/>
                </a:schemeClr>
              </a:gs>
              <a:gs pos="35000">
                <a:srgbClr val="F6A039"/>
              </a:gs>
            </a:gsLst>
            <a:lin ang="5400000" scaled="1"/>
          </a:gradFill>
          <a:effectLst>
            <a:outerShdw blurRad="50800" dist="63500" dir="2700000" algn="tl" rotWithShape="0">
              <a:prstClr val="black"/>
            </a:outerShdw>
          </a:effectLst>
        </p:spPr>
        <p:txBody>
          <a:bodyPr wrap="square" rtlCol="0">
            <a:spAutoFit/>
          </a:bodyPr>
          <a:lstStyle/>
          <a:p>
            <a:pPr marL="0" marR="0" lvl="2" indent="0" algn="ctr" defTabSz="914400" rtl="0" eaLnBrk="1" fontAlgn="auto" latinLnBrk="0" hangingPunct="1">
              <a:lnSpc>
                <a:spcPct val="90000"/>
              </a:lnSpc>
              <a:spcBef>
                <a:spcPts val="500"/>
              </a:spcBef>
              <a:spcAft>
                <a:spcPts val="0"/>
              </a:spcAft>
              <a:buClr>
                <a:srgbClr val="156082">
                  <a:lumMod val="50000"/>
                </a:srgbClr>
              </a:buClr>
              <a:buSzTx/>
              <a:buFontTx/>
              <a:buNone/>
              <a:tabLst/>
              <a:defRPr/>
            </a:pPr>
            <a:r>
              <a:rPr kumimoji="0" lang="en-US" sz="2000" b="0" i="0" u="none" strike="noStrike" kern="1200" cap="none" spc="0" normalizeH="0" baseline="0" noProof="0">
                <a:ln>
                  <a:noFill/>
                </a:ln>
                <a:solidFill>
                  <a:srgbClr val="156082">
                    <a:lumMod val="50000"/>
                  </a:srgbClr>
                </a:solidFill>
                <a:effectLst>
                  <a:outerShdw blurRad="38100" dist="38100" dir="2700000" algn="tl">
                    <a:srgbClr val="000000">
                      <a:alpha val="43137"/>
                    </a:srgbClr>
                  </a:outerShdw>
                </a:effectLst>
                <a:uLnTx/>
                <a:uFillTx/>
                <a:latin typeface="Calibri" panose="020F0502020204030204"/>
                <a:ea typeface="+mn-ea"/>
                <a:cs typeface="+mn-cs"/>
              </a:rPr>
              <a:t>Specific Practitioner Feedback</a:t>
            </a:r>
          </a:p>
          <a:p>
            <a:pPr marL="0" marR="0" lvl="2" indent="0" algn="ctr" defTabSz="914400" rtl="0" eaLnBrk="1" fontAlgn="auto" latinLnBrk="0" hangingPunct="1">
              <a:lnSpc>
                <a:spcPct val="90000"/>
              </a:lnSpc>
              <a:spcBef>
                <a:spcPts val="500"/>
              </a:spcBef>
              <a:spcAft>
                <a:spcPts val="0"/>
              </a:spcAft>
              <a:buClr>
                <a:srgbClr val="156082">
                  <a:lumMod val="50000"/>
                </a:srgbClr>
              </a:buClr>
              <a:buSzTx/>
              <a:buFontTx/>
              <a:buNone/>
              <a:tabLst/>
              <a:defRPr/>
            </a:pPr>
            <a:r>
              <a:rPr kumimoji="0" lang="en-US" sz="2000" b="1" i="0" u="none" strike="noStrike" kern="1200" cap="none" spc="0" normalizeH="0" baseline="0" noProof="0">
                <a:ln>
                  <a:noFill/>
                </a:ln>
                <a:solidFill>
                  <a:srgbClr val="156082">
                    <a:lumMod val="50000"/>
                  </a:srgbClr>
                </a:solidFill>
                <a:effectLst>
                  <a:outerShdw blurRad="38100" dist="38100" dir="2700000" algn="tl">
                    <a:srgbClr val="000000">
                      <a:alpha val="43137"/>
                    </a:srgbClr>
                  </a:outerShdw>
                </a:effectLst>
                <a:uLnTx/>
                <a:uFillTx/>
                <a:latin typeface="Calibri" panose="020F0502020204030204"/>
                <a:ea typeface="+mn-ea"/>
                <a:cs typeface="+mn-cs"/>
              </a:rPr>
              <a:t>Provide performance data on a routine basis to each physician &amp; APP</a:t>
            </a:r>
          </a:p>
        </p:txBody>
      </p:sp>
      <p:pic>
        <p:nvPicPr>
          <p:cNvPr id="7" name="Picture 6">
            <a:extLst>
              <a:ext uri="{FF2B5EF4-FFF2-40B4-BE49-F238E27FC236}">
                <a16:creationId xmlns:a16="http://schemas.microsoft.com/office/drawing/2014/main" id="{4C51810E-002F-56F2-9DB8-9C9460590AEE}"/>
              </a:ext>
            </a:extLst>
          </p:cNvPr>
          <p:cNvPicPr>
            <a:picLocks noChangeAspect="1"/>
          </p:cNvPicPr>
          <p:nvPr/>
        </p:nvPicPr>
        <p:blipFill>
          <a:blip r:embed="rId3"/>
          <a:stretch>
            <a:fillRect/>
          </a:stretch>
        </p:blipFill>
        <p:spPr>
          <a:xfrm>
            <a:off x="4571044" y="2591234"/>
            <a:ext cx="7178662" cy="1911708"/>
          </a:xfrm>
          <a:prstGeom prst="rect">
            <a:avLst/>
          </a:prstGeom>
          <a:ln>
            <a:solidFill>
              <a:schemeClr val="tx2"/>
            </a:solidFill>
          </a:ln>
          <a:effectLst>
            <a:outerShdw blurRad="50800" dist="63500" dir="2700000" algn="tl" rotWithShape="0">
              <a:prstClr val="black"/>
            </a:outerShdw>
          </a:effectLst>
        </p:spPr>
      </p:pic>
      <p:cxnSp>
        <p:nvCxnSpPr>
          <p:cNvPr id="10" name="Straight Connector 9">
            <a:extLst>
              <a:ext uri="{FF2B5EF4-FFF2-40B4-BE49-F238E27FC236}">
                <a16:creationId xmlns:a16="http://schemas.microsoft.com/office/drawing/2014/main" id="{CFB4042D-096E-B758-6FF2-872F8C7E1C5C}"/>
              </a:ext>
            </a:extLst>
          </p:cNvPr>
          <p:cNvCxnSpPr>
            <a:cxnSpLocks/>
          </p:cNvCxnSpPr>
          <p:nvPr/>
        </p:nvCxnSpPr>
        <p:spPr>
          <a:xfrm>
            <a:off x="7105338" y="3357171"/>
            <a:ext cx="4313511" cy="0"/>
          </a:xfrm>
          <a:prstGeom prst="line">
            <a:avLst/>
          </a:prstGeom>
          <a:ln w="57150">
            <a:solidFill>
              <a:srgbClr val="2F6EB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01809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xit" presetSubtype="0" fill="hold" nodeType="withEffect">
                                  <p:stCondLst>
                                    <p:cond delay="0"/>
                                  </p:stCondLst>
                                  <p:childTnLst>
                                    <p:animEffect transition="out" filter="fade">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6" presetClass="entr" presetSubtype="21"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2C960702-54C5-2C3E-EA66-51941CF24944}"/>
              </a:ext>
            </a:extLst>
          </p:cNvPr>
          <p:cNvSpPr txBox="1">
            <a:spLocks/>
          </p:cNvSpPr>
          <p:nvPr/>
        </p:nvSpPr>
        <p:spPr>
          <a:xfrm>
            <a:off x="334295" y="274525"/>
            <a:ext cx="9468465" cy="813023"/>
          </a:xfrm>
          <a:prstGeom prst="rect">
            <a:avLst/>
          </a:prstGeom>
          <a:noFill/>
        </p:spPr>
        <p:txBody>
          <a:bodyPr vert="horz" lIns="0" tIns="0" rIns="0" bIns="0" rtlCol="0" anchor="t">
            <a:noAutofit/>
          </a:bodyPr>
          <a:lstStyle>
            <a:lvl1pPr algn="l" defTabSz="914400" rtl="0" eaLnBrk="1" latinLnBrk="0" hangingPunct="1">
              <a:lnSpc>
                <a:spcPct val="90000"/>
              </a:lnSpc>
              <a:spcBef>
                <a:spcPct val="0"/>
              </a:spcBef>
              <a:buNone/>
              <a:defRPr sz="2500" b="1" kern="1200">
                <a:solidFill>
                  <a:schemeClr val="tx2"/>
                </a:solidFill>
                <a:latin typeface="Times" pitchFamily="2"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srgbClr val="63B1BC"/>
                </a:solidFill>
                <a:effectLst>
                  <a:outerShdw blurRad="38100" dist="38100" dir="2700000" algn="tl">
                    <a:srgbClr val="000000">
                      <a:alpha val="43137"/>
                    </a:srgbClr>
                  </a:outerShdw>
                </a:effectLst>
                <a:uLnTx/>
                <a:uFillTx/>
                <a:latin typeface="Calibri Light" panose="020F0302020204030204"/>
                <a:ea typeface="+mj-ea"/>
                <a:cs typeface="Arial" panose="020B0604020202020204" pitchFamily="34" charset="0"/>
              </a:rPr>
              <a:t>OPPE Data</a:t>
            </a:r>
          </a:p>
        </p:txBody>
      </p:sp>
      <p:sp>
        <p:nvSpPr>
          <p:cNvPr id="39" name="TextBox 38">
            <a:extLst>
              <a:ext uri="{FF2B5EF4-FFF2-40B4-BE49-F238E27FC236}">
                <a16:creationId xmlns:a16="http://schemas.microsoft.com/office/drawing/2014/main" id="{925EC61F-6494-7A0E-F51C-D42DB5070854}"/>
              </a:ext>
            </a:extLst>
          </p:cNvPr>
          <p:cNvSpPr txBox="1"/>
          <p:nvPr/>
        </p:nvSpPr>
        <p:spPr>
          <a:xfrm>
            <a:off x="776748" y="1123024"/>
            <a:ext cx="6096000" cy="424732"/>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2400" b="1" i="1" u="none" strike="noStrike" kern="1200" cap="none" spc="0" normalizeH="0" baseline="0" noProof="0">
                <a:ln>
                  <a:noFill/>
                </a:ln>
                <a:solidFill>
                  <a:srgbClr val="0E2841"/>
                </a:solidFill>
                <a:effectLst>
                  <a:outerShdw blurRad="38100" dist="38100" dir="2700000" algn="tl">
                    <a:srgbClr val="000000">
                      <a:alpha val="43137"/>
                    </a:srgbClr>
                  </a:outerShdw>
                </a:effectLst>
                <a:uLnTx/>
                <a:uFillTx/>
                <a:latin typeface="Calibri Light" panose="020F0302020204030204"/>
                <a:ea typeface="+mn-ea"/>
                <a:cs typeface="+mn-cs"/>
              </a:rPr>
              <a:t>“Ongoing” = At Least Annually</a:t>
            </a:r>
          </a:p>
        </p:txBody>
      </p:sp>
      <p:sp>
        <p:nvSpPr>
          <p:cNvPr id="5" name="TextBox 4">
            <a:extLst>
              <a:ext uri="{FF2B5EF4-FFF2-40B4-BE49-F238E27FC236}">
                <a16:creationId xmlns:a16="http://schemas.microsoft.com/office/drawing/2014/main" id="{0C643816-F5B4-E954-2432-C626BDB71CDB}"/>
              </a:ext>
            </a:extLst>
          </p:cNvPr>
          <p:cNvSpPr txBox="1"/>
          <p:nvPr/>
        </p:nvSpPr>
        <p:spPr>
          <a:xfrm>
            <a:off x="683142" y="1793905"/>
            <a:ext cx="3543301" cy="2202654"/>
          </a:xfrm>
          <a:prstGeom prst="rect">
            <a:avLst/>
          </a:prstGeom>
          <a:gradFill>
            <a:gsLst>
              <a:gs pos="0">
                <a:schemeClr val="accent1">
                  <a:lumMod val="5000"/>
                  <a:lumOff val="95000"/>
                </a:schemeClr>
              </a:gs>
              <a:gs pos="35000">
                <a:srgbClr val="F6A039"/>
              </a:gs>
            </a:gsLst>
            <a:lin ang="5400000" scaled="1"/>
          </a:gradFill>
          <a:effectLst>
            <a:outerShdw blurRad="50800" dist="63500" dir="2700000" algn="tl" rotWithShape="0">
              <a:prstClr val="black"/>
            </a:outerShdw>
          </a:effectLst>
        </p:spPr>
        <p:txBody>
          <a:bodyPr wrap="square" rtlCol="0">
            <a:spAutoFit/>
          </a:bodyPr>
          <a:lstStyle/>
          <a:p>
            <a:pPr marL="0" marR="0" lvl="3" indent="0" algn="ctr" defTabSz="914400" rtl="0" eaLnBrk="1" fontAlgn="auto" latinLnBrk="0" hangingPunct="1">
              <a:lnSpc>
                <a:spcPct val="90000"/>
              </a:lnSpc>
              <a:spcBef>
                <a:spcPts val="500"/>
              </a:spcBef>
              <a:spcAft>
                <a:spcPts val="600"/>
              </a:spcAft>
              <a:buClr>
                <a:srgbClr val="003B5C"/>
              </a:buClr>
              <a:buSzTx/>
              <a:buFontTx/>
              <a:buNone/>
              <a:tabLst/>
              <a:defRPr/>
            </a:pPr>
            <a:r>
              <a:rPr kumimoji="0" lang="en-US" sz="2200" b="0" i="0" u="none" strike="noStrike" kern="1200" cap="none" spc="0" normalizeH="0" baseline="0" noProof="0">
                <a:ln>
                  <a:noFill/>
                </a:ln>
                <a:solidFill>
                  <a:srgbClr val="156082">
                    <a:lumMod val="50000"/>
                  </a:srgbClr>
                </a:solidFill>
                <a:effectLst>
                  <a:outerShdw blurRad="38100" dist="38100" dir="2700000" algn="tl">
                    <a:srgbClr val="000000">
                      <a:alpha val="43137"/>
                    </a:srgbClr>
                  </a:outerShdw>
                </a:effectLst>
                <a:uLnTx/>
                <a:uFillTx/>
                <a:latin typeface="Calibri" panose="020F0502020204030204"/>
                <a:ea typeface="+mn-ea"/>
                <a:cs typeface="+mn-cs"/>
              </a:rPr>
              <a:t>OPPE – refer to data that exists, monitoring common practice areas</a:t>
            </a:r>
          </a:p>
          <a:p>
            <a:pPr marL="0" marR="0" lvl="4" indent="0" algn="ctr" defTabSz="914400" rtl="0" eaLnBrk="1" fontAlgn="auto" latinLnBrk="0" hangingPunct="1">
              <a:lnSpc>
                <a:spcPct val="90000"/>
              </a:lnSpc>
              <a:spcBef>
                <a:spcPts val="500"/>
              </a:spcBef>
              <a:spcAft>
                <a:spcPts val="600"/>
              </a:spcAft>
              <a:buClr>
                <a:srgbClr val="003B5C"/>
              </a:buClr>
              <a:buSzTx/>
              <a:buFontTx/>
              <a:buNone/>
              <a:tabLst/>
              <a:defRPr/>
            </a:pPr>
            <a:r>
              <a:rPr kumimoji="0" lang="en-US" sz="2200" b="0" i="0" u="none" strike="noStrike" kern="1200" cap="none" spc="0" normalizeH="0" baseline="0" noProof="0">
                <a:ln>
                  <a:noFill/>
                </a:ln>
                <a:solidFill>
                  <a:srgbClr val="156082">
                    <a:lumMod val="50000"/>
                  </a:srgbClr>
                </a:solidFill>
                <a:effectLst>
                  <a:outerShdw blurRad="38100" dist="38100" dir="2700000" algn="tl">
                    <a:srgbClr val="000000">
                      <a:alpha val="43137"/>
                    </a:srgbClr>
                  </a:outerShdw>
                </a:effectLst>
                <a:uLnTx/>
                <a:uFillTx/>
                <a:latin typeface="Calibri" panose="020F0502020204030204"/>
                <a:ea typeface="+mn-ea"/>
                <a:cs typeface="+mn-cs"/>
              </a:rPr>
              <a:t>Compare to department norms</a:t>
            </a:r>
          </a:p>
          <a:p>
            <a:pPr marL="0" marR="0" lvl="4" indent="0" algn="ctr" defTabSz="914400" rtl="0" eaLnBrk="1" fontAlgn="auto" latinLnBrk="0" hangingPunct="1">
              <a:lnSpc>
                <a:spcPct val="90000"/>
              </a:lnSpc>
              <a:spcBef>
                <a:spcPts val="500"/>
              </a:spcBef>
              <a:spcAft>
                <a:spcPts val="600"/>
              </a:spcAft>
              <a:buClr>
                <a:srgbClr val="003B5C"/>
              </a:buClr>
              <a:buSzTx/>
              <a:buFontTx/>
              <a:buNone/>
              <a:tabLst/>
              <a:defRPr/>
            </a:pPr>
            <a:r>
              <a:rPr kumimoji="0" lang="en-US" sz="2200" b="0" i="0" u="none" strike="noStrike" kern="1200" cap="none" spc="0" normalizeH="0" baseline="0" noProof="0">
                <a:ln>
                  <a:noFill/>
                </a:ln>
                <a:solidFill>
                  <a:srgbClr val="156082">
                    <a:lumMod val="50000"/>
                  </a:srgbClr>
                </a:solidFill>
                <a:effectLst>
                  <a:outerShdw blurRad="38100" dist="38100" dir="2700000" algn="tl">
                    <a:srgbClr val="000000">
                      <a:alpha val="43137"/>
                    </a:srgbClr>
                  </a:outerShdw>
                </a:effectLst>
                <a:uLnTx/>
                <a:uFillTx/>
                <a:latin typeface="Calibri" panose="020F0502020204030204"/>
                <a:ea typeface="+mn-ea"/>
                <a:cs typeface="+mn-cs"/>
              </a:rPr>
              <a:t>Compare to national norms</a:t>
            </a:r>
          </a:p>
        </p:txBody>
      </p:sp>
      <p:sp>
        <p:nvSpPr>
          <p:cNvPr id="6" name="TextBox 5">
            <a:extLst>
              <a:ext uri="{FF2B5EF4-FFF2-40B4-BE49-F238E27FC236}">
                <a16:creationId xmlns:a16="http://schemas.microsoft.com/office/drawing/2014/main" id="{99587BCD-5934-8755-FD8E-E482157C0F28}"/>
              </a:ext>
            </a:extLst>
          </p:cNvPr>
          <p:cNvSpPr txBox="1"/>
          <p:nvPr/>
        </p:nvSpPr>
        <p:spPr>
          <a:xfrm>
            <a:off x="683142" y="4242708"/>
            <a:ext cx="3543301" cy="1264449"/>
          </a:xfrm>
          <a:prstGeom prst="rect">
            <a:avLst/>
          </a:prstGeom>
          <a:gradFill>
            <a:gsLst>
              <a:gs pos="0">
                <a:schemeClr val="accent1">
                  <a:lumMod val="5000"/>
                  <a:lumOff val="95000"/>
                </a:schemeClr>
              </a:gs>
              <a:gs pos="35000">
                <a:srgbClr val="F6A039"/>
              </a:gs>
            </a:gsLst>
            <a:lin ang="5400000" scaled="1"/>
          </a:gradFill>
          <a:effectLst>
            <a:outerShdw blurRad="50800" dist="63500" dir="2700000" algn="tl" rotWithShape="0">
              <a:prstClr val="black"/>
            </a:outerShdw>
          </a:effectLst>
        </p:spPr>
        <p:txBody>
          <a:bodyPr wrap="square" rtlCol="0">
            <a:spAutoFit/>
          </a:bodyPr>
          <a:lstStyle/>
          <a:p>
            <a:pPr marL="0" marR="0" lvl="2" indent="0" algn="ctr" defTabSz="914400" rtl="0" eaLnBrk="1" fontAlgn="auto" latinLnBrk="0" hangingPunct="1">
              <a:lnSpc>
                <a:spcPct val="90000"/>
              </a:lnSpc>
              <a:spcBef>
                <a:spcPts val="500"/>
              </a:spcBef>
              <a:spcAft>
                <a:spcPts val="0"/>
              </a:spcAft>
              <a:buClr>
                <a:srgbClr val="156082">
                  <a:lumMod val="50000"/>
                </a:srgbClr>
              </a:buClr>
              <a:buSzTx/>
              <a:buFontTx/>
              <a:buNone/>
              <a:tabLst/>
              <a:defRPr/>
            </a:pPr>
            <a:r>
              <a:rPr kumimoji="0" lang="en-US" sz="2000" b="0" i="0" u="none" strike="noStrike" kern="1200" cap="none" spc="0" normalizeH="0" baseline="0" noProof="0">
                <a:ln>
                  <a:noFill/>
                </a:ln>
                <a:solidFill>
                  <a:srgbClr val="156082">
                    <a:lumMod val="50000"/>
                  </a:srgbClr>
                </a:solidFill>
                <a:effectLst>
                  <a:outerShdw blurRad="38100" dist="38100" dir="2700000" algn="tl">
                    <a:srgbClr val="000000">
                      <a:alpha val="43137"/>
                    </a:srgbClr>
                  </a:outerShdw>
                </a:effectLst>
                <a:uLnTx/>
                <a:uFillTx/>
                <a:latin typeface="Calibri" panose="020F0502020204030204"/>
                <a:ea typeface="+mn-ea"/>
                <a:cs typeface="+mn-cs"/>
              </a:rPr>
              <a:t>Specific Practitioner Feedback</a:t>
            </a:r>
          </a:p>
          <a:p>
            <a:pPr marL="0" marR="0" lvl="2" indent="0" algn="ctr" defTabSz="914400" rtl="0" eaLnBrk="1" fontAlgn="auto" latinLnBrk="0" hangingPunct="1">
              <a:lnSpc>
                <a:spcPct val="90000"/>
              </a:lnSpc>
              <a:spcBef>
                <a:spcPts val="500"/>
              </a:spcBef>
              <a:spcAft>
                <a:spcPts val="0"/>
              </a:spcAft>
              <a:buClr>
                <a:srgbClr val="156082">
                  <a:lumMod val="50000"/>
                </a:srgbClr>
              </a:buClr>
              <a:buSzTx/>
              <a:buFontTx/>
              <a:buNone/>
              <a:tabLst/>
              <a:defRPr/>
            </a:pPr>
            <a:r>
              <a:rPr kumimoji="0" lang="en-US" sz="2000" b="1" i="0" u="none" strike="noStrike" kern="1200" cap="none" spc="0" normalizeH="0" baseline="0" noProof="0">
                <a:ln>
                  <a:noFill/>
                </a:ln>
                <a:solidFill>
                  <a:srgbClr val="156082">
                    <a:lumMod val="50000"/>
                  </a:srgbClr>
                </a:solidFill>
                <a:effectLst>
                  <a:outerShdw blurRad="38100" dist="38100" dir="2700000" algn="tl">
                    <a:srgbClr val="000000">
                      <a:alpha val="43137"/>
                    </a:srgbClr>
                  </a:outerShdw>
                </a:effectLst>
                <a:uLnTx/>
                <a:uFillTx/>
                <a:latin typeface="Calibri" panose="020F0502020204030204"/>
                <a:ea typeface="+mn-ea"/>
                <a:cs typeface="+mn-cs"/>
              </a:rPr>
              <a:t>Provide performance data on a routine basis to each physician &amp; APP</a:t>
            </a:r>
          </a:p>
        </p:txBody>
      </p:sp>
      <p:sp>
        <p:nvSpPr>
          <p:cNvPr id="12" name="TextBox 11">
            <a:extLst>
              <a:ext uri="{FF2B5EF4-FFF2-40B4-BE49-F238E27FC236}">
                <a16:creationId xmlns:a16="http://schemas.microsoft.com/office/drawing/2014/main" id="{96DC10AB-942A-55D3-8794-6DA2A11A8269}"/>
              </a:ext>
            </a:extLst>
          </p:cNvPr>
          <p:cNvSpPr txBox="1"/>
          <p:nvPr/>
        </p:nvSpPr>
        <p:spPr>
          <a:xfrm>
            <a:off x="4398315" y="1211926"/>
            <a:ext cx="7462214" cy="46474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200" b="1" i="0" u="sng" strike="noStrike" kern="1200" cap="none" spc="0" normalizeH="0" baseline="0" noProof="0">
                <a:ln>
                  <a:noFill/>
                </a:ln>
                <a:solidFill>
                  <a:srgbClr val="156082">
                    <a:lumMod val="50000"/>
                  </a:srgbClr>
                </a:solidFill>
                <a:effectLst/>
                <a:uLnTx/>
                <a:uFillTx/>
                <a:latin typeface="Calibri" panose="020F0502020204030204"/>
                <a:ea typeface="+mn-ea"/>
                <a:cs typeface="+mn-cs"/>
              </a:rPr>
              <a:t>Data Benchmarks &amp; Thresholds</a:t>
            </a:r>
          </a:p>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2200" b="1" i="0" u="sng" strike="noStrike" kern="1200" cap="none" spc="0" normalizeH="0" baseline="0" noProof="0">
              <a:ln>
                <a:noFill/>
              </a:ln>
              <a:solidFill>
                <a:srgbClr val="156082">
                  <a:lumMod val="50000"/>
                </a:srgbClr>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1" i="0" u="sng" strike="noStrike" kern="1200" cap="none" spc="0" normalizeH="0" baseline="0" noProof="0">
                <a:ln>
                  <a:noFill/>
                </a:ln>
                <a:solidFill>
                  <a:srgbClr val="156082">
                    <a:lumMod val="50000"/>
                  </a:srgbClr>
                </a:solidFill>
                <a:effectLst/>
                <a:uLnTx/>
                <a:uFillTx/>
                <a:latin typeface="Calibri" panose="020F0502020204030204"/>
                <a:ea typeface="+mn-ea"/>
                <a:cs typeface="+mn-cs"/>
              </a:rPr>
              <a:t>Benchmarks</a:t>
            </a:r>
            <a:r>
              <a:rPr kumimoji="0" lang="en-US" sz="2200" b="0" i="0" u="none" strike="noStrike" kern="1200" cap="none" spc="0" normalizeH="0" baseline="0" noProof="0">
                <a:ln>
                  <a:noFill/>
                </a:ln>
                <a:solidFill>
                  <a:srgbClr val="156082">
                    <a:lumMod val="50000"/>
                  </a:srgbClr>
                </a:solidFill>
                <a:effectLst/>
                <a:uLnTx/>
                <a:uFillTx/>
                <a:latin typeface="Calibri" panose="020F0502020204030204"/>
                <a:ea typeface="+mn-ea"/>
                <a:cs typeface="+mn-cs"/>
              </a:rPr>
              <a:t> - Based on recognized standards when available, the expected results of a Provider practicing at the Hospital.</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1" i="0" u="sng" strike="noStrike" kern="1200" cap="none" spc="0" normalizeH="0" baseline="0" noProof="0">
                <a:ln>
                  <a:noFill/>
                </a:ln>
                <a:solidFill>
                  <a:srgbClr val="156082">
                    <a:lumMod val="50000"/>
                  </a:srgbClr>
                </a:solidFill>
                <a:effectLst/>
                <a:uLnTx/>
                <a:uFillTx/>
                <a:latin typeface="Calibri" panose="020F0502020204030204"/>
                <a:ea typeface="+mn-ea"/>
                <a:cs typeface="+mn-cs"/>
              </a:rPr>
              <a:t>Thresholds</a:t>
            </a:r>
            <a:r>
              <a:rPr kumimoji="0" lang="en-US" sz="2200" b="0" i="0" u="none" strike="noStrike" kern="1200" cap="none" spc="0" normalizeH="0" baseline="0" noProof="0">
                <a:ln>
                  <a:noFill/>
                </a:ln>
                <a:solidFill>
                  <a:srgbClr val="156082">
                    <a:lumMod val="50000"/>
                  </a:srgbClr>
                </a:solidFill>
                <a:effectLst/>
                <a:uLnTx/>
                <a:uFillTx/>
                <a:latin typeface="Calibri" panose="020F0502020204030204"/>
                <a:ea typeface="+mn-ea"/>
                <a:cs typeface="+mn-cs"/>
              </a:rPr>
              <a:t> - The minimum results of a Provider practicing at the Hospital recognizing that low volumes can result in a short term sub-threshold result in a given indicator. When sub-threshold results persist, consideration must be given to identify opportunities for improvement.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1" i="0" u="sng" strike="noStrike" kern="1200" cap="none" spc="0" normalizeH="0" baseline="0" noProof="0">
                <a:ln>
                  <a:noFill/>
                </a:ln>
                <a:solidFill>
                  <a:srgbClr val="156082">
                    <a:lumMod val="50000"/>
                  </a:srgbClr>
                </a:solidFill>
                <a:effectLst/>
                <a:uLnTx/>
                <a:uFillTx/>
                <a:latin typeface="Calibri" panose="020F0502020204030204"/>
                <a:ea typeface="+mn-ea"/>
                <a:cs typeface="+mn-cs"/>
              </a:rPr>
              <a:t>Comparative Data</a:t>
            </a:r>
            <a:r>
              <a:rPr kumimoji="0" lang="en-US" sz="2200" b="0" i="0" u="none" strike="noStrike" kern="1200" cap="none" spc="0" normalizeH="0" baseline="0" noProof="0">
                <a:ln>
                  <a:noFill/>
                </a:ln>
                <a:solidFill>
                  <a:srgbClr val="156082">
                    <a:lumMod val="50000"/>
                  </a:srgbClr>
                </a:solidFill>
                <a:effectLst/>
                <a:uLnTx/>
                <a:uFillTx/>
                <a:latin typeface="Calibri" panose="020F0502020204030204"/>
                <a:ea typeface="+mn-ea"/>
                <a:cs typeface="+mn-cs"/>
              </a:rPr>
              <a:t> - De-identified comparative Department data may be presented in aggregate to influence performance.</a:t>
            </a:r>
          </a:p>
        </p:txBody>
      </p:sp>
      <p:sp>
        <p:nvSpPr>
          <p:cNvPr id="14" name="Oval 13">
            <a:extLst>
              <a:ext uri="{FF2B5EF4-FFF2-40B4-BE49-F238E27FC236}">
                <a16:creationId xmlns:a16="http://schemas.microsoft.com/office/drawing/2014/main" id="{117D659A-2680-E937-AD8D-91A13FDA689F}"/>
              </a:ext>
            </a:extLst>
          </p:cNvPr>
          <p:cNvSpPr/>
          <p:nvPr/>
        </p:nvSpPr>
        <p:spPr>
          <a:xfrm>
            <a:off x="441960" y="2651760"/>
            <a:ext cx="4015740" cy="1470660"/>
          </a:xfrm>
          <a:prstGeom prst="ellipse">
            <a:avLst/>
          </a:prstGeom>
          <a:noFill/>
          <a:ln w="57150">
            <a:solidFill>
              <a:srgbClr val="83BDC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5307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2C960702-54C5-2C3E-EA66-51941CF24944}"/>
              </a:ext>
            </a:extLst>
          </p:cNvPr>
          <p:cNvSpPr txBox="1">
            <a:spLocks/>
          </p:cNvSpPr>
          <p:nvPr/>
        </p:nvSpPr>
        <p:spPr>
          <a:xfrm>
            <a:off x="334295" y="274525"/>
            <a:ext cx="9468465" cy="813023"/>
          </a:xfrm>
          <a:prstGeom prst="rect">
            <a:avLst/>
          </a:prstGeom>
          <a:noFill/>
        </p:spPr>
        <p:txBody>
          <a:bodyPr vert="horz" lIns="0" tIns="0" rIns="0" bIns="0" rtlCol="0" anchor="t">
            <a:noAutofit/>
          </a:bodyPr>
          <a:lstStyle>
            <a:lvl1pPr algn="l" defTabSz="914400" rtl="0" eaLnBrk="1" latinLnBrk="0" hangingPunct="1">
              <a:lnSpc>
                <a:spcPct val="90000"/>
              </a:lnSpc>
              <a:spcBef>
                <a:spcPct val="0"/>
              </a:spcBef>
              <a:buNone/>
              <a:defRPr sz="2500" b="1" kern="1200">
                <a:solidFill>
                  <a:schemeClr val="tx2"/>
                </a:solidFill>
                <a:latin typeface="Times" pitchFamily="2"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srgbClr val="63B1BC"/>
                </a:solidFill>
                <a:effectLst>
                  <a:outerShdw blurRad="38100" dist="38100" dir="2700000" algn="tl">
                    <a:srgbClr val="000000">
                      <a:alpha val="43137"/>
                    </a:srgbClr>
                  </a:outerShdw>
                </a:effectLst>
                <a:uLnTx/>
                <a:uFillTx/>
                <a:latin typeface="Calibri Light" panose="020F0302020204030204"/>
                <a:ea typeface="+mj-ea"/>
                <a:cs typeface="Arial" panose="020B0604020202020204" pitchFamily="34" charset="0"/>
              </a:rPr>
              <a:t>OPPE Use in Assessing Competency</a:t>
            </a:r>
          </a:p>
        </p:txBody>
      </p:sp>
      <p:graphicFrame>
        <p:nvGraphicFramePr>
          <p:cNvPr id="6" name="Table 5">
            <a:extLst>
              <a:ext uri="{FF2B5EF4-FFF2-40B4-BE49-F238E27FC236}">
                <a16:creationId xmlns:a16="http://schemas.microsoft.com/office/drawing/2014/main" id="{9A470415-FEB6-7A26-D96F-792CC858722E}"/>
              </a:ext>
            </a:extLst>
          </p:cNvPr>
          <p:cNvGraphicFramePr>
            <a:graphicFrameLocks noGrp="1"/>
          </p:cNvGraphicFramePr>
          <p:nvPr/>
        </p:nvGraphicFramePr>
        <p:xfrm>
          <a:off x="722615" y="1062091"/>
          <a:ext cx="10746769" cy="4640620"/>
        </p:xfrm>
        <a:graphic>
          <a:graphicData uri="http://schemas.openxmlformats.org/drawingml/2006/table">
            <a:tbl>
              <a:tblPr firstRow="1" firstCol="1" lastRow="1" lastCol="1" bandRow="1" bandCol="1">
                <a:noFill/>
                <a:effectLst>
                  <a:outerShdw blurRad="63500" sx="102000" sy="102000" algn="ctr" rotWithShape="0">
                    <a:srgbClr val="E97132">
                      <a:alpha val="97000"/>
                    </a:srgbClr>
                  </a:outerShdw>
                </a:effectLst>
                <a:tableStyleId>{5C22544A-7EE6-4342-B048-85BDC9FD1C3A}</a:tableStyleId>
              </a:tblPr>
              <a:tblGrid>
                <a:gridCol w="6060573">
                  <a:extLst>
                    <a:ext uri="{9D8B030D-6E8A-4147-A177-3AD203B41FA5}">
                      <a16:colId xmlns:a16="http://schemas.microsoft.com/office/drawing/2014/main" val="1195871173"/>
                    </a:ext>
                  </a:extLst>
                </a:gridCol>
                <a:gridCol w="4686196">
                  <a:extLst>
                    <a:ext uri="{9D8B030D-6E8A-4147-A177-3AD203B41FA5}">
                      <a16:colId xmlns:a16="http://schemas.microsoft.com/office/drawing/2014/main" val="3171997411"/>
                    </a:ext>
                  </a:extLst>
                </a:gridCol>
              </a:tblGrid>
              <a:tr h="604907">
                <a:tc>
                  <a:txBody>
                    <a:bodyPr/>
                    <a:lstStyle/>
                    <a:p>
                      <a:pPr marL="69850" marR="0">
                        <a:lnSpc>
                          <a:spcPts val="1210"/>
                        </a:lnSpc>
                        <a:spcBef>
                          <a:spcPts val="0"/>
                        </a:spcBef>
                        <a:spcAft>
                          <a:spcPts val="0"/>
                        </a:spcAft>
                      </a:pPr>
                      <a:r>
                        <a:rPr lang="en-US" sz="1000" b="1" cap="all" spc="60">
                          <a:solidFill>
                            <a:schemeClr val="tx1"/>
                          </a:solidFill>
                          <a:effectLst/>
                          <a:latin typeface="Arial" panose="020B0604020202020204" pitchFamily="34" charset="0"/>
                          <a:cs typeface="Arial" panose="020B0604020202020204" pitchFamily="34" charset="0"/>
                        </a:rPr>
                        <a:t>Patient Care</a:t>
                      </a:r>
                    </a:p>
                    <a:p>
                      <a:pPr marL="69850" marR="0">
                        <a:lnSpc>
                          <a:spcPts val="1095"/>
                        </a:lnSpc>
                        <a:spcBef>
                          <a:spcPts val="0"/>
                        </a:spcBef>
                        <a:spcAft>
                          <a:spcPts val="0"/>
                        </a:spcAft>
                      </a:pPr>
                      <a:r>
                        <a:rPr lang="en-US" sz="1000" b="0" cap="none" spc="60">
                          <a:solidFill>
                            <a:schemeClr val="tx1"/>
                          </a:solidFill>
                          <a:effectLst/>
                          <a:latin typeface="Arial" panose="020B0604020202020204" pitchFamily="34" charset="0"/>
                          <a:cs typeface="Arial" panose="020B0604020202020204" pitchFamily="34" charset="0"/>
                        </a:rPr>
                        <a:t>provides appropriate and effective patient care for the treatment of health problems.</a:t>
                      </a:r>
                      <a:endParaRPr lang="en-US" sz="1000" b="0" cap="none" spc="60">
                        <a:solidFill>
                          <a:schemeClr val="tx1"/>
                        </a:solidFill>
                        <a:effectLst/>
                        <a:latin typeface="Arial" panose="020B0604020202020204" pitchFamily="34" charset="0"/>
                        <a:ea typeface="Calibri Light" panose="020F0302020204030204" pitchFamily="34" charset="0"/>
                        <a:cs typeface="Arial" panose="020B0604020202020204" pitchFamily="34" charset="0"/>
                      </a:endParaRPr>
                    </a:p>
                  </a:txBody>
                  <a:tcPr marL="0" marR="0" marT="57656" marB="5765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3">
                  <a:txBody>
                    <a:bodyPr/>
                    <a:lstStyle/>
                    <a:p>
                      <a:pPr marL="171450" marR="0" lvl="0" indent="-111125" algn="l">
                        <a:lnSpc>
                          <a:spcPts val="1275"/>
                        </a:lnSpc>
                        <a:spcBef>
                          <a:spcPts val="0"/>
                        </a:spcBef>
                        <a:spcAft>
                          <a:spcPts val="0"/>
                        </a:spcAft>
                        <a:buSzPts val="1000"/>
                        <a:buFont typeface="Arial" panose="020B0604020202020204" pitchFamily="34" charset="0"/>
                        <a:buChar char="•"/>
                        <a:tabLst>
                          <a:tab pos="523875" algn="l"/>
                          <a:tab pos="524510" algn="l"/>
                        </a:tabLst>
                      </a:pPr>
                      <a:r>
                        <a:rPr lang="en-US" sz="1000" b="0" cap="none" spc="60">
                          <a:solidFill>
                            <a:schemeClr val="tx1"/>
                          </a:solidFill>
                          <a:effectLst/>
                          <a:latin typeface="Arial" panose="020B0604020202020204" pitchFamily="34" charset="0"/>
                          <a:cs typeface="Arial" panose="020B0604020202020204" pitchFamily="34" charset="0"/>
                        </a:rPr>
                        <a:t>Peer review findings </a:t>
                      </a:r>
                      <a:r>
                        <a:rPr lang="en-US" sz="900" b="0" cap="none" spc="60">
                          <a:solidFill>
                            <a:schemeClr val="tx1"/>
                          </a:solidFill>
                          <a:effectLst/>
                          <a:latin typeface="Arial" panose="020B0604020202020204" pitchFamily="34" charset="0"/>
                          <a:cs typeface="Arial" panose="020B0604020202020204" pitchFamily="34" charset="0"/>
                        </a:rPr>
                        <a:t>– case reviews</a:t>
                      </a:r>
                    </a:p>
                    <a:p>
                      <a:pPr marL="171450" marR="0" lvl="0" indent="-111125" algn="l">
                        <a:lnSpc>
                          <a:spcPts val="1270"/>
                        </a:lnSpc>
                        <a:spcBef>
                          <a:spcPts val="0"/>
                        </a:spcBef>
                        <a:spcAft>
                          <a:spcPts val="0"/>
                        </a:spcAft>
                        <a:buSzPts val="1000"/>
                        <a:buFont typeface="Arial" panose="020B0604020202020204" pitchFamily="34" charset="0"/>
                        <a:buChar char="•"/>
                        <a:tabLst>
                          <a:tab pos="523240" algn="l"/>
                          <a:tab pos="524510" algn="l"/>
                        </a:tabLst>
                      </a:pPr>
                      <a:r>
                        <a:rPr lang="en-US" sz="1000" b="0" cap="none" spc="60">
                          <a:solidFill>
                            <a:schemeClr val="tx1"/>
                          </a:solidFill>
                          <a:effectLst/>
                          <a:latin typeface="Arial" panose="020B0604020202020204" pitchFamily="34" charset="0"/>
                          <a:cs typeface="Arial" panose="020B0604020202020204" pitchFamily="34" charset="0"/>
                        </a:rPr>
                        <a:t>FPPE reports/findings</a:t>
                      </a:r>
                    </a:p>
                    <a:p>
                      <a:pPr marL="171450" marR="0" lvl="0" indent="-111125" algn="l">
                        <a:lnSpc>
                          <a:spcPts val="1270"/>
                        </a:lnSpc>
                        <a:spcBef>
                          <a:spcPts val="0"/>
                        </a:spcBef>
                        <a:spcAft>
                          <a:spcPts val="0"/>
                        </a:spcAft>
                        <a:buSzPts val="1000"/>
                        <a:buFont typeface="Arial" panose="020B0604020202020204" pitchFamily="34" charset="0"/>
                        <a:buChar char="•"/>
                        <a:tabLst>
                          <a:tab pos="523240" algn="l"/>
                          <a:tab pos="523875" algn="l"/>
                        </a:tabLst>
                      </a:pPr>
                      <a:r>
                        <a:rPr lang="en-US" sz="1000" b="0" cap="none" spc="60">
                          <a:solidFill>
                            <a:schemeClr val="tx1"/>
                          </a:solidFill>
                          <a:effectLst/>
                          <a:latin typeface="Arial" panose="020B0604020202020204" pitchFamily="34" charset="0"/>
                          <a:cs typeface="Arial" panose="020B0604020202020204" pitchFamily="34" charset="0"/>
                        </a:rPr>
                        <a:t>Clinical complaints/compliments</a:t>
                      </a:r>
                    </a:p>
                    <a:p>
                      <a:pPr marL="171450" marR="0" lvl="0" indent="-111125" algn="l">
                        <a:spcBef>
                          <a:spcPts val="0"/>
                        </a:spcBef>
                        <a:spcAft>
                          <a:spcPts val="0"/>
                        </a:spcAft>
                        <a:buSzPts val="1000"/>
                        <a:buFont typeface="Arial" panose="020B0604020202020204" pitchFamily="34" charset="0"/>
                        <a:buChar char="•"/>
                        <a:tabLst>
                          <a:tab pos="523240" algn="l"/>
                          <a:tab pos="523875" algn="l"/>
                        </a:tabLst>
                      </a:pPr>
                      <a:r>
                        <a:rPr lang="en-US" sz="1000" b="0" cap="none" spc="60">
                          <a:solidFill>
                            <a:schemeClr val="tx1"/>
                          </a:solidFill>
                          <a:effectLst/>
                          <a:latin typeface="Arial" panose="020B0604020202020204" pitchFamily="34" charset="0"/>
                          <a:cs typeface="Arial" panose="020B0604020202020204" pitchFamily="34" charset="0"/>
                        </a:rPr>
                        <a:t>Crimson data</a:t>
                      </a:r>
                    </a:p>
                    <a:p>
                      <a:pPr marL="171450" marR="0" lvl="1" indent="-111125" algn="l">
                        <a:lnSpc>
                          <a:spcPts val="1225"/>
                        </a:lnSpc>
                        <a:spcBef>
                          <a:spcPts val="0"/>
                        </a:spcBef>
                        <a:spcAft>
                          <a:spcPts val="0"/>
                        </a:spcAft>
                        <a:buSzPts val="1000"/>
                        <a:buFont typeface="Arial" panose="020B0604020202020204" pitchFamily="34" charset="0"/>
                        <a:buChar char="•"/>
                        <a:tabLst>
                          <a:tab pos="739775" algn="l"/>
                          <a:tab pos="740410" algn="l"/>
                        </a:tabLst>
                      </a:pPr>
                      <a:r>
                        <a:rPr lang="en-US" sz="1000" b="0" cap="none" spc="60">
                          <a:solidFill>
                            <a:schemeClr val="tx1"/>
                          </a:solidFill>
                          <a:effectLst/>
                          <a:latin typeface="Arial" panose="020B0604020202020204" pitchFamily="34" charset="0"/>
                          <a:cs typeface="Arial" panose="020B0604020202020204" pitchFamily="34" charset="0"/>
                        </a:rPr>
                        <a:t>Level of clinical activity</a:t>
                      </a:r>
                    </a:p>
                    <a:p>
                      <a:pPr marL="171450" marR="0" lvl="1" indent="-111125" algn="l">
                        <a:lnSpc>
                          <a:spcPts val="1210"/>
                        </a:lnSpc>
                        <a:spcBef>
                          <a:spcPts val="0"/>
                        </a:spcBef>
                        <a:spcAft>
                          <a:spcPts val="0"/>
                        </a:spcAft>
                        <a:buSzPts val="1000"/>
                        <a:buFont typeface="Arial" panose="020B0604020202020204" pitchFamily="34" charset="0"/>
                        <a:buChar char="•"/>
                        <a:tabLst>
                          <a:tab pos="739775" algn="l"/>
                          <a:tab pos="740410" algn="l"/>
                        </a:tabLst>
                      </a:pPr>
                      <a:r>
                        <a:rPr lang="en-US" sz="1000" b="0" cap="none" spc="60">
                          <a:solidFill>
                            <a:schemeClr val="tx1"/>
                          </a:solidFill>
                          <a:effectLst/>
                          <a:latin typeface="Arial" panose="020B0604020202020204" pitchFamily="34" charset="0"/>
                          <a:cs typeface="Arial" panose="020B0604020202020204" pitchFamily="34" charset="0"/>
                        </a:rPr>
                        <a:t>Mortality</a:t>
                      </a:r>
                    </a:p>
                    <a:p>
                      <a:pPr marL="171450" marR="0" lvl="1" indent="-111125" algn="l">
                        <a:lnSpc>
                          <a:spcPts val="1225"/>
                        </a:lnSpc>
                        <a:spcBef>
                          <a:spcPts val="0"/>
                        </a:spcBef>
                        <a:spcAft>
                          <a:spcPts val="0"/>
                        </a:spcAft>
                        <a:buSzPts val="1000"/>
                        <a:buFont typeface="Arial" panose="020B0604020202020204" pitchFamily="34" charset="0"/>
                        <a:buChar char="•"/>
                        <a:tabLst>
                          <a:tab pos="739775" algn="l"/>
                          <a:tab pos="740410" algn="l"/>
                        </a:tabLst>
                      </a:pPr>
                      <a:r>
                        <a:rPr lang="en-US" sz="1000" b="0" cap="none" spc="60">
                          <a:solidFill>
                            <a:schemeClr val="tx1"/>
                          </a:solidFill>
                          <a:effectLst/>
                          <a:latin typeface="Arial" panose="020B0604020202020204" pitchFamily="34" charset="0"/>
                          <a:cs typeface="Arial" panose="020B0604020202020204" pitchFamily="34" charset="0"/>
                        </a:rPr>
                        <a:t>Complications of condition or care</a:t>
                      </a:r>
                    </a:p>
                    <a:p>
                      <a:pPr marL="171450" marR="0" lvl="1" indent="-111125" algn="l">
                        <a:lnSpc>
                          <a:spcPts val="1225"/>
                        </a:lnSpc>
                        <a:spcBef>
                          <a:spcPts val="0"/>
                        </a:spcBef>
                        <a:spcAft>
                          <a:spcPts val="0"/>
                        </a:spcAft>
                        <a:buSzPts val="1000"/>
                        <a:buFont typeface="Arial" panose="020B0604020202020204" pitchFamily="34" charset="0"/>
                        <a:buChar char="•"/>
                        <a:tabLst>
                          <a:tab pos="739775" algn="l"/>
                          <a:tab pos="740410" algn="l"/>
                        </a:tabLst>
                      </a:pPr>
                      <a:r>
                        <a:rPr lang="en-US" sz="1000" b="0" cap="none" spc="60">
                          <a:solidFill>
                            <a:schemeClr val="tx1"/>
                          </a:solidFill>
                          <a:effectLst/>
                          <a:latin typeface="Arial" panose="020B0604020202020204" pitchFamily="34" charset="0"/>
                          <a:cs typeface="Arial" panose="020B0604020202020204" pitchFamily="34" charset="0"/>
                        </a:rPr>
                        <a:t>30-day readmissions for same MS-DRG</a:t>
                      </a:r>
                    </a:p>
                    <a:p>
                      <a:pPr marL="171450" marR="0" lvl="1" indent="-111125" algn="l" defTabSz="342900" rtl="0" eaLnBrk="1" fontAlgn="auto" latinLnBrk="0" hangingPunct="1">
                        <a:lnSpc>
                          <a:spcPts val="1225"/>
                        </a:lnSpc>
                        <a:spcBef>
                          <a:spcPts val="0"/>
                        </a:spcBef>
                        <a:spcAft>
                          <a:spcPts val="0"/>
                        </a:spcAft>
                        <a:buClrTx/>
                        <a:buSzPts val="1000"/>
                        <a:buFont typeface="Arial" panose="020B0604020202020204" pitchFamily="34" charset="0"/>
                        <a:buChar char="•"/>
                        <a:tabLst>
                          <a:tab pos="739775" algn="l"/>
                          <a:tab pos="740410" algn="l"/>
                        </a:tabLst>
                        <a:defRPr/>
                      </a:pPr>
                      <a:r>
                        <a:rPr lang="en-US" sz="1000" b="0" cap="none" spc="0">
                          <a:solidFill>
                            <a:schemeClr val="tx1"/>
                          </a:solidFill>
                          <a:effectLst/>
                          <a:latin typeface="Arial" panose="020B0604020202020204" pitchFamily="34" charset="0"/>
                          <a:ea typeface="Calibri Light" panose="020F0302020204030204" pitchFamily="34" charset="0"/>
                          <a:cs typeface="Arial" panose="020B0604020202020204" pitchFamily="34" charset="0"/>
                        </a:rPr>
                        <a:t>Medical Record Delinquency</a:t>
                      </a:r>
                    </a:p>
                    <a:p>
                      <a:pPr marL="171450" marR="0" lvl="1" indent="-111125" algn="l" defTabSz="342900" rtl="0" eaLnBrk="1" fontAlgn="auto" latinLnBrk="0" hangingPunct="1">
                        <a:lnSpc>
                          <a:spcPts val="1225"/>
                        </a:lnSpc>
                        <a:spcBef>
                          <a:spcPts val="0"/>
                        </a:spcBef>
                        <a:spcAft>
                          <a:spcPts val="0"/>
                        </a:spcAft>
                        <a:buClrTx/>
                        <a:buSzPts val="1000"/>
                        <a:buFont typeface="Arial" panose="020B0604020202020204" pitchFamily="34" charset="0"/>
                        <a:buChar char="•"/>
                        <a:tabLst>
                          <a:tab pos="739775" algn="l"/>
                          <a:tab pos="740410" algn="l"/>
                        </a:tabLst>
                        <a:defRPr/>
                      </a:pPr>
                      <a:r>
                        <a:rPr lang="en-US" sz="1000" b="0" cap="none" spc="0">
                          <a:solidFill>
                            <a:schemeClr val="tx1"/>
                          </a:solidFill>
                          <a:effectLst/>
                          <a:latin typeface="Arial" panose="020B0604020202020204" pitchFamily="34" charset="0"/>
                          <a:ea typeface="Calibri Light" panose="020F0302020204030204" pitchFamily="34" charset="0"/>
                          <a:cs typeface="Arial" panose="020B0604020202020204" pitchFamily="34" charset="0"/>
                        </a:rPr>
                        <a:t>H&amp;P Audits</a:t>
                      </a:r>
                    </a:p>
                    <a:p>
                      <a:pPr marL="171450" marR="0" lvl="0" indent="-111125" algn="l">
                        <a:lnSpc>
                          <a:spcPts val="1270"/>
                        </a:lnSpc>
                        <a:spcBef>
                          <a:spcPts val="0"/>
                        </a:spcBef>
                        <a:spcAft>
                          <a:spcPts val="0"/>
                        </a:spcAft>
                        <a:buSzPts val="1000"/>
                        <a:buFont typeface="Arial" panose="020B0604020202020204" pitchFamily="34" charset="0"/>
                        <a:buChar char="•"/>
                        <a:tabLst>
                          <a:tab pos="523240" algn="l"/>
                          <a:tab pos="523875" algn="l"/>
                        </a:tabLst>
                      </a:pPr>
                      <a:r>
                        <a:rPr lang="en-US" sz="1000" b="0" cap="none" spc="60">
                          <a:solidFill>
                            <a:schemeClr val="tx1"/>
                          </a:solidFill>
                          <a:effectLst/>
                          <a:latin typeface="Arial" panose="020B0604020202020204" pitchFamily="34" charset="0"/>
                          <a:cs typeface="Arial" panose="020B0604020202020204" pitchFamily="34" charset="0"/>
                        </a:rPr>
                        <a:t>Current board certification</a:t>
                      </a:r>
                    </a:p>
                    <a:p>
                      <a:pPr marL="171450" marR="0" lvl="0" indent="-111125" algn="l">
                        <a:spcBef>
                          <a:spcPts val="0"/>
                        </a:spcBef>
                        <a:spcAft>
                          <a:spcPts val="0"/>
                        </a:spcAft>
                        <a:buSzPts val="1000"/>
                        <a:buFont typeface="Arial" panose="020B0604020202020204" pitchFamily="34" charset="0"/>
                        <a:buChar char="•"/>
                        <a:tabLst>
                          <a:tab pos="523240" algn="l"/>
                          <a:tab pos="523875" algn="l"/>
                        </a:tabLst>
                      </a:pPr>
                      <a:r>
                        <a:rPr lang="en-US" sz="1000" b="0" cap="none" spc="60">
                          <a:solidFill>
                            <a:schemeClr val="tx1"/>
                          </a:solidFill>
                          <a:effectLst/>
                          <a:latin typeface="Arial" panose="020B0604020202020204" pitchFamily="34" charset="0"/>
                          <a:cs typeface="Arial" panose="020B0604020202020204" pitchFamily="34" charset="0"/>
                        </a:rPr>
                        <a:t>CME attestation</a:t>
                      </a:r>
                    </a:p>
                    <a:p>
                      <a:pPr marL="171450" marR="0" lvl="0" indent="-111125" algn="l">
                        <a:lnSpc>
                          <a:spcPts val="1165"/>
                        </a:lnSpc>
                        <a:spcBef>
                          <a:spcPts val="0"/>
                        </a:spcBef>
                        <a:spcAft>
                          <a:spcPts val="0"/>
                        </a:spcAft>
                        <a:buSzPts val="1000"/>
                        <a:buFont typeface="Arial" panose="020B0604020202020204" pitchFamily="34" charset="0"/>
                        <a:buChar char="•"/>
                        <a:tabLst>
                          <a:tab pos="523875" algn="l"/>
                          <a:tab pos="524510" algn="l"/>
                        </a:tabLst>
                      </a:pPr>
                      <a:r>
                        <a:rPr lang="en-US" sz="1000" b="0" cap="none" spc="60">
                          <a:solidFill>
                            <a:schemeClr val="tx1"/>
                          </a:solidFill>
                          <a:effectLst/>
                          <a:latin typeface="Arial" panose="020B0604020202020204" pitchFamily="34" charset="0"/>
                          <a:cs typeface="Arial" panose="020B0604020202020204" pitchFamily="34" charset="0"/>
                        </a:rPr>
                        <a:t>Most current peer references</a:t>
                      </a:r>
                      <a:endParaRPr lang="en-US" sz="1000" b="0" cap="none" spc="60">
                        <a:solidFill>
                          <a:schemeClr val="tx1"/>
                        </a:solidFill>
                        <a:effectLst/>
                        <a:latin typeface="Arial" panose="020B0604020202020204" pitchFamily="34" charset="0"/>
                        <a:ea typeface="Symbol" panose="05050102010706020507" pitchFamily="18" charset="2"/>
                        <a:cs typeface="Arial" panose="020B0604020202020204" pitchFamily="34" charset="0"/>
                      </a:endParaRPr>
                    </a:p>
                  </a:txBody>
                  <a:tcPr marL="0" marR="0" marT="57656" marB="5765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3684334"/>
                  </a:ext>
                </a:extLst>
              </a:tr>
              <a:tr h="766706">
                <a:tc>
                  <a:txBody>
                    <a:bodyPr/>
                    <a:lstStyle/>
                    <a:p>
                      <a:pPr marL="69850" marR="0">
                        <a:lnSpc>
                          <a:spcPts val="1210"/>
                        </a:lnSpc>
                        <a:spcBef>
                          <a:spcPts val="0"/>
                        </a:spcBef>
                        <a:spcAft>
                          <a:spcPts val="0"/>
                        </a:spcAft>
                      </a:pPr>
                      <a:r>
                        <a:rPr lang="en-US" sz="1000" b="1" cap="none" spc="0">
                          <a:solidFill>
                            <a:schemeClr val="tx1"/>
                          </a:solidFill>
                          <a:effectLst/>
                          <a:latin typeface="Arial" panose="020B0604020202020204" pitchFamily="34" charset="0"/>
                          <a:cs typeface="Arial" panose="020B0604020202020204" pitchFamily="34" charset="0"/>
                        </a:rPr>
                        <a:t>MEDICAL KNOWLEDGE</a:t>
                      </a:r>
                    </a:p>
                    <a:p>
                      <a:pPr marL="69850" marR="205105">
                        <a:lnSpc>
                          <a:spcPct val="97000"/>
                        </a:lnSpc>
                        <a:spcBef>
                          <a:spcPts val="10"/>
                        </a:spcBef>
                        <a:spcAft>
                          <a:spcPts val="0"/>
                        </a:spcAft>
                      </a:pPr>
                      <a:r>
                        <a:rPr lang="en-US" sz="1000" b="0" cap="none" spc="0">
                          <a:solidFill>
                            <a:schemeClr val="tx1"/>
                          </a:solidFill>
                          <a:effectLst/>
                          <a:latin typeface="Arial" panose="020B0604020202020204" pitchFamily="34" charset="0"/>
                          <a:cs typeface="Arial" panose="020B0604020202020204" pitchFamily="34" charset="0"/>
                        </a:rPr>
                        <a:t>Demonstrates knowledge about established and evolving biomedical, clinical, epidemiological and social behavioral sciences as well as the application to patient care.</a:t>
                      </a:r>
                      <a:endParaRPr lang="en-US" sz="1000" b="0" cap="none" spc="0">
                        <a:solidFill>
                          <a:schemeClr val="tx1"/>
                        </a:solidFill>
                        <a:effectLst/>
                        <a:latin typeface="Arial" panose="020B0604020202020204" pitchFamily="34" charset="0"/>
                        <a:ea typeface="Calibri Light" panose="020F0302020204030204" pitchFamily="34" charset="0"/>
                        <a:cs typeface="Arial" panose="020B0604020202020204" pitchFamily="34" charset="0"/>
                      </a:endParaRPr>
                    </a:p>
                  </a:txBody>
                  <a:tcPr marL="0" marR="0" marT="0" marB="5765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extLst>
                  <a:ext uri="{0D108BD9-81ED-4DB2-BD59-A6C34878D82A}">
                    <a16:rowId xmlns:a16="http://schemas.microsoft.com/office/drawing/2014/main" val="973797300"/>
                  </a:ext>
                </a:extLst>
              </a:tr>
              <a:tr h="1075818">
                <a:tc>
                  <a:txBody>
                    <a:bodyPr/>
                    <a:lstStyle/>
                    <a:p>
                      <a:pPr marL="69850" marR="52070">
                        <a:spcBef>
                          <a:spcPts val="0"/>
                        </a:spcBef>
                        <a:spcAft>
                          <a:spcPts val="0"/>
                        </a:spcAft>
                      </a:pPr>
                      <a:r>
                        <a:rPr lang="en-US" sz="1000" b="1" cap="none" spc="0">
                          <a:solidFill>
                            <a:schemeClr val="tx1"/>
                          </a:solidFill>
                          <a:effectLst/>
                          <a:latin typeface="Arial" panose="020B0604020202020204" pitchFamily="34" charset="0"/>
                          <a:cs typeface="Arial" panose="020B0604020202020204" pitchFamily="34" charset="0"/>
                        </a:rPr>
                        <a:t>PRACTICE-BASED LEARNING AND IMPROVEMENT </a:t>
                      </a:r>
                    </a:p>
                    <a:p>
                      <a:pPr marL="69850" marR="52070">
                        <a:spcBef>
                          <a:spcPts val="0"/>
                        </a:spcBef>
                        <a:spcAft>
                          <a:spcPts val="0"/>
                        </a:spcAft>
                      </a:pPr>
                      <a:r>
                        <a:rPr lang="en-US" sz="1000" b="0" cap="none" spc="0">
                          <a:solidFill>
                            <a:schemeClr val="tx1"/>
                          </a:solidFill>
                          <a:effectLst/>
                          <a:latin typeface="Arial" panose="020B0604020202020204" pitchFamily="34" charset="0"/>
                          <a:cs typeface="Arial" panose="020B0604020202020204" pitchFamily="34" charset="0"/>
                        </a:rPr>
                        <a:t>Demonstrates the ability to investigate and evaluate patient care practices, appraises and assimilates scientific evidence to continuously improve patient care based on constant self- evaluation and life-long learning.</a:t>
                      </a:r>
                      <a:endParaRPr lang="en-US" sz="1000" b="0" cap="none" spc="0">
                        <a:solidFill>
                          <a:schemeClr val="tx1"/>
                        </a:solidFill>
                        <a:effectLst/>
                        <a:latin typeface="Arial" panose="020B0604020202020204" pitchFamily="34" charset="0"/>
                        <a:ea typeface="Calibri Light" panose="020F0302020204030204" pitchFamily="34" charset="0"/>
                        <a:cs typeface="Arial" panose="020B0604020202020204" pitchFamily="34" charset="0"/>
                      </a:endParaRPr>
                    </a:p>
                  </a:txBody>
                  <a:tcPr marL="0" marR="0" marT="0" marB="5765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extLst>
                  <a:ext uri="{0D108BD9-81ED-4DB2-BD59-A6C34878D82A}">
                    <a16:rowId xmlns:a16="http://schemas.microsoft.com/office/drawing/2014/main" val="2780974414"/>
                  </a:ext>
                </a:extLst>
              </a:tr>
              <a:tr h="735599">
                <a:tc>
                  <a:txBody>
                    <a:bodyPr/>
                    <a:lstStyle/>
                    <a:p>
                      <a:pPr marL="69850" marR="0">
                        <a:lnSpc>
                          <a:spcPts val="1210"/>
                        </a:lnSpc>
                        <a:spcBef>
                          <a:spcPts val="0"/>
                        </a:spcBef>
                        <a:spcAft>
                          <a:spcPts val="0"/>
                        </a:spcAft>
                      </a:pPr>
                      <a:r>
                        <a:rPr lang="en-US" sz="1000" b="1" cap="none" spc="0">
                          <a:solidFill>
                            <a:schemeClr val="tx1"/>
                          </a:solidFill>
                          <a:effectLst/>
                          <a:latin typeface="Arial" panose="020B0604020202020204" pitchFamily="34" charset="0"/>
                          <a:cs typeface="Arial" panose="020B0604020202020204" pitchFamily="34" charset="0"/>
                        </a:rPr>
                        <a:t>INTERPERSONAL AND COMMUNICATION SKILLS</a:t>
                      </a:r>
                    </a:p>
                    <a:p>
                      <a:pPr marL="69850" marR="0">
                        <a:lnSpc>
                          <a:spcPts val="1095"/>
                        </a:lnSpc>
                        <a:spcBef>
                          <a:spcPts val="0"/>
                        </a:spcBef>
                        <a:spcAft>
                          <a:spcPts val="0"/>
                        </a:spcAft>
                      </a:pPr>
                      <a:r>
                        <a:rPr lang="en-US" sz="1000" b="0" cap="none" spc="0">
                          <a:solidFill>
                            <a:schemeClr val="tx1"/>
                          </a:solidFill>
                          <a:effectLst/>
                          <a:latin typeface="Arial" panose="020B0604020202020204" pitchFamily="34" charset="0"/>
                          <a:cs typeface="Arial" panose="020B0604020202020204" pitchFamily="34" charset="0"/>
                        </a:rPr>
                        <a:t>Demonstrates interpersonal and communication skills that result in effective information exchange and collaboration with patients, their families, and the healthcare team.</a:t>
                      </a:r>
                      <a:endParaRPr lang="en-US" sz="1000" b="0" cap="none" spc="0">
                        <a:solidFill>
                          <a:schemeClr val="tx1"/>
                        </a:solidFill>
                        <a:effectLst/>
                        <a:latin typeface="Arial" panose="020B0604020202020204" pitchFamily="34" charset="0"/>
                        <a:ea typeface="Calibri Light" panose="020F0302020204030204" pitchFamily="34" charset="0"/>
                        <a:cs typeface="Arial" panose="020B0604020202020204" pitchFamily="34" charset="0"/>
                      </a:endParaRPr>
                    </a:p>
                  </a:txBody>
                  <a:tcPr marL="0" marR="0" marT="0" marB="5765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marL="174625" marR="0" lvl="0" indent="-114300" algn="l">
                        <a:lnSpc>
                          <a:spcPts val="1275"/>
                        </a:lnSpc>
                        <a:spcBef>
                          <a:spcPts val="865"/>
                        </a:spcBef>
                        <a:spcAft>
                          <a:spcPts val="0"/>
                        </a:spcAft>
                        <a:buSzPts val="1000"/>
                        <a:buFont typeface="Symbol" panose="05050102010706020507" pitchFamily="18" charset="2"/>
                        <a:buChar char=""/>
                        <a:tabLst>
                          <a:tab pos="523240" algn="l"/>
                          <a:tab pos="524510" algn="l"/>
                        </a:tabLst>
                      </a:pPr>
                      <a:r>
                        <a:rPr lang="en-US" sz="1000" b="0" cap="none" spc="0">
                          <a:solidFill>
                            <a:schemeClr val="tx1"/>
                          </a:solidFill>
                          <a:effectLst/>
                          <a:latin typeface="Arial" panose="020B0604020202020204" pitchFamily="34" charset="0"/>
                          <a:cs typeface="Arial" panose="020B0604020202020204" pitchFamily="34" charset="0"/>
                        </a:rPr>
                        <a:t>Professionalism complaints/compliments</a:t>
                      </a:r>
                    </a:p>
                    <a:p>
                      <a:pPr marL="174625" marR="176530" lvl="0" indent="-114300" algn="l">
                        <a:lnSpc>
                          <a:spcPct val="97000"/>
                        </a:lnSpc>
                        <a:spcBef>
                          <a:spcPts val="15"/>
                        </a:spcBef>
                        <a:spcAft>
                          <a:spcPts val="0"/>
                        </a:spcAft>
                        <a:buSzPts val="1000"/>
                        <a:buFont typeface="Symbol" panose="05050102010706020507" pitchFamily="18" charset="2"/>
                        <a:buChar char=""/>
                        <a:tabLst>
                          <a:tab pos="523240" algn="l"/>
                          <a:tab pos="523875" algn="l"/>
                        </a:tabLst>
                      </a:pPr>
                      <a:r>
                        <a:rPr lang="en-US" sz="1000" b="0" cap="none" spc="0">
                          <a:solidFill>
                            <a:schemeClr val="tx1"/>
                          </a:solidFill>
                          <a:effectLst/>
                          <a:latin typeface="Arial" panose="020B0604020202020204" pitchFamily="34" charset="0"/>
                          <a:cs typeface="Arial" panose="020B0604020202020204" pitchFamily="34" charset="0"/>
                        </a:rPr>
                        <a:t>Compliance with applicable Medical Staff and organization policies and procedures</a:t>
                      </a:r>
                    </a:p>
                    <a:p>
                      <a:pPr marL="174625" marR="286385" lvl="0" indent="-114300" algn="l">
                        <a:lnSpc>
                          <a:spcPct val="97000"/>
                        </a:lnSpc>
                        <a:spcBef>
                          <a:spcPts val="50"/>
                        </a:spcBef>
                        <a:spcAft>
                          <a:spcPts val="0"/>
                        </a:spcAft>
                        <a:buSzPts val="1000"/>
                        <a:buFont typeface="Symbol" panose="05050102010706020507" pitchFamily="18" charset="2"/>
                        <a:buChar char=""/>
                        <a:tabLst>
                          <a:tab pos="523240" algn="l"/>
                          <a:tab pos="523875" algn="l"/>
                        </a:tabLst>
                      </a:pPr>
                      <a:r>
                        <a:rPr lang="en-US" sz="1000" b="0" cap="none" spc="0">
                          <a:solidFill>
                            <a:schemeClr val="tx1"/>
                          </a:solidFill>
                          <a:effectLst/>
                          <a:latin typeface="Arial" panose="020B0604020202020204" pitchFamily="34" charset="0"/>
                          <a:cs typeface="Arial" panose="020B0604020202020204" pitchFamily="34" charset="0"/>
                        </a:rPr>
                        <a:t>Timely and adequate completion of patient records</a:t>
                      </a:r>
                      <a:endParaRPr lang="en-US" sz="1000" b="0" cap="none" spc="0">
                        <a:solidFill>
                          <a:schemeClr val="tx1"/>
                        </a:solidFill>
                        <a:effectLst/>
                        <a:latin typeface="Arial" panose="020B0604020202020204" pitchFamily="34" charset="0"/>
                        <a:ea typeface="Symbol" panose="05050102010706020507" pitchFamily="18" charset="2"/>
                        <a:cs typeface="Arial" panose="020B0604020202020204" pitchFamily="34" charset="0"/>
                      </a:endParaRPr>
                    </a:p>
                  </a:txBody>
                  <a:tcPr marL="0" marR="0" marT="0" marB="5765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95837447"/>
                  </a:ext>
                </a:extLst>
              </a:tr>
              <a:tr h="601942">
                <a:tc>
                  <a:txBody>
                    <a:bodyPr/>
                    <a:lstStyle/>
                    <a:p>
                      <a:pPr marL="69850" marR="0">
                        <a:lnSpc>
                          <a:spcPts val="1210"/>
                        </a:lnSpc>
                        <a:spcBef>
                          <a:spcPts val="0"/>
                        </a:spcBef>
                        <a:spcAft>
                          <a:spcPts val="0"/>
                        </a:spcAft>
                      </a:pPr>
                      <a:r>
                        <a:rPr lang="en-US" sz="1000" b="1" cap="none" spc="0">
                          <a:solidFill>
                            <a:schemeClr val="tx1"/>
                          </a:solidFill>
                          <a:effectLst/>
                          <a:latin typeface="Arial" panose="020B0604020202020204" pitchFamily="34" charset="0"/>
                          <a:cs typeface="Arial" panose="020B0604020202020204" pitchFamily="34" charset="0"/>
                        </a:rPr>
                        <a:t>PROFESSIONALISM</a:t>
                      </a:r>
                    </a:p>
                    <a:p>
                      <a:pPr marL="69850" marR="0">
                        <a:lnSpc>
                          <a:spcPts val="1095"/>
                        </a:lnSpc>
                        <a:spcBef>
                          <a:spcPts val="0"/>
                        </a:spcBef>
                        <a:spcAft>
                          <a:spcPts val="0"/>
                        </a:spcAft>
                      </a:pPr>
                      <a:r>
                        <a:rPr lang="en-US" sz="1000" b="0" cap="none" spc="0">
                          <a:solidFill>
                            <a:schemeClr val="tx1"/>
                          </a:solidFill>
                          <a:effectLst/>
                          <a:latin typeface="Arial" panose="020B0604020202020204" pitchFamily="34" charset="0"/>
                          <a:cs typeface="Arial" panose="020B0604020202020204" pitchFamily="34" charset="0"/>
                        </a:rPr>
                        <a:t>Demonstrates a commitment to carrying out professional responsibilities, and adherence to ethical principles.</a:t>
                      </a:r>
                      <a:endParaRPr lang="en-US" sz="1000" b="0" cap="none" spc="0">
                        <a:solidFill>
                          <a:schemeClr val="tx1"/>
                        </a:solidFill>
                        <a:effectLst/>
                        <a:latin typeface="Arial" panose="020B0604020202020204" pitchFamily="34" charset="0"/>
                        <a:ea typeface="Calibri Light" panose="020F0302020204030204" pitchFamily="34" charset="0"/>
                        <a:cs typeface="Arial" panose="020B0604020202020204" pitchFamily="34" charset="0"/>
                      </a:endParaRPr>
                    </a:p>
                  </a:txBody>
                  <a:tcPr marL="0" marR="0" marT="0" marB="5765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extLst>
                  <a:ext uri="{0D108BD9-81ED-4DB2-BD59-A6C34878D82A}">
                    <a16:rowId xmlns:a16="http://schemas.microsoft.com/office/drawing/2014/main" val="2296433044"/>
                  </a:ext>
                </a:extLst>
              </a:tr>
              <a:tr h="855648">
                <a:tc>
                  <a:txBody>
                    <a:bodyPr/>
                    <a:lstStyle/>
                    <a:p>
                      <a:pPr marL="69850" marR="0">
                        <a:lnSpc>
                          <a:spcPts val="1210"/>
                        </a:lnSpc>
                        <a:spcBef>
                          <a:spcPts val="0"/>
                        </a:spcBef>
                        <a:spcAft>
                          <a:spcPts val="0"/>
                        </a:spcAft>
                      </a:pPr>
                      <a:r>
                        <a:rPr lang="en-US" sz="1000" b="1" cap="none" spc="0">
                          <a:solidFill>
                            <a:schemeClr val="tx1"/>
                          </a:solidFill>
                          <a:effectLst/>
                          <a:latin typeface="Arial" panose="020B0604020202020204" pitchFamily="34" charset="0"/>
                          <a:cs typeface="Arial" panose="020B0604020202020204" pitchFamily="34" charset="0"/>
                        </a:rPr>
                        <a:t>SYSTEMS-BASED PRACTICE</a:t>
                      </a:r>
                    </a:p>
                    <a:p>
                      <a:pPr marL="69850" marR="152400">
                        <a:lnSpc>
                          <a:spcPct val="98000"/>
                        </a:lnSpc>
                        <a:spcBef>
                          <a:spcPts val="0"/>
                        </a:spcBef>
                        <a:spcAft>
                          <a:spcPts val="0"/>
                        </a:spcAft>
                      </a:pPr>
                      <a:r>
                        <a:rPr lang="en-US" sz="1000" b="0" cap="none" spc="0">
                          <a:solidFill>
                            <a:schemeClr val="tx1"/>
                          </a:solidFill>
                          <a:effectLst/>
                          <a:latin typeface="Arial" panose="020B0604020202020204" pitchFamily="34" charset="0"/>
                          <a:cs typeface="Arial" panose="020B0604020202020204" pitchFamily="34" charset="0"/>
                        </a:rPr>
                        <a:t>Demonstrates awareness of and responsiveness to the larger context and system of health care and the ability to effectively call on other resources in the system to provide optimal health care.</a:t>
                      </a:r>
                      <a:endParaRPr lang="en-US" sz="1000" b="0" cap="none" spc="0">
                        <a:solidFill>
                          <a:schemeClr val="tx1"/>
                        </a:solidFill>
                        <a:effectLst/>
                        <a:latin typeface="Arial" panose="020B0604020202020204" pitchFamily="34" charset="0"/>
                        <a:ea typeface="Calibri Light" panose="020F0302020204030204" pitchFamily="34" charset="0"/>
                        <a:cs typeface="Arial" panose="020B0604020202020204" pitchFamily="34" charset="0"/>
                      </a:endParaRPr>
                    </a:p>
                  </a:txBody>
                  <a:tcPr marL="0" marR="0" marT="0" marB="5765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4625" marR="0" indent="-114300" algn="l">
                        <a:spcBef>
                          <a:spcPts val="0"/>
                        </a:spcBef>
                        <a:spcAft>
                          <a:spcPts val="0"/>
                        </a:spcAft>
                      </a:pPr>
                      <a:r>
                        <a:rPr lang="en-US" sz="1000" b="0" cap="none" spc="0">
                          <a:solidFill>
                            <a:schemeClr val="tx1"/>
                          </a:solidFill>
                          <a:effectLst/>
                          <a:latin typeface="Arial" panose="020B0604020202020204" pitchFamily="34" charset="0"/>
                          <a:cs typeface="Arial" panose="020B0604020202020204" pitchFamily="34" charset="0"/>
                        </a:rPr>
                        <a:t> </a:t>
                      </a:r>
                    </a:p>
                    <a:p>
                      <a:pPr marL="174625" marR="0" lvl="0" indent="-114300" algn="l">
                        <a:lnSpc>
                          <a:spcPts val="1275"/>
                        </a:lnSpc>
                        <a:spcBef>
                          <a:spcPts val="5"/>
                        </a:spcBef>
                        <a:spcAft>
                          <a:spcPts val="0"/>
                        </a:spcAft>
                        <a:buSzPts val="1000"/>
                        <a:buFont typeface="Symbol" panose="05050102010706020507" pitchFamily="18" charset="2"/>
                        <a:buChar char=""/>
                        <a:tabLst>
                          <a:tab pos="523240" algn="l"/>
                          <a:tab pos="524510" algn="l"/>
                        </a:tabLst>
                      </a:pPr>
                      <a:r>
                        <a:rPr lang="en-US" sz="1000" b="0" cap="none" spc="0">
                          <a:solidFill>
                            <a:schemeClr val="tx1"/>
                          </a:solidFill>
                          <a:effectLst/>
                          <a:latin typeface="Arial" panose="020B0604020202020204" pitchFamily="34" charset="0"/>
                          <a:cs typeface="Arial" panose="020B0604020202020204" pitchFamily="34" charset="0"/>
                        </a:rPr>
                        <a:t>Length of Stay</a:t>
                      </a:r>
                    </a:p>
                    <a:p>
                      <a:pPr marL="174625" marR="0" lvl="0" indent="-114300" algn="l">
                        <a:spcBef>
                          <a:spcPts val="0"/>
                        </a:spcBef>
                        <a:spcAft>
                          <a:spcPts val="0"/>
                        </a:spcAft>
                        <a:buSzPts val="1000"/>
                        <a:buFont typeface="Symbol" panose="05050102010706020507" pitchFamily="18" charset="2"/>
                        <a:buChar char=""/>
                        <a:tabLst>
                          <a:tab pos="523240" algn="l"/>
                          <a:tab pos="524510" algn="l"/>
                        </a:tabLst>
                      </a:pPr>
                      <a:r>
                        <a:rPr lang="en-US" sz="1000" b="0" cap="none" spc="0">
                          <a:solidFill>
                            <a:schemeClr val="tx1"/>
                          </a:solidFill>
                          <a:effectLst/>
                          <a:latin typeface="Arial" panose="020B0604020202020204" pitchFamily="34" charset="0"/>
                          <a:cs typeface="Arial" panose="020B0604020202020204" pitchFamily="34" charset="0"/>
                        </a:rPr>
                        <a:t>Committee involvement</a:t>
                      </a:r>
                      <a:endParaRPr lang="en-US" sz="1000" b="0" cap="none" spc="0">
                        <a:solidFill>
                          <a:schemeClr val="tx1"/>
                        </a:solidFill>
                        <a:effectLst/>
                        <a:latin typeface="Arial" panose="020B0604020202020204" pitchFamily="34" charset="0"/>
                        <a:ea typeface="Symbol" panose="05050102010706020507" pitchFamily="18" charset="2"/>
                        <a:cs typeface="Arial" panose="020B0604020202020204" pitchFamily="34" charset="0"/>
                      </a:endParaRPr>
                    </a:p>
                  </a:txBody>
                  <a:tcPr marL="0" marR="0" marT="0" marB="5765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49722766"/>
                  </a:ext>
                </a:extLst>
              </a:tr>
            </a:tbl>
          </a:graphicData>
        </a:graphic>
      </p:graphicFrame>
      <p:sp>
        <p:nvSpPr>
          <p:cNvPr id="4" name="TextBox 3">
            <a:extLst>
              <a:ext uri="{FF2B5EF4-FFF2-40B4-BE49-F238E27FC236}">
                <a16:creationId xmlns:a16="http://schemas.microsoft.com/office/drawing/2014/main" id="{AACAF313-8BD2-DA44-E946-5B0F9382FDA0}"/>
              </a:ext>
            </a:extLst>
          </p:cNvPr>
          <p:cNvSpPr txBox="1"/>
          <p:nvPr/>
        </p:nvSpPr>
        <p:spPr>
          <a:xfrm>
            <a:off x="722615" y="3302205"/>
            <a:ext cx="10746769" cy="830997"/>
          </a:xfrm>
          <a:prstGeom prst="rect">
            <a:avLst/>
          </a:prstGeom>
          <a:gradFill flip="none" rotWithShape="1">
            <a:gsLst>
              <a:gs pos="0">
                <a:srgbClr val="3BB4CD"/>
              </a:gs>
              <a:gs pos="75000">
                <a:srgbClr val="E18550"/>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R="0" lvl="0" indent="0" algn="ctr" fontAlgn="auto">
              <a:lnSpc>
                <a:spcPct val="100000"/>
              </a:lnSpc>
              <a:spcBef>
                <a:spcPts val="0"/>
              </a:spcBef>
              <a:spcAft>
                <a:spcPts val="0"/>
              </a:spcAft>
              <a:buClrTx/>
              <a:buSzTx/>
              <a:buFontTx/>
              <a:buNone/>
              <a:tabLst/>
              <a:defRPr kumimoji="0" sz="2400" b="0" i="0" u="none" strike="noStrike" cap="none" spc="0" normalizeH="0" baseline="0">
                <a:ln>
                  <a:noFill/>
                </a:ln>
                <a:solidFill>
                  <a:srgbClr val="156082"/>
                </a:solidFill>
                <a:effectLst>
                  <a:outerShdw blurRad="38100" dist="38100" dir="2700000" algn="tl">
                    <a:srgbClr val="000000">
                      <a:alpha val="43137"/>
                    </a:srgbClr>
                  </a:outerShdw>
                </a:effectLst>
                <a:uLnTx/>
                <a:uFillTx/>
                <a:latin typeface="Roboto"/>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E2841"/>
                </a:solidFill>
                <a:effectLst>
                  <a:outerShdw blurRad="38100" dist="38100" dir="2700000" algn="tl">
                    <a:srgbClr val="000000">
                      <a:alpha val="43137"/>
                    </a:srgbClr>
                  </a:outerShdw>
                </a:effectLst>
                <a:uLnTx/>
                <a:uFillTx/>
                <a:latin typeface="Calibri" panose="020F0502020204030204"/>
                <a:ea typeface="+mn-ea"/>
                <a:cs typeface="+mn-cs"/>
              </a:rPr>
              <a:t>Fine Tune OPPE Indicators Over Time</a:t>
            </a:r>
          </a:p>
        </p:txBody>
      </p:sp>
      <p:pic>
        <p:nvPicPr>
          <p:cNvPr id="21" name="Picture 20">
            <a:extLst>
              <a:ext uri="{FF2B5EF4-FFF2-40B4-BE49-F238E27FC236}">
                <a16:creationId xmlns:a16="http://schemas.microsoft.com/office/drawing/2014/main" id="{94D4706D-786D-8DBE-C9A7-9C8EE9DBEF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41825" y="1155289"/>
            <a:ext cx="4207683" cy="4463973"/>
          </a:xfrm>
          <a:prstGeom prst="rect">
            <a:avLst/>
          </a:prstGeom>
        </p:spPr>
      </p:pic>
      <p:sp>
        <p:nvSpPr>
          <p:cNvPr id="22" name="TextBox 21">
            <a:extLst>
              <a:ext uri="{FF2B5EF4-FFF2-40B4-BE49-F238E27FC236}">
                <a16:creationId xmlns:a16="http://schemas.microsoft.com/office/drawing/2014/main" id="{B927B381-6F3E-789F-CC3A-2665AF9885ED}"/>
              </a:ext>
            </a:extLst>
          </p:cNvPr>
          <p:cNvSpPr txBox="1"/>
          <p:nvPr/>
        </p:nvSpPr>
        <p:spPr>
          <a:xfrm>
            <a:off x="8385908" y="3008923"/>
            <a:ext cx="1141045" cy="769441"/>
          </a:xfrm>
          <a:prstGeom prst="rect">
            <a:avLst/>
          </a:prstGeom>
          <a:solidFill>
            <a:srgbClr val="2F6EB3"/>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4143480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22"/>
                                        </p:tgtEl>
                                      </p:cBhvr>
                                    </p:animEffect>
                                    <p:set>
                                      <p:cBhvr>
                                        <p:cTn id="12" dur="1" fill="hold">
                                          <p:stCondLst>
                                            <p:cond delay="499"/>
                                          </p:stCondLst>
                                        </p:cTn>
                                        <p:tgtEl>
                                          <p:spTgt spid="22"/>
                                        </p:tgtEl>
                                        <p:attrNameLst>
                                          <p:attrName>style.visibility</p:attrName>
                                        </p:attrNameLst>
                                      </p:cBhvr>
                                      <p:to>
                                        <p:strVal val="hidden"/>
                                      </p:to>
                                    </p:set>
                                  </p:childTnLst>
                                </p:cTn>
                              </p:par>
                              <p:par>
                                <p:cTn id="13" presetID="10" presetClass="exit" presetSubtype="0" fill="hold" nodeType="withEffect">
                                  <p:stCondLst>
                                    <p:cond delay="0"/>
                                  </p:stCondLst>
                                  <p:childTnLst>
                                    <p:animEffect transition="out" filter="fade">
                                      <p:cBhvr>
                                        <p:cTn id="14" dur="500"/>
                                        <p:tgtEl>
                                          <p:spTgt spid="21"/>
                                        </p:tgtEl>
                                      </p:cBhvr>
                                    </p:animEffect>
                                    <p:set>
                                      <p:cBhvr>
                                        <p:cTn id="15" dur="1" fill="hold">
                                          <p:stCondLst>
                                            <p:cond delay="499"/>
                                          </p:stCondLst>
                                        </p:cTn>
                                        <p:tgtEl>
                                          <p:spTgt spid="21"/>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2" grpId="0" animBg="1"/>
      <p:bldP spid="22"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2C960702-54C5-2C3E-EA66-51941CF24944}"/>
              </a:ext>
            </a:extLst>
          </p:cNvPr>
          <p:cNvSpPr txBox="1">
            <a:spLocks/>
          </p:cNvSpPr>
          <p:nvPr/>
        </p:nvSpPr>
        <p:spPr>
          <a:xfrm>
            <a:off x="334295" y="274525"/>
            <a:ext cx="9468465" cy="813023"/>
          </a:xfrm>
          <a:prstGeom prst="rect">
            <a:avLst/>
          </a:prstGeom>
          <a:noFill/>
        </p:spPr>
        <p:txBody>
          <a:bodyPr vert="horz" lIns="0" tIns="0" rIns="0" bIns="0" rtlCol="0" anchor="t">
            <a:noAutofit/>
          </a:bodyPr>
          <a:lstStyle>
            <a:lvl1pPr algn="l" defTabSz="914400" rtl="0" eaLnBrk="1" latinLnBrk="0" hangingPunct="1">
              <a:lnSpc>
                <a:spcPct val="90000"/>
              </a:lnSpc>
              <a:spcBef>
                <a:spcPct val="0"/>
              </a:spcBef>
              <a:buNone/>
              <a:defRPr sz="2500" b="1" kern="1200">
                <a:solidFill>
                  <a:schemeClr val="tx2"/>
                </a:solidFill>
                <a:latin typeface="Times" pitchFamily="2"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srgbClr val="63B1BC"/>
                </a:solidFill>
                <a:effectLst>
                  <a:outerShdw blurRad="38100" dist="38100" dir="2700000" algn="tl">
                    <a:srgbClr val="000000">
                      <a:alpha val="43137"/>
                    </a:srgbClr>
                  </a:outerShdw>
                </a:effectLst>
                <a:uLnTx/>
                <a:uFillTx/>
                <a:latin typeface="Calibri Light" panose="020F0302020204030204"/>
                <a:ea typeface="+mj-ea"/>
                <a:cs typeface="Arial" panose="020B0604020202020204" pitchFamily="34" charset="0"/>
              </a:rPr>
              <a:t>OPPE Use in Assessing Competency</a:t>
            </a:r>
          </a:p>
        </p:txBody>
      </p:sp>
      <p:sp>
        <p:nvSpPr>
          <p:cNvPr id="3" name="Content Placeholder 7">
            <a:extLst>
              <a:ext uri="{FF2B5EF4-FFF2-40B4-BE49-F238E27FC236}">
                <a16:creationId xmlns:a16="http://schemas.microsoft.com/office/drawing/2014/main" id="{360F0AF7-4F63-EA5C-2951-3461016B1B28}"/>
              </a:ext>
            </a:extLst>
          </p:cNvPr>
          <p:cNvSpPr txBox="1">
            <a:spLocks/>
          </p:cNvSpPr>
          <p:nvPr/>
        </p:nvSpPr>
        <p:spPr>
          <a:xfrm>
            <a:off x="418214" y="1295534"/>
            <a:ext cx="9911119" cy="44524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1" indent="0" algn="l" defTabSz="914400" rtl="0" eaLnBrk="1" fontAlgn="auto" latinLnBrk="0" hangingPunct="1">
              <a:lnSpc>
                <a:spcPct val="90000"/>
              </a:lnSpc>
              <a:spcBef>
                <a:spcPts val="500"/>
              </a:spcBef>
              <a:spcAft>
                <a:spcPts val="0"/>
              </a:spcAft>
              <a:buClr>
                <a:srgbClr val="1E948F"/>
              </a:buClr>
              <a:buSzTx/>
              <a:buFont typeface="Arial" panose="020B0604020202020204" pitchFamily="34" charset="0"/>
              <a:buNone/>
              <a:tabLst/>
              <a:defRPr/>
            </a:pPr>
            <a:r>
              <a:rPr kumimoji="0" lang="en-US" sz="2400" b="1" i="0" u="none" strike="noStrike" kern="1200" cap="none" spc="50" normalizeH="0" baseline="0" noProof="0">
                <a:ln>
                  <a:noFill/>
                </a:ln>
                <a:solidFill>
                  <a:schemeClr val="tx2"/>
                </a:solidFill>
                <a:effectLst/>
                <a:uLnTx/>
                <a:uFillTx/>
                <a:latin typeface="Calibri" panose="020F0502020204030204"/>
                <a:ea typeface="+mn-ea"/>
                <a:cs typeface="+mn-cs"/>
              </a:rPr>
              <a:t>Fundamentally, organizations must collect all performance data covering all elements of performance</a:t>
            </a:r>
          </a:p>
          <a:p>
            <a:pPr marL="1143000" marR="0" lvl="2" indent="-228600" algn="l" defTabSz="914400" rtl="0" eaLnBrk="1" fontAlgn="auto" latinLnBrk="0" hangingPunct="1">
              <a:lnSpc>
                <a:spcPct val="90000"/>
              </a:lnSpc>
              <a:spcBef>
                <a:spcPts val="500"/>
              </a:spcBef>
              <a:spcAft>
                <a:spcPts val="0"/>
              </a:spcAft>
              <a:buClr>
                <a:srgbClr val="156082">
                  <a:lumMod val="50000"/>
                </a:srgbClr>
              </a:buClr>
              <a:buSzTx/>
              <a:buFont typeface="Arial" panose="020B0604020202020204" pitchFamily="34" charset="0"/>
              <a:buChar char="•"/>
              <a:tabLst/>
              <a:defRPr/>
            </a:pPr>
            <a:r>
              <a:rPr kumimoji="0" lang="en-US" sz="2000" b="0" i="0" u="none" strike="noStrike" kern="1200" cap="none" spc="50" normalizeH="0" baseline="0" noProof="0">
                <a:ln>
                  <a:noFill/>
                </a:ln>
                <a:solidFill>
                  <a:schemeClr val="tx2"/>
                </a:solidFill>
                <a:effectLst/>
                <a:uLnTx/>
                <a:uFillTx/>
                <a:latin typeface="Calibri" panose="020F0502020204030204"/>
                <a:ea typeface="+mn-ea"/>
                <a:cs typeface="+mn-cs"/>
              </a:rPr>
              <a:t>Each practitioner’s OPPE should </a:t>
            </a:r>
            <a:r>
              <a:rPr kumimoji="0" lang="en-US" sz="2000" b="1" i="1" u="none" strike="noStrike" kern="1200" cap="none" spc="50" normalizeH="0" baseline="0" noProof="0">
                <a:ln>
                  <a:noFill/>
                </a:ln>
                <a:solidFill>
                  <a:schemeClr val="tx2"/>
                </a:solidFill>
                <a:effectLst/>
                <a:uLnTx/>
                <a:uFillTx/>
                <a:latin typeface="Calibri" panose="020F0502020204030204"/>
                <a:ea typeface="+mn-ea"/>
                <a:cs typeface="+mn-cs"/>
              </a:rPr>
              <a:t>(must)</a:t>
            </a:r>
            <a:r>
              <a:rPr kumimoji="0" lang="en-US" sz="2000" b="0" i="0" u="none" strike="noStrike" kern="1200" cap="none" spc="50" normalizeH="0" baseline="0" noProof="0">
                <a:ln>
                  <a:noFill/>
                </a:ln>
                <a:solidFill>
                  <a:schemeClr val="tx2"/>
                </a:solidFill>
                <a:effectLst/>
                <a:uLnTx/>
                <a:uFillTx/>
                <a:latin typeface="Calibri" panose="020F0502020204030204"/>
                <a:ea typeface="+mn-ea"/>
                <a:cs typeface="+mn-cs"/>
              </a:rPr>
              <a:t> be evaluated by a Medical Leader for current competency </a:t>
            </a:r>
            <a:r>
              <a:rPr kumimoji="0" lang="en-US" sz="2000" b="0" i="1" u="none" strike="noStrike" kern="1200" cap="none" spc="50" normalizeH="0" baseline="0" noProof="0">
                <a:ln>
                  <a:noFill/>
                </a:ln>
                <a:solidFill>
                  <a:schemeClr val="tx2"/>
                </a:solidFill>
                <a:effectLst/>
                <a:uLnTx/>
                <a:uFillTx/>
                <a:latin typeface="Calibri" panose="020F0502020204030204"/>
                <a:ea typeface="+mn-ea"/>
                <a:cs typeface="+mn-cs"/>
              </a:rPr>
              <a:t>(Chief of Department)</a:t>
            </a:r>
          </a:p>
          <a:p>
            <a:pPr marL="1143000" marR="0" lvl="2" indent="-228600" algn="l" defTabSz="914400" rtl="0" eaLnBrk="1" fontAlgn="auto" latinLnBrk="0" hangingPunct="1">
              <a:lnSpc>
                <a:spcPct val="90000"/>
              </a:lnSpc>
              <a:spcBef>
                <a:spcPts val="500"/>
              </a:spcBef>
              <a:spcAft>
                <a:spcPts val="0"/>
              </a:spcAft>
              <a:buClr>
                <a:srgbClr val="156082">
                  <a:lumMod val="50000"/>
                </a:srgbClr>
              </a:buClr>
              <a:buSzTx/>
              <a:buFont typeface="Arial" panose="020B0604020202020204" pitchFamily="34" charset="0"/>
              <a:buChar char="•"/>
              <a:tabLst/>
              <a:defRPr/>
            </a:pPr>
            <a:r>
              <a:rPr kumimoji="0" lang="en-US" sz="2000" b="0" i="0" u="none" strike="noStrike" kern="1200" cap="none" spc="0" normalizeH="0" baseline="0" noProof="0">
                <a:ln>
                  <a:noFill/>
                </a:ln>
                <a:solidFill>
                  <a:schemeClr val="tx2"/>
                </a:solidFill>
                <a:effectLst/>
                <a:uLnTx/>
                <a:uFillTx/>
                <a:latin typeface="Calibri" panose="020F0502020204030204"/>
                <a:ea typeface="+mn-ea"/>
                <a:cs typeface="+mn-cs"/>
              </a:rPr>
              <a:t>Comparative Reports</a:t>
            </a:r>
          </a:p>
          <a:p>
            <a:pPr marL="1600200" marR="0" lvl="3" indent="-228600" algn="l" defTabSz="914400" rtl="0" eaLnBrk="1" fontAlgn="auto" latinLnBrk="0" hangingPunct="1">
              <a:lnSpc>
                <a:spcPct val="90000"/>
              </a:lnSpc>
              <a:spcBef>
                <a:spcPts val="500"/>
              </a:spcBef>
              <a:spcAft>
                <a:spcPts val="0"/>
              </a:spcAft>
              <a:buClr>
                <a:srgbClr val="156082">
                  <a:lumMod val="50000"/>
                </a:srgbClr>
              </a:buClr>
              <a:buSzTx/>
              <a:buFont typeface="Arial" panose="020B0604020202020204" pitchFamily="34" charset="0"/>
              <a:buChar char="•"/>
              <a:tabLst/>
              <a:defRPr/>
            </a:pPr>
            <a:r>
              <a:rPr kumimoji="0" lang="en-US" sz="2000" b="0" i="0" u="none" strike="noStrike" kern="1200" cap="none" spc="0" normalizeH="0" baseline="0" noProof="0">
                <a:ln>
                  <a:noFill/>
                </a:ln>
                <a:solidFill>
                  <a:schemeClr val="tx2"/>
                </a:solidFill>
                <a:effectLst/>
                <a:uLnTx/>
                <a:uFillTx/>
                <a:latin typeface="Calibri" panose="020F0502020204030204"/>
                <a:ea typeface="+mn-ea"/>
                <a:cs typeface="+mn-cs"/>
              </a:rPr>
              <a:t>Physician profiles should </a:t>
            </a:r>
            <a:r>
              <a:rPr kumimoji="0" lang="en-US" sz="2000" b="1" i="1" u="none" strike="noStrike" kern="1200" cap="none" spc="50" normalizeH="0" baseline="0" noProof="0">
                <a:ln>
                  <a:noFill/>
                </a:ln>
                <a:solidFill>
                  <a:schemeClr val="tx2"/>
                </a:solidFill>
                <a:effectLst/>
                <a:uLnTx/>
                <a:uFillTx/>
                <a:latin typeface="Calibri" panose="020F0502020204030204"/>
                <a:ea typeface="+mn-ea"/>
                <a:cs typeface="+mn-cs"/>
              </a:rPr>
              <a:t>(must)</a:t>
            </a:r>
            <a:r>
              <a:rPr kumimoji="0" lang="en-US" sz="2000" b="0" i="0" u="none" strike="noStrike" kern="1200" cap="none" spc="0" normalizeH="0" baseline="0" noProof="0">
                <a:ln>
                  <a:noFill/>
                </a:ln>
                <a:solidFill>
                  <a:schemeClr val="tx2"/>
                </a:solidFill>
                <a:effectLst/>
                <a:uLnTx/>
                <a:uFillTx/>
                <a:latin typeface="Calibri" panose="020F0502020204030204"/>
                <a:ea typeface="+mn-ea"/>
                <a:cs typeface="+mn-cs"/>
              </a:rPr>
              <a:t> be compared to external benchmark data &amp; compared to others in the same department</a:t>
            </a:r>
            <a:endParaRPr kumimoji="0" lang="en-US" sz="2000" b="0" i="0" u="none" strike="noStrike" kern="1200" cap="none" spc="50" normalizeH="0" baseline="0" noProof="0">
              <a:ln>
                <a:noFill/>
              </a:ln>
              <a:solidFill>
                <a:schemeClr val="tx2"/>
              </a:solidFill>
              <a:effectLst/>
              <a:uLnTx/>
              <a:uFillTx/>
              <a:latin typeface="Calibri" panose="020F0502020204030204"/>
              <a:ea typeface="+mn-ea"/>
              <a:cs typeface="+mn-cs"/>
            </a:endParaRPr>
          </a:p>
          <a:p>
            <a:pPr marL="1143000" marR="0" lvl="2" indent="-228600" algn="l" defTabSz="914400" rtl="0" eaLnBrk="1" fontAlgn="auto" latinLnBrk="0" hangingPunct="1">
              <a:lnSpc>
                <a:spcPct val="90000"/>
              </a:lnSpc>
              <a:spcBef>
                <a:spcPts val="500"/>
              </a:spcBef>
              <a:spcAft>
                <a:spcPts val="0"/>
              </a:spcAft>
              <a:buClr>
                <a:srgbClr val="156082">
                  <a:lumMod val="50000"/>
                </a:srgbClr>
              </a:buClr>
              <a:buSzTx/>
              <a:buFont typeface="Arial" panose="020B0604020202020204" pitchFamily="34" charset="0"/>
              <a:buChar char="•"/>
              <a:tabLst/>
              <a:defRPr/>
            </a:pPr>
            <a:r>
              <a:rPr kumimoji="0" lang="en-US" sz="2000" b="0" i="0" u="none" strike="noStrike" kern="1200" cap="none" spc="50" normalizeH="0" baseline="0" noProof="0">
                <a:ln>
                  <a:noFill/>
                </a:ln>
                <a:solidFill>
                  <a:schemeClr val="tx2"/>
                </a:solidFill>
                <a:effectLst/>
                <a:uLnTx/>
                <a:uFillTx/>
                <a:latin typeface="Calibri" panose="020F0502020204030204"/>
                <a:ea typeface="+mn-ea"/>
                <a:cs typeface="+mn-cs"/>
              </a:rPr>
              <a:t>OPPE must be done more often than annually – </a:t>
            </a:r>
            <a:r>
              <a:rPr kumimoji="0" lang="en-US" sz="2000" b="0" i="1" u="none" strike="noStrike" kern="1200" cap="none" spc="50" normalizeH="0" baseline="0" noProof="0">
                <a:ln>
                  <a:noFill/>
                </a:ln>
                <a:solidFill>
                  <a:schemeClr val="tx2"/>
                </a:solidFill>
                <a:effectLst/>
                <a:uLnTx/>
                <a:uFillTx/>
                <a:latin typeface="Calibri" panose="020F0502020204030204"/>
                <a:ea typeface="+mn-ea"/>
                <a:cs typeface="+mn-cs"/>
              </a:rPr>
              <a:t>practically, every 6 or 8 months</a:t>
            </a:r>
          </a:p>
          <a:p>
            <a:pPr marL="1143000" marR="0" lvl="2" indent="-228600" algn="l" defTabSz="914400" rtl="0" eaLnBrk="1" fontAlgn="auto" latinLnBrk="0" hangingPunct="1">
              <a:lnSpc>
                <a:spcPct val="90000"/>
              </a:lnSpc>
              <a:spcBef>
                <a:spcPts val="500"/>
              </a:spcBef>
              <a:spcAft>
                <a:spcPts val="0"/>
              </a:spcAft>
              <a:buClr>
                <a:srgbClr val="156082">
                  <a:lumMod val="50000"/>
                </a:srgbClr>
              </a:buClr>
              <a:buSzTx/>
              <a:buFont typeface="Arial" panose="020B0604020202020204" pitchFamily="34" charset="0"/>
              <a:buChar char="•"/>
              <a:tabLst/>
              <a:defRPr/>
            </a:pPr>
            <a:r>
              <a:rPr kumimoji="0" lang="en-US" sz="2000" b="0" i="0" u="none" strike="noStrike" kern="1200" cap="none" spc="0" normalizeH="0" baseline="0" noProof="0">
                <a:ln>
                  <a:noFill/>
                </a:ln>
                <a:solidFill>
                  <a:schemeClr val="tx2"/>
                </a:solidFill>
                <a:effectLst/>
                <a:uLnTx/>
                <a:uFillTx/>
                <a:latin typeface="Calibri" panose="020F0502020204030204"/>
                <a:ea typeface="+mn-ea"/>
                <a:cs typeface="+mn-cs"/>
              </a:rPr>
              <a:t>Specific Practitioner Feedback</a:t>
            </a:r>
          </a:p>
          <a:p>
            <a:pPr marL="1600200" marR="0" lvl="3" indent="-228600" algn="l" defTabSz="914400" rtl="0" eaLnBrk="1" fontAlgn="auto" latinLnBrk="0" hangingPunct="1">
              <a:lnSpc>
                <a:spcPct val="90000"/>
              </a:lnSpc>
              <a:spcBef>
                <a:spcPts val="500"/>
              </a:spcBef>
              <a:spcAft>
                <a:spcPts val="0"/>
              </a:spcAft>
              <a:buClr>
                <a:srgbClr val="156082">
                  <a:lumMod val="50000"/>
                </a:srgbClr>
              </a:buClr>
              <a:buSzTx/>
              <a:buFont typeface="Arial" panose="020B0604020202020204" pitchFamily="34" charset="0"/>
              <a:buChar char="•"/>
              <a:tabLst/>
              <a:defRPr/>
            </a:pPr>
            <a:r>
              <a:rPr kumimoji="0" lang="en-US" sz="2000" b="1" i="0" u="none" strike="noStrike" kern="1200" cap="none" spc="0" normalizeH="0" baseline="0" noProof="0">
                <a:ln>
                  <a:noFill/>
                </a:ln>
                <a:solidFill>
                  <a:schemeClr val="tx2"/>
                </a:solidFill>
                <a:effectLst>
                  <a:outerShdw blurRad="38100" dist="38100" dir="2700000" algn="tl">
                    <a:srgbClr val="000000">
                      <a:alpha val="43137"/>
                    </a:srgbClr>
                  </a:outerShdw>
                </a:effectLst>
                <a:uLnTx/>
                <a:uFillTx/>
                <a:latin typeface="Calibri" panose="020F0502020204030204"/>
                <a:ea typeface="+mn-ea"/>
                <a:cs typeface="+mn-cs"/>
              </a:rPr>
              <a:t>Provide performance data on a routine basis to each physician</a:t>
            </a:r>
          </a:p>
          <a:p>
            <a:pPr marL="1143000" marR="0" lvl="2" indent="-228600" algn="l" defTabSz="914400" rtl="0" eaLnBrk="1" fontAlgn="auto" latinLnBrk="0" hangingPunct="1">
              <a:lnSpc>
                <a:spcPct val="90000"/>
              </a:lnSpc>
              <a:spcBef>
                <a:spcPts val="500"/>
              </a:spcBef>
              <a:spcAft>
                <a:spcPts val="0"/>
              </a:spcAft>
              <a:buClr>
                <a:srgbClr val="156082">
                  <a:lumMod val="50000"/>
                </a:srgbClr>
              </a:buClr>
              <a:buSzTx/>
              <a:buFont typeface="Arial" panose="020B0604020202020204" pitchFamily="34" charset="0"/>
              <a:buChar char="•"/>
              <a:tabLst/>
              <a:defRPr/>
            </a:pPr>
            <a:r>
              <a:rPr kumimoji="0" lang="en-US" sz="2000" b="0" i="0" u="sng" strike="noStrike" kern="1200" cap="none" spc="50" normalizeH="0" baseline="0" noProof="0">
                <a:ln>
                  <a:noFill/>
                </a:ln>
                <a:solidFill>
                  <a:schemeClr val="tx2"/>
                </a:solidFill>
                <a:effectLst/>
                <a:uLnTx/>
                <a:uFillTx/>
                <a:latin typeface="Calibri" panose="020F0502020204030204"/>
                <a:ea typeface="+mn-ea"/>
                <a:cs typeface="+mn-cs"/>
              </a:rPr>
              <a:t>Low volume providers can be challenging to assess</a:t>
            </a:r>
          </a:p>
          <a:p>
            <a:pPr lvl="2">
              <a:buClr>
                <a:srgbClr val="156082">
                  <a:lumMod val="50000"/>
                </a:srgbClr>
              </a:buClr>
              <a:defRPr/>
            </a:pPr>
            <a:r>
              <a:rPr lang="en-US" spc="50">
                <a:solidFill>
                  <a:schemeClr val="accent1">
                    <a:lumMod val="50000"/>
                  </a:schemeClr>
                </a:solidFill>
              </a:rPr>
              <a:t>Time intensive – </a:t>
            </a:r>
            <a:r>
              <a:rPr lang="en-US" i="1" spc="50">
                <a:solidFill>
                  <a:schemeClr val="accent1">
                    <a:lumMod val="50000"/>
                  </a:schemeClr>
                </a:solidFill>
              </a:rPr>
              <a:t>automate data collection &amp; report generation as much as is feasible to ease the burden on the Quality Team and Medical Staff leaders</a:t>
            </a:r>
          </a:p>
          <a:p>
            <a:pPr marL="1143000" marR="0" lvl="2" indent="-228600" algn="l" defTabSz="914400" rtl="0" eaLnBrk="1" fontAlgn="auto" latinLnBrk="0" hangingPunct="1">
              <a:lnSpc>
                <a:spcPct val="90000"/>
              </a:lnSpc>
              <a:spcBef>
                <a:spcPts val="500"/>
              </a:spcBef>
              <a:spcAft>
                <a:spcPts val="0"/>
              </a:spcAft>
              <a:buClr>
                <a:srgbClr val="156082">
                  <a:lumMod val="50000"/>
                </a:srgbClr>
              </a:buClr>
              <a:buSzTx/>
              <a:buFont typeface="Arial" panose="020B0604020202020204" pitchFamily="34" charset="0"/>
              <a:buChar char="•"/>
              <a:tabLst/>
              <a:defRPr/>
            </a:pPr>
            <a:endParaRPr kumimoji="0" lang="en-US" sz="2000" b="0" i="0" u="none" strike="noStrike" kern="1200" cap="none" spc="50" normalizeH="0" baseline="0" noProof="0">
              <a:ln>
                <a:noFill/>
              </a:ln>
              <a:solidFill>
                <a:schemeClr val="tx2"/>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BEE3AFC2-019A-2AB3-2EB1-55C154CA09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89760" y="5867514"/>
            <a:ext cx="2413000" cy="838200"/>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080F31E0-56D3-C564-00CE-60915B31AE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63233" y="2221793"/>
            <a:ext cx="1510553" cy="1510553"/>
          </a:xfrm>
          <a:prstGeom prst="rect">
            <a:avLst/>
          </a:prstGeom>
          <a:ln>
            <a:noFill/>
          </a:ln>
          <a:effectLst>
            <a:outerShdw blurRad="50800" dist="76200" dir="2700000" algn="tl" rotWithShape="0">
              <a:prstClr val="black"/>
            </a:outerShdw>
          </a:effectLst>
        </p:spPr>
      </p:pic>
      <p:pic>
        <p:nvPicPr>
          <p:cNvPr id="5" name="Picture 4">
            <a:extLst>
              <a:ext uri="{FF2B5EF4-FFF2-40B4-BE49-F238E27FC236}">
                <a16:creationId xmlns:a16="http://schemas.microsoft.com/office/drawing/2014/main" id="{95FEFE49-2723-AE13-D8B5-65D0B5F489AB}"/>
              </a:ext>
            </a:extLst>
          </p:cNvPr>
          <p:cNvPicPr>
            <a:picLocks noChangeAspect="1"/>
          </p:cNvPicPr>
          <p:nvPr/>
        </p:nvPicPr>
        <p:blipFill rotWithShape="1">
          <a:blip r:embed="rId4"/>
          <a:srcRect l="5831" t="-1" r="13113" b="6067"/>
          <a:stretch/>
        </p:blipFill>
        <p:spPr>
          <a:xfrm>
            <a:off x="10150349" y="3940332"/>
            <a:ext cx="1802421" cy="1474779"/>
          </a:xfrm>
          <a:prstGeom prst="rect">
            <a:avLst/>
          </a:prstGeom>
        </p:spPr>
      </p:pic>
      <p:pic>
        <p:nvPicPr>
          <p:cNvPr id="6" name="Picture 5">
            <a:extLst>
              <a:ext uri="{FF2B5EF4-FFF2-40B4-BE49-F238E27FC236}">
                <a16:creationId xmlns:a16="http://schemas.microsoft.com/office/drawing/2014/main" id="{E3F2D88B-FFCE-95A1-C3B1-A7C37F2578A3}"/>
              </a:ext>
            </a:extLst>
          </p:cNvPr>
          <p:cNvPicPr>
            <a:picLocks noChangeAspect="1"/>
          </p:cNvPicPr>
          <p:nvPr/>
        </p:nvPicPr>
        <p:blipFill>
          <a:blip r:embed="rId5"/>
          <a:stretch>
            <a:fillRect/>
          </a:stretch>
        </p:blipFill>
        <p:spPr>
          <a:xfrm>
            <a:off x="10263233" y="1519285"/>
            <a:ext cx="1479401" cy="634029"/>
          </a:xfrm>
          <a:prstGeom prst="rect">
            <a:avLst/>
          </a:prstGeom>
          <a:effectLst>
            <a:outerShdw blurRad="50800" dist="76200" dir="2700000" algn="tl" rotWithShape="0">
              <a:prstClr val="black"/>
            </a:outerShdw>
            <a:softEdge rad="0"/>
          </a:effectLst>
        </p:spPr>
      </p:pic>
    </p:spTree>
    <p:extLst>
      <p:ext uri="{BB962C8B-B14F-4D97-AF65-F5344CB8AC3E}">
        <p14:creationId xmlns:p14="http://schemas.microsoft.com/office/powerpoint/2010/main" val="1492378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600765-9ADE-9A25-A1AA-715D79B36DA5}"/>
            </a:ext>
          </a:extLst>
        </p:cNvPr>
        <p:cNvGrpSpPr/>
        <p:nvPr/>
      </p:nvGrpSpPr>
      <p:grpSpPr>
        <a:xfrm>
          <a:off x="0" y="0"/>
          <a:ext cx="0" cy="0"/>
          <a:chOff x="0" y="0"/>
          <a:chExt cx="0" cy="0"/>
        </a:xfrm>
      </p:grpSpPr>
      <p:sp>
        <p:nvSpPr>
          <p:cNvPr id="2" name="Title 6">
            <a:extLst>
              <a:ext uri="{FF2B5EF4-FFF2-40B4-BE49-F238E27FC236}">
                <a16:creationId xmlns:a16="http://schemas.microsoft.com/office/drawing/2014/main" id="{87819FC1-AFC5-0BB2-5433-19C256634FF0}"/>
              </a:ext>
            </a:extLst>
          </p:cNvPr>
          <p:cNvSpPr txBox="1">
            <a:spLocks/>
          </p:cNvSpPr>
          <p:nvPr/>
        </p:nvSpPr>
        <p:spPr>
          <a:xfrm>
            <a:off x="334295" y="274525"/>
            <a:ext cx="9468465" cy="813023"/>
          </a:xfrm>
          <a:prstGeom prst="rect">
            <a:avLst/>
          </a:prstGeom>
          <a:noFill/>
        </p:spPr>
        <p:txBody>
          <a:bodyPr vert="horz" lIns="0" tIns="0" rIns="0" bIns="0" rtlCol="0" anchor="t">
            <a:noAutofit/>
          </a:bodyPr>
          <a:lstStyle>
            <a:lvl1pPr algn="l" defTabSz="914400" rtl="0" eaLnBrk="1" latinLnBrk="0" hangingPunct="1">
              <a:lnSpc>
                <a:spcPct val="90000"/>
              </a:lnSpc>
              <a:spcBef>
                <a:spcPct val="0"/>
              </a:spcBef>
              <a:buNone/>
              <a:defRPr sz="2500" b="1" kern="1200">
                <a:solidFill>
                  <a:schemeClr val="tx2"/>
                </a:solidFill>
                <a:latin typeface="Times" pitchFamily="2"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srgbClr val="63B1BC"/>
                </a:solidFill>
                <a:effectLst>
                  <a:outerShdw blurRad="38100" dist="38100" dir="2700000" algn="tl">
                    <a:srgbClr val="000000">
                      <a:alpha val="43137"/>
                    </a:srgbClr>
                  </a:outerShdw>
                </a:effectLst>
                <a:uLnTx/>
                <a:uFillTx/>
                <a:latin typeface="Calibri Light" panose="020F0302020204030204"/>
                <a:ea typeface="+mj-ea"/>
                <a:cs typeface="Arial" panose="020B0604020202020204" pitchFamily="34" charset="0"/>
              </a:rPr>
              <a:t>OPPE Use in Assessing Competency</a:t>
            </a:r>
          </a:p>
        </p:txBody>
      </p:sp>
      <p:sp>
        <p:nvSpPr>
          <p:cNvPr id="3" name="Content Placeholder 7">
            <a:extLst>
              <a:ext uri="{FF2B5EF4-FFF2-40B4-BE49-F238E27FC236}">
                <a16:creationId xmlns:a16="http://schemas.microsoft.com/office/drawing/2014/main" id="{EBC3AD5A-FA82-CDF9-F9A9-48A903AA050C}"/>
              </a:ext>
            </a:extLst>
          </p:cNvPr>
          <p:cNvSpPr txBox="1">
            <a:spLocks/>
          </p:cNvSpPr>
          <p:nvPr/>
        </p:nvSpPr>
        <p:spPr>
          <a:xfrm>
            <a:off x="422447" y="2626773"/>
            <a:ext cx="9911119" cy="1081530"/>
          </a:xfrm>
          <a:prstGeom prst="rect">
            <a:avLst/>
          </a:prstGeom>
          <a:solidFill>
            <a:srgbClr val="FDF3EE"/>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0" marR="0" lvl="2" indent="-228600" algn="l" defTabSz="914400" rtl="0" eaLnBrk="1" fontAlgn="auto" latinLnBrk="0" hangingPunct="1">
              <a:lnSpc>
                <a:spcPct val="90000"/>
              </a:lnSpc>
              <a:spcBef>
                <a:spcPts val="500"/>
              </a:spcBef>
              <a:spcAft>
                <a:spcPts val="0"/>
              </a:spcAft>
              <a:buClr>
                <a:srgbClr val="156082">
                  <a:lumMod val="50000"/>
                </a:srgbClr>
              </a:buClr>
              <a:buSzTx/>
              <a:buFont typeface="Arial" panose="020B0604020202020204" pitchFamily="34" charset="0"/>
              <a:buChar char="•"/>
              <a:tabLst/>
              <a:defRPr/>
            </a:pPr>
            <a:r>
              <a:rPr kumimoji="0" lang="en-US" sz="2000" b="0" i="0" u="none" strike="noStrike" kern="1200" cap="none" spc="0" normalizeH="0" baseline="0" noProof="0">
                <a:ln>
                  <a:noFill/>
                </a:ln>
                <a:solidFill>
                  <a:schemeClr val="tx2"/>
                </a:solidFill>
                <a:effectLst/>
                <a:uLnTx/>
                <a:uFillTx/>
                <a:latin typeface="Calibri" panose="020F0502020204030204"/>
                <a:ea typeface="+mn-ea"/>
                <a:cs typeface="+mn-cs"/>
              </a:rPr>
              <a:t>Comparative Reports</a:t>
            </a:r>
          </a:p>
          <a:p>
            <a:pPr marR="0" lvl="3" algn="l" defTabSz="914400" rtl="0" eaLnBrk="1" fontAlgn="auto" latinLnBrk="0" hangingPunct="1">
              <a:lnSpc>
                <a:spcPct val="90000"/>
              </a:lnSpc>
              <a:spcBef>
                <a:spcPts val="500"/>
              </a:spcBef>
              <a:spcAft>
                <a:spcPts val="0"/>
              </a:spcAft>
              <a:buClr>
                <a:srgbClr val="156082">
                  <a:lumMod val="50000"/>
                </a:srgbClr>
              </a:buClr>
              <a:buSzTx/>
              <a:buFont typeface="Courier New" panose="02070309020205020404" pitchFamily="49" charset="0"/>
              <a:buChar char="o"/>
              <a:tabLst/>
              <a:defRPr/>
            </a:pPr>
            <a:r>
              <a:rPr kumimoji="0" lang="en-US" sz="2000" b="0" i="0" u="none" strike="noStrike" kern="1200" cap="none" spc="0" normalizeH="0" baseline="0" noProof="0">
                <a:ln>
                  <a:noFill/>
                </a:ln>
                <a:solidFill>
                  <a:schemeClr val="tx2"/>
                </a:solidFill>
                <a:effectLst/>
                <a:uLnTx/>
                <a:uFillTx/>
                <a:latin typeface="Calibri" panose="020F0502020204030204"/>
                <a:ea typeface="+mn-ea"/>
                <a:cs typeface="+mn-cs"/>
              </a:rPr>
              <a:t>Physician profiles must be compared to external benchmark data and compared to others in the same department</a:t>
            </a:r>
            <a:endParaRPr kumimoji="0" lang="en-US" sz="2000" b="0" i="0" u="none" strike="noStrike" kern="1200" cap="none" spc="50" normalizeH="0" baseline="0" noProof="0">
              <a:ln>
                <a:noFill/>
              </a:ln>
              <a:solidFill>
                <a:schemeClr val="tx2"/>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52A87163-9125-0F42-1B33-277D88993F8B}"/>
              </a:ext>
            </a:extLst>
          </p:cNvPr>
          <p:cNvPicPr>
            <a:picLocks noChangeAspect="1"/>
          </p:cNvPicPr>
          <p:nvPr/>
        </p:nvPicPr>
        <p:blipFill>
          <a:blip r:embed="rId2"/>
          <a:stretch>
            <a:fillRect/>
          </a:stretch>
        </p:blipFill>
        <p:spPr>
          <a:xfrm>
            <a:off x="1085850" y="1103727"/>
            <a:ext cx="1226574" cy="1373763"/>
          </a:xfrm>
          <a:prstGeom prst="rect">
            <a:avLst/>
          </a:prstGeom>
        </p:spPr>
      </p:pic>
      <p:pic>
        <p:nvPicPr>
          <p:cNvPr id="9" name="Picture 8">
            <a:extLst>
              <a:ext uri="{FF2B5EF4-FFF2-40B4-BE49-F238E27FC236}">
                <a16:creationId xmlns:a16="http://schemas.microsoft.com/office/drawing/2014/main" id="{5225CE2C-9C78-96CC-F5EA-48F0F6C351FF}"/>
              </a:ext>
            </a:extLst>
          </p:cNvPr>
          <p:cNvPicPr>
            <a:picLocks noChangeAspect="1"/>
          </p:cNvPicPr>
          <p:nvPr/>
        </p:nvPicPr>
        <p:blipFill>
          <a:blip r:embed="rId3"/>
          <a:stretch>
            <a:fillRect/>
          </a:stretch>
        </p:blipFill>
        <p:spPr>
          <a:xfrm>
            <a:off x="2312424" y="4049813"/>
            <a:ext cx="2719234" cy="775447"/>
          </a:xfrm>
          <a:prstGeom prst="rect">
            <a:avLst/>
          </a:prstGeom>
        </p:spPr>
      </p:pic>
      <p:pic>
        <p:nvPicPr>
          <p:cNvPr id="10" name="Picture 9">
            <a:extLst>
              <a:ext uri="{FF2B5EF4-FFF2-40B4-BE49-F238E27FC236}">
                <a16:creationId xmlns:a16="http://schemas.microsoft.com/office/drawing/2014/main" id="{59E1ACB1-1273-B793-2478-7F1A33FF8448}"/>
              </a:ext>
            </a:extLst>
          </p:cNvPr>
          <p:cNvPicPr>
            <a:picLocks noChangeAspect="1"/>
          </p:cNvPicPr>
          <p:nvPr/>
        </p:nvPicPr>
        <p:blipFill>
          <a:blip r:embed="rId4"/>
          <a:stretch>
            <a:fillRect/>
          </a:stretch>
        </p:blipFill>
        <p:spPr>
          <a:xfrm>
            <a:off x="9309720" y="4575601"/>
            <a:ext cx="2566219" cy="1064042"/>
          </a:xfrm>
          <a:prstGeom prst="rect">
            <a:avLst/>
          </a:prstGeom>
        </p:spPr>
      </p:pic>
      <p:pic>
        <p:nvPicPr>
          <p:cNvPr id="11" name="Picture 10">
            <a:extLst>
              <a:ext uri="{FF2B5EF4-FFF2-40B4-BE49-F238E27FC236}">
                <a16:creationId xmlns:a16="http://schemas.microsoft.com/office/drawing/2014/main" id="{5D321ADF-64CC-CCC7-8237-4C73FD0EBA4D}"/>
              </a:ext>
            </a:extLst>
          </p:cNvPr>
          <p:cNvPicPr>
            <a:picLocks noChangeAspect="1"/>
          </p:cNvPicPr>
          <p:nvPr/>
        </p:nvPicPr>
        <p:blipFill>
          <a:blip r:embed="rId5"/>
          <a:stretch>
            <a:fillRect/>
          </a:stretch>
        </p:blipFill>
        <p:spPr>
          <a:xfrm>
            <a:off x="364298" y="4606134"/>
            <a:ext cx="2993573" cy="1571626"/>
          </a:xfrm>
          <a:prstGeom prst="rect">
            <a:avLst/>
          </a:prstGeom>
        </p:spPr>
      </p:pic>
      <p:pic>
        <p:nvPicPr>
          <p:cNvPr id="12" name="Picture 11">
            <a:extLst>
              <a:ext uri="{FF2B5EF4-FFF2-40B4-BE49-F238E27FC236}">
                <a16:creationId xmlns:a16="http://schemas.microsoft.com/office/drawing/2014/main" id="{ABD82B5F-1B30-31BE-E660-D8A0F72462A3}"/>
              </a:ext>
            </a:extLst>
          </p:cNvPr>
          <p:cNvPicPr>
            <a:picLocks noChangeAspect="1"/>
          </p:cNvPicPr>
          <p:nvPr/>
        </p:nvPicPr>
        <p:blipFill>
          <a:blip r:embed="rId6"/>
          <a:stretch>
            <a:fillRect/>
          </a:stretch>
        </p:blipFill>
        <p:spPr>
          <a:xfrm>
            <a:off x="3813448" y="1291906"/>
            <a:ext cx="3129116" cy="855292"/>
          </a:xfrm>
          <a:prstGeom prst="rect">
            <a:avLst/>
          </a:prstGeom>
        </p:spPr>
      </p:pic>
      <p:pic>
        <p:nvPicPr>
          <p:cNvPr id="13" name="Picture 12">
            <a:extLst>
              <a:ext uri="{FF2B5EF4-FFF2-40B4-BE49-F238E27FC236}">
                <a16:creationId xmlns:a16="http://schemas.microsoft.com/office/drawing/2014/main" id="{882ADB1F-1590-13CA-3972-2CAFBB3366EB}"/>
              </a:ext>
            </a:extLst>
          </p:cNvPr>
          <p:cNvPicPr>
            <a:picLocks noChangeAspect="1"/>
          </p:cNvPicPr>
          <p:nvPr/>
        </p:nvPicPr>
        <p:blipFill>
          <a:blip r:embed="rId7"/>
          <a:stretch>
            <a:fillRect/>
          </a:stretch>
        </p:blipFill>
        <p:spPr>
          <a:xfrm>
            <a:off x="9802760" y="539486"/>
            <a:ext cx="1658572" cy="1658572"/>
          </a:xfrm>
          <a:prstGeom prst="rect">
            <a:avLst/>
          </a:prstGeom>
        </p:spPr>
      </p:pic>
      <p:pic>
        <p:nvPicPr>
          <p:cNvPr id="14" name="Picture 13">
            <a:extLst>
              <a:ext uri="{FF2B5EF4-FFF2-40B4-BE49-F238E27FC236}">
                <a16:creationId xmlns:a16="http://schemas.microsoft.com/office/drawing/2014/main" id="{D7E0191C-D89E-8C26-6760-6F68038D7402}"/>
              </a:ext>
            </a:extLst>
          </p:cNvPr>
          <p:cNvPicPr>
            <a:picLocks noChangeAspect="1"/>
          </p:cNvPicPr>
          <p:nvPr/>
        </p:nvPicPr>
        <p:blipFill>
          <a:blip r:embed="rId8"/>
          <a:srcRect l="212" b="14372"/>
          <a:stretch/>
        </p:blipFill>
        <p:spPr>
          <a:xfrm>
            <a:off x="7406240" y="877162"/>
            <a:ext cx="1932843" cy="1658573"/>
          </a:xfrm>
          <a:prstGeom prst="rect">
            <a:avLst/>
          </a:prstGeom>
        </p:spPr>
      </p:pic>
      <p:pic>
        <p:nvPicPr>
          <p:cNvPr id="15" name="Picture 14">
            <a:extLst>
              <a:ext uri="{FF2B5EF4-FFF2-40B4-BE49-F238E27FC236}">
                <a16:creationId xmlns:a16="http://schemas.microsoft.com/office/drawing/2014/main" id="{EC2639B8-B8F8-5D8D-79F6-4770F6CC6C89}"/>
              </a:ext>
            </a:extLst>
          </p:cNvPr>
          <p:cNvPicPr>
            <a:picLocks noChangeAspect="1"/>
          </p:cNvPicPr>
          <p:nvPr/>
        </p:nvPicPr>
        <p:blipFill>
          <a:blip r:embed="rId9"/>
          <a:stretch>
            <a:fillRect/>
          </a:stretch>
        </p:blipFill>
        <p:spPr>
          <a:xfrm>
            <a:off x="6131952" y="3982096"/>
            <a:ext cx="2647138" cy="981229"/>
          </a:xfrm>
          <a:prstGeom prst="rect">
            <a:avLst/>
          </a:prstGeom>
        </p:spPr>
      </p:pic>
      <p:pic>
        <p:nvPicPr>
          <p:cNvPr id="16" name="Picture 15">
            <a:extLst>
              <a:ext uri="{FF2B5EF4-FFF2-40B4-BE49-F238E27FC236}">
                <a16:creationId xmlns:a16="http://schemas.microsoft.com/office/drawing/2014/main" id="{39E4B698-A4B2-4161-4F5A-CE982AE05305}"/>
              </a:ext>
            </a:extLst>
          </p:cNvPr>
          <p:cNvPicPr>
            <a:picLocks noChangeAspect="1"/>
          </p:cNvPicPr>
          <p:nvPr/>
        </p:nvPicPr>
        <p:blipFill>
          <a:blip r:embed="rId10"/>
          <a:stretch>
            <a:fillRect/>
          </a:stretch>
        </p:blipFill>
        <p:spPr>
          <a:xfrm>
            <a:off x="4347344" y="5107622"/>
            <a:ext cx="2407786" cy="1283259"/>
          </a:xfrm>
          <a:prstGeom prst="rect">
            <a:avLst/>
          </a:prstGeom>
        </p:spPr>
      </p:pic>
    </p:spTree>
    <p:extLst>
      <p:ext uri="{BB962C8B-B14F-4D97-AF65-F5344CB8AC3E}">
        <p14:creationId xmlns:p14="http://schemas.microsoft.com/office/powerpoint/2010/main" val="159458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6A186E-2B45-E9AC-52F6-C7BA0FD694C0}"/>
            </a:ext>
          </a:extLst>
        </p:cNvPr>
        <p:cNvGrpSpPr/>
        <p:nvPr/>
      </p:nvGrpSpPr>
      <p:grpSpPr>
        <a:xfrm>
          <a:off x="0" y="0"/>
          <a:ext cx="0" cy="0"/>
          <a:chOff x="0" y="0"/>
          <a:chExt cx="0" cy="0"/>
        </a:xfrm>
      </p:grpSpPr>
      <p:sp>
        <p:nvSpPr>
          <p:cNvPr id="2" name="Title 6">
            <a:extLst>
              <a:ext uri="{FF2B5EF4-FFF2-40B4-BE49-F238E27FC236}">
                <a16:creationId xmlns:a16="http://schemas.microsoft.com/office/drawing/2014/main" id="{3096D3A9-D2A3-5628-4F22-318AFF404438}"/>
              </a:ext>
            </a:extLst>
          </p:cNvPr>
          <p:cNvSpPr txBox="1">
            <a:spLocks/>
          </p:cNvSpPr>
          <p:nvPr/>
        </p:nvSpPr>
        <p:spPr>
          <a:xfrm>
            <a:off x="334295" y="274525"/>
            <a:ext cx="9468465" cy="813023"/>
          </a:xfrm>
          <a:prstGeom prst="rect">
            <a:avLst/>
          </a:prstGeom>
          <a:noFill/>
        </p:spPr>
        <p:txBody>
          <a:bodyPr vert="horz" lIns="0" tIns="0" rIns="0" bIns="0" rtlCol="0" anchor="t">
            <a:noAutofit/>
          </a:bodyPr>
          <a:lstStyle>
            <a:lvl1pPr algn="l" defTabSz="914400" rtl="0" eaLnBrk="1" latinLnBrk="0" hangingPunct="1">
              <a:lnSpc>
                <a:spcPct val="90000"/>
              </a:lnSpc>
              <a:spcBef>
                <a:spcPct val="0"/>
              </a:spcBef>
              <a:buNone/>
              <a:defRPr sz="2500" b="1" kern="1200">
                <a:solidFill>
                  <a:schemeClr val="tx2"/>
                </a:solidFill>
                <a:latin typeface="Times" pitchFamily="2"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srgbClr val="63B1BC"/>
                </a:solidFill>
                <a:effectLst>
                  <a:outerShdw blurRad="38100" dist="38100" dir="2700000" algn="tl">
                    <a:srgbClr val="000000">
                      <a:alpha val="43137"/>
                    </a:srgbClr>
                  </a:outerShdw>
                </a:effectLst>
                <a:uLnTx/>
                <a:uFillTx/>
                <a:latin typeface="Calibri Light" panose="020F0302020204030204"/>
                <a:ea typeface="+mj-ea"/>
                <a:cs typeface="Arial" panose="020B0604020202020204" pitchFamily="34" charset="0"/>
              </a:rPr>
              <a:t>OPPE Use in Assessing Competency</a:t>
            </a:r>
          </a:p>
        </p:txBody>
      </p:sp>
      <p:pic>
        <p:nvPicPr>
          <p:cNvPr id="4" name="Picture 3">
            <a:extLst>
              <a:ext uri="{FF2B5EF4-FFF2-40B4-BE49-F238E27FC236}">
                <a16:creationId xmlns:a16="http://schemas.microsoft.com/office/drawing/2014/main" id="{74AA5EB2-EE72-B353-51D2-E59F69DB440B}"/>
              </a:ext>
            </a:extLst>
          </p:cNvPr>
          <p:cNvPicPr>
            <a:picLocks noChangeAspect="1"/>
          </p:cNvPicPr>
          <p:nvPr/>
        </p:nvPicPr>
        <p:blipFill>
          <a:blip r:embed="rId2"/>
          <a:stretch>
            <a:fillRect/>
          </a:stretch>
        </p:blipFill>
        <p:spPr>
          <a:xfrm>
            <a:off x="1209675" y="3106746"/>
            <a:ext cx="3586017" cy="1465254"/>
          </a:xfrm>
          <a:prstGeom prst="rect">
            <a:avLst/>
          </a:prstGeom>
        </p:spPr>
      </p:pic>
      <p:pic>
        <p:nvPicPr>
          <p:cNvPr id="5" name="Picture 4">
            <a:extLst>
              <a:ext uri="{FF2B5EF4-FFF2-40B4-BE49-F238E27FC236}">
                <a16:creationId xmlns:a16="http://schemas.microsoft.com/office/drawing/2014/main" id="{CD333A93-7CFF-86CD-9000-6959DDEC0434}"/>
              </a:ext>
            </a:extLst>
          </p:cNvPr>
          <p:cNvPicPr>
            <a:picLocks noChangeAspect="1"/>
          </p:cNvPicPr>
          <p:nvPr/>
        </p:nvPicPr>
        <p:blipFill>
          <a:blip r:embed="rId3"/>
          <a:stretch>
            <a:fillRect/>
          </a:stretch>
        </p:blipFill>
        <p:spPr>
          <a:xfrm>
            <a:off x="3284188" y="4536106"/>
            <a:ext cx="1997592" cy="1997592"/>
          </a:xfrm>
          <a:prstGeom prst="rect">
            <a:avLst/>
          </a:prstGeom>
        </p:spPr>
      </p:pic>
      <p:pic>
        <p:nvPicPr>
          <p:cNvPr id="6" name="Picture 5">
            <a:extLst>
              <a:ext uri="{FF2B5EF4-FFF2-40B4-BE49-F238E27FC236}">
                <a16:creationId xmlns:a16="http://schemas.microsoft.com/office/drawing/2014/main" id="{404871FE-0018-1D4A-C3B8-9B2FCDE530B6}"/>
              </a:ext>
            </a:extLst>
          </p:cNvPr>
          <p:cNvPicPr>
            <a:picLocks noChangeAspect="1"/>
          </p:cNvPicPr>
          <p:nvPr/>
        </p:nvPicPr>
        <p:blipFill>
          <a:blip r:embed="rId4"/>
          <a:stretch>
            <a:fillRect/>
          </a:stretch>
        </p:blipFill>
        <p:spPr>
          <a:xfrm>
            <a:off x="3192093" y="1888262"/>
            <a:ext cx="4179374" cy="1088854"/>
          </a:xfrm>
          <a:prstGeom prst="rect">
            <a:avLst/>
          </a:prstGeom>
        </p:spPr>
      </p:pic>
      <p:pic>
        <p:nvPicPr>
          <p:cNvPr id="8" name="Picture 7">
            <a:extLst>
              <a:ext uri="{FF2B5EF4-FFF2-40B4-BE49-F238E27FC236}">
                <a16:creationId xmlns:a16="http://schemas.microsoft.com/office/drawing/2014/main" id="{E5853EEA-07ED-9F64-D89A-C704E0514269}"/>
              </a:ext>
            </a:extLst>
          </p:cNvPr>
          <p:cNvPicPr>
            <a:picLocks noChangeAspect="1"/>
          </p:cNvPicPr>
          <p:nvPr/>
        </p:nvPicPr>
        <p:blipFill>
          <a:blip r:embed="rId5"/>
          <a:stretch>
            <a:fillRect/>
          </a:stretch>
        </p:blipFill>
        <p:spPr>
          <a:xfrm>
            <a:off x="5592726" y="3713229"/>
            <a:ext cx="4624424" cy="1395536"/>
          </a:xfrm>
          <a:prstGeom prst="rect">
            <a:avLst/>
          </a:prstGeom>
        </p:spPr>
      </p:pic>
      <p:pic>
        <p:nvPicPr>
          <p:cNvPr id="17" name="Picture 16">
            <a:extLst>
              <a:ext uri="{FF2B5EF4-FFF2-40B4-BE49-F238E27FC236}">
                <a16:creationId xmlns:a16="http://schemas.microsoft.com/office/drawing/2014/main" id="{0EF49649-75FA-10A7-4355-18A5007F2D2D}"/>
              </a:ext>
            </a:extLst>
          </p:cNvPr>
          <p:cNvPicPr>
            <a:picLocks noChangeAspect="1"/>
          </p:cNvPicPr>
          <p:nvPr/>
        </p:nvPicPr>
        <p:blipFill>
          <a:blip r:embed="rId6"/>
          <a:stretch>
            <a:fillRect/>
          </a:stretch>
        </p:blipFill>
        <p:spPr>
          <a:xfrm>
            <a:off x="8576905" y="1045391"/>
            <a:ext cx="2937798" cy="2061355"/>
          </a:xfrm>
          <a:prstGeom prst="rect">
            <a:avLst/>
          </a:prstGeom>
        </p:spPr>
      </p:pic>
      <p:sp>
        <p:nvSpPr>
          <p:cNvPr id="18" name="TextBox 17">
            <a:extLst>
              <a:ext uri="{FF2B5EF4-FFF2-40B4-BE49-F238E27FC236}">
                <a16:creationId xmlns:a16="http://schemas.microsoft.com/office/drawing/2014/main" id="{6710D6C7-C34C-DAB7-BE8C-A8B5C61E462F}"/>
              </a:ext>
            </a:extLst>
          </p:cNvPr>
          <p:cNvSpPr txBox="1"/>
          <p:nvPr/>
        </p:nvSpPr>
        <p:spPr>
          <a:xfrm>
            <a:off x="776748" y="1123024"/>
            <a:ext cx="6220952" cy="424732"/>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2400" b="1" i="1" u="none" strike="noStrike" kern="1200" cap="none" spc="0" normalizeH="0" baseline="0" noProof="0">
                <a:ln>
                  <a:noFill/>
                </a:ln>
                <a:solidFill>
                  <a:srgbClr val="0E2841"/>
                </a:solidFill>
                <a:effectLst>
                  <a:outerShdw blurRad="38100" dist="38100" dir="2700000" algn="tl">
                    <a:srgbClr val="000000">
                      <a:alpha val="43137"/>
                    </a:srgbClr>
                  </a:outerShdw>
                </a:effectLst>
                <a:uLnTx/>
                <a:uFillTx/>
                <a:latin typeface="Calibri Light" panose="020F0302020204030204"/>
                <a:ea typeface="+mn-ea"/>
                <a:cs typeface="+mn-cs"/>
              </a:rPr>
              <a:t>Stretch your dollars…</a:t>
            </a:r>
          </a:p>
        </p:txBody>
      </p:sp>
    </p:spTree>
    <p:extLst>
      <p:ext uri="{BB962C8B-B14F-4D97-AF65-F5344CB8AC3E}">
        <p14:creationId xmlns:p14="http://schemas.microsoft.com/office/powerpoint/2010/main" val="3031549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B415B5-E246-BD73-D860-F5B42FCFFCAD}"/>
            </a:ext>
          </a:extLst>
        </p:cNvPr>
        <p:cNvGrpSpPr/>
        <p:nvPr/>
      </p:nvGrpSpPr>
      <p:grpSpPr>
        <a:xfrm>
          <a:off x="0" y="0"/>
          <a:ext cx="0" cy="0"/>
          <a:chOff x="0" y="0"/>
          <a:chExt cx="0" cy="0"/>
        </a:xfrm>
      </p:grpSpPr>
      <p:sp>
        <p:nvSpPr>
          <p:cNvPr id="2" name="Title 6">
            <a:extLst>
              <a:ext uri="{FF2B5EF4-FFF2-40B4-BE49-F238E27FC236}">
                <a16:creationId xmlns:a16="http://schemas.microsoft.com/office/drawing/2014/main" id="{74E3FB50-900C-5428-87A0-4EC1BE2B6538}"/>
              </a:ext>
            </a:extLst>
          </p:cNvPr>
          <p:cNvSpPr txBox="1">
            <a:spLocks/>
          </p:cNvSpPr>
          <p:nvPr/>
        </p:nvSpPr>
        <p:spPr>
          <a:xfrm>
            <a:off x="334295" y="274525"/>
            <a:ext cx="9468465" cy="813023"/>
          </a:xfrm>
          <a:prstGeom prst="rect">
            <a:avLst/>
          </a:prstGeom>
          <a:noFill/>
        </p:spPr>
        <p:txBody>
          <a:bodyPr vert="horz" lIns="0" tIns="0" rIns="0" bIns="0" rtlCol="0" anchor="t">
            <a:noAutofit/>
          </a:bodyPr>
          <a:lstStyle>
            <a:lvl1pPr algn="l" defTabSz="914400" rtl="0" eaLnBrk="1" latinLnBrk="0" hangingPunct="1">
              <a:lnSpc>
                <a:spcPct val="90000"/>
              </a:lnSpc>
              <a:spcBef>
                <a:spcPct val="0"/>
              </a:spcBef>
              <a:buNone/>
              <a:defRPr sz="2500" b="1" kern="1200">
                <a:solidFill>
                  <a:schemeClr val="tx2"/>
                </a:solidFill>
                <a:latin typeface="Times" pitchFamily="2"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srgbClr val="63B1BC"/>
                </a:solidFill>
                <a:effectLst>
                  <a:outerShdw blurRad="38100" dist="38100" dir="2700000" algn="tl">
                    <a:srgbClr val="000000">
                      <a:alpha val="43137"/>
                    </a:srgbClr>
                  </a:outerShdw>
                </a:effectLst>
                <a:uLnTx/>
                <a:uFillTx/>
                <a:latin typeface="Calibri Light" panose="020F0302020204030204"/>
                <a:ea typeface="+mj-ea"/>
                <a:cs typeface="Arial" panose="020B0604020202020204" pitchFamily="34" charset="0"/>
              </a:rPr>
              <a:t>OPPE Data</a:t>
            </a:r>
          </a:p>
        </p:txBody>
      </p:sp>
      <p:sp>
        <p:nvSpPr>
          <p:cNvPr id="5" name="TextBox 4">
            <a:extLst>
              <a:ext uri="{FF2B5EF4-FFF2-40B4-BE49-F238E27FC236}">
                <a16:creationId xmlns:a16="http://schemas.microsoft.com/office/drawing/2014/main" id="{BA22462B-4000-3258-EB36-CA9A91EA66BE}"/>
              </a:ext>
            </a:extLst>
          </p:cNvPr>
          <p:cNvSpPr txBox="1"/>
          <p:nvPr/>
        </p:nvSpPr>
        <p:spPr>
          <a:xfrm>
            <a:off x="683142" y="1211926"/>
            <a:ext cx="3543301" cy="4508927"/>
          </a:xfrm>
          <a:prstGeom prst="rect">
            <a:avLst/>
          </a:prstGeom>
          <a:gradFill>
            <a:gsLst>
              <a:gs pos="0">
                <a:schemeClr val="accent1">
                  <a:lumMod val="5000"/>
                  <a:lumOff val="95000"/>
                </a:schemeClr>
              </a:gs>
              <a:gs pos="35000">
                <a:srgbClr val="F6A039"/>
              </a:gs>
            </a:gsLst>
            <a:lin ang="5400000" scaled="1"/>
          </a:gradFill>
          <a:effectLst>
            <a:outerShdw blurRad="50800" dist="63500" dir="2700000" algn="tl" rotWithShape="0">
              <a:prstClr val="black"/>
            </a:outerShdw>
          </a:effectLst>
        </p:spPr>
        <p:txBody>
          <a:bodyPr wrap="square" rtlCol="0" anchor="ctr" anchorCtr="1">
            <a:noAutofit/>
          </a:bodyPr>
          <a:lstStyle/>
          <a:p>
            <a:pPr marL="0" marR="0" lvl="3" indent="0" algn="ctr" defTabSz="914400" rtl="0" eaLnBrk="1" fontAlgn="auto" latinLnBrk="0" hangingPunct="1">
              <a:lnSpc>
                <a:spcPct val="90000"/>
              </a:lnSpc>
              <a:spcBef>
                <a:spcPts val="500"/>
              </a:spcBef>
              <a:spcAft>
                <a:spcPts val="600"/>
              </a:spcAft>
              <a:buClr>
                <a:srgbClr val="003B5C"/>
              </a:buClr>
              <a:buSzTx/>
              <a:buFontTx/>
              <a:buNone/>
              <a:tabLst/>
              <a:defRPr/>
            </a:pPr>
            <a:r>
              <a:rPr kumimoji="0" lang="en-US" sz="2200" b="0" i="0" u="none" strike="noStrike" kern="1200" cap="none" spc="0" normalizeH="0" baseline="0" noProof="0">
                <a:ln>
                  <a:noFill/>
                </a:ln>
                <a:solidFill>
                  <a:srgbClr val="156082">
                    <a:lumMod val="50000"/>
                  </a:srgbClr>
                </a:solidFill>
                <a:effectLst>
                  <a:outerShdw blurRad="38100" dist="38100" dir="2700000" algn="tl">
                    <a:srgbClr val="000000">
                      <a:alpha val="43137"/>
                    </a:srgbClr>
                  </a:outerShdw>
                </a:effectLst>
                <a:uLnTx/>
                <a:uFillTx/>
                <a:latin typeface="Calibri" panose="020F0502020204030204"/>
                <a:ea typeface="+mn-ea"/>
                <a:cs typeface="+mn-cs"/>
              </a:rPr>
              <a:t>Data Evaluation</a:t>
            </a:r>
          </a:p>
          <a:p>
            <a:pPr marL="0" marR="0" lvl="3" indent="0" algn="ctr" defTabSz="914400" rtl="0" eaLnBrk="1" fontAlgn="auto" latinLnBrk="0" hangingPunct="1">
              <a:lnSpc>
                <a:spcPct val="90000"/>
              </a:lnSpc>
              <a:spcBef>
                <a:spcPts val="500"/>
              </a:spcBef>
              <a:spcAft>
                <a:spcPts val="600"/>
              </a:spcAft>
              <a:buClr>
                <a:srgbClr val="003B5C"/>
              </a:buClr>
              <a:buSzTx/>
              <a:buFontTx/>
              <a:buNone/>
              <a:tabLst/>
              <a:defRPr/>
            </a:pPr>
            <a:endParaRPr kumimoji="0" lang="en-US" sz="2200" b="0" i="0" u="none" strike="noStrike" kern="1200" cap="none" spc="0" normalizeH="0" baseline="0" noProof="0">
              <a:ln>
                <a:noFill/>
              </a:ln>
              <a:solidFill>
                <a:srgbClr val="156082">
                  <a:lumMod val="50000"/>
                </a:srgbClr>
              </a:solidFill>
              <a:effectLst>
                <a:outerShdw blurRad="38100" dist="38100" dir="2700000" algn="tl">
                  <a:srgbClr val="000000">
                    <a:alpha val="43137"/>
                  </a:srgbClr>
                </a:outerShdw>
              </a:effectLst>
              <a:uLnTx/>
              <a:uFillTx/>
              <a:latin typeface="Calibri" panose="020F0502020204030204"/>
              <a:ea typeface="+mn-ea"/>
              <a:cs typeface="+mn-cs"/>
            </a:endParaRPr>
          </a:p>
          <a:p>
            <a:pPr marL="0" marR="0" lvl="3" indent="0" algn="ctr" defTabSz="914400" rtl="0" eaLnBrk="1" fontAlgn="auto" latinLnBrk="0" hangingPunct="1">
              <a:lnSpc>
                <a:spcPct val="90000"/>
              </a:lnSpc>
              <a:spcBef>
                <a:spcPts val="500"/>
              </a:spcBef>
              <a:spcAft>
                <a:spcPts val="600"/>
              </a:spcAft>
              <a:buClr>
                <a:srgbClr val="003B5C"/>
              </a:buClr>
              <a:buSzTx/>
              <a:buFontTx/>
              <a:buNone/>
              <a:tabLst/>
              <a:defRPr/>
            </a:pPr>
            <a:r>
              <a:rPr kumimoji="0" lang="en-US" sz="2200" b="0" i="0" u="none" strike="noStrike" kern="1200" cap="none" spc="0" normalizeH="0" baseline="0" noProof="0">
                <a:ln>
                  <a:noFill/>
                </a:ln>
                <a:solidFill>
                  <a:srgbClr val="156082">
                    <a:lumMod val="50000"/>
                  </a:srgbClr>
                </a:solidFill>
                <a:effectLst>
                  <a:outerShdw blurRad="38100" dist="38100" dir="2700000" algn="tl">
                    <a:srgbClr val="000000">
                      <a:alpha val="43137"/>
                    </a:srgbClr>
                  </a:outerShdw>
                </a:effectLst>
                <a:uLnTx/>
                <a:uFillTx/>
                <a:latin typeface="Calibri" panose="020F0502020204030204"/>
                <a:ea typeface="+mn-ea"/>
                <a:cs typeface="+mn-cs"/>
              </a:rPr>
              <a:t>Who?</a:t>
            </a:r>
          </a:p>
          <a:p>
            <a:pPr marL="0" marR="0" lvl="3" indent="0" algn="ctr" defTabSz="914400" rtl="0" eaLnBrk="1" fontAlgn="auto" latinLnBrk="0" hangingPunct="1">
              <a:lnSpc>
                <a:spcPct val="90000"/>
              </a:lnSpc>
              <a:spcBef>
                <a:spcPts val="500"/>
              </a:spcBef>
              <a:spcAft>
                <a:spcPts val="600"/>
              </a:spcAft>
              <a:buClr>
                <a:srgbClr val="003B5C"/>
              </a:buClr>
              <a:buSzTx/>
              <a:buFontTx/>
              <a:buNone/>
              <a:tabLst/>
              <a:defRPr/>
            </a:pPr>
            <a:endParaRPr kumimoji="0" lang="en-US" sz="2200" b="0" i="0" u="none" strike="noStrike" kern="1200" cap="none" spc="0" normalizeH="0" baseline="0" noProof="0">
              <a:ln>
                <a:noFill/>
              </a:ln>
              <a:solidFill>
                <a:srgbClr val="156082">
                  <a:lumMod val="50000"/>
                </a:srgbClr>
              </a:solidFill>
              <a:effectLst>
                <a:outerShdw blurRad="38100" dist="38100" dir="2700000" algn="tl">
                  <a:srgbClr val="000000">
                    <a:alpha val="43137"/>
                  </a:srgbClr>
                </a:outerShdw>
              </a:effectLst>
              <a:uLnTx/>
              <a:uFillTx/>
              <a:latin typeface="Calibri" panose="020F0502020204030204"/>
              <a:ea typeface="+mn-ea"/>
              <a:cs typeface="+mn-cs"/>
            </a:endParaRPr>
          </a:p>
          <a:p>
            <a:pPr marL="0" marR="0" lvl="3" indent="0" algn="ctr" defTabSz="914400" rtl="0" eaLnBrk="1" fontAlgn="auto" latinLnBrk="0" hangingPunct="1">
              <a:lnSpc>
                <a:spcPct val="90000"/>
              </a:lnSpc>
              <a:spcBef>
                <a:spcPts val="500"/>
              </a:spcBef>
              <a:spcAft>
                <a:spcPts val="600"/>
              </a:spcAft>
              <a:buClr>
                <a:srgbClr val="003B5C"/>
              </a:buClr>
              <a:buSzTx/>
              <a:buFontTx/>
              <a:buNone/>
              <a:tabLst/>
              <a:defRPr/>
            </a:pPr>
            <a:r>
              <a:rPr kumimoji="0" lang="en-US" sz="2200" b="0" i="0" u="none" strike="noStrike" kern="1200" cap="none" spc="0" normalizeH="0" baseline="0" noProof="0">
                <a:ln>
                  <a:noFill/>
                </a:ln>
                <a:solidFill>
                  <a:srgbClr val="156082">
                    <a:lumMod val="50000"/>
                  </a:srgbClr>
                </a:solidFill>
                <a:effectLst>
                  <a:outerShdw blurRad="38100" dist="38100" dir="2700000" algn="tl">
                    <a:srgbClr val="000000">
                      <a:alpha val="43137"/>
                    </a:srgbClr>
                  </a:outerShdw>
                </a:effectLst>
                <a:uLnTx/>
                <a:uFillTx/>
                <a:latin typeface="Calibri" panose="020F0502020204030204"/>
                <a:ea typeface="+mn-ea"/>
                <a:cs typeface="+mn-cs"/>
              </a:rPr>
              <a:t>When?</a:t>
            </a:r>
          </a:p>
          <a:p>
            <a:pPr marL="0" marR="0" lvl="3" indent="0" algn="ctr" defTabSz="914400" rtl="0" eaLnBrk="1" fontAlgn="auto" latinLnBrk="0" hangingPunct="1">
              <a:lnSpc>
                <a:spcPct val="90000"/>
              </a:lnSpc>
              <a:spcBef>
                <a:spcPts val="500"/>
              </a:spcBef>
              <a:spcAft>
                <a:spcPts val="600"/>
              </a:spcAft>
              <a:buClr>
                <a:srgbClr val="003B5C"/>
              </a:buClr>
              <a:buSzTx/>
              <a:buFontTx/>
              <a:buNone/>
              <a:tabLst/>
              <a:defRPr/>
            </a:pPr>
            <a:endParaRPr kumimoji="0" lang="en-US" sz="2200" b="0" i="0" u="none" strike="noStrike" kern="1200" cap="none" spc="0" normalizeH="0" baseline="0" noProof="0">
              <a:ln>
                <a:noFill/>
              </a:ln>
              <a:solidFill>
                <a:srgbClr val="156082">
                  <a:lumMod val="50000"/>
                </a:srgbClr>
              </a:solidFill>
              <a:effectLst>
                <a:outerShdw blurRad="38100" dist="38100" dir="2700000" algn="tl">
                  <a:srgbClr val="000000">
                    <a:alpha val="43137"/>
                  </a:srgbClr>
                </a:outerShdw>
              </a:effectLst>
              <a:uLnTx/>
              <a:uFillTx/>
              <a:latin typeface="Calibri" panose="020F0502020204030204"/>
              <a:ea typeface="+mn-ea"/>
              <a:cs typeface="+mn-cs"/>
            </a:endParaRPr>
          </a:p>
          <a:p>
            <a:pPr marL="0" marR="0" lvl="3" indent="0" algn="ctr" defTabSz="914400" rtl="0" eaLnBrk="1" fontAlgn="auto" latinLnBrk="0" hangingPunct="1">
              <a:lnSpc>
                <a:spcPct val="90000"/>
              </a:lnSpc>
              <a:spcBef>
                <a:spcPts val="500"/>
              </a:spcBef>
              <a:spcAft>
                <a:spcPts val="600"/>
              </a:spcAft>
              <a:buClr>
                <a:srgbClr val="003B5C"/>
              </a:buClr>
              <a:buSzTx/>
              <a:buFontTx/>
              <a:buNone/>
              <a:tabLst/>
              <a:defRPr/>
            </a:pPr>
            <a:r>
              <a:rPr kumimoji="0" lang="en-US" sz="2200" b="0" i="0" u="none" strike="noStrike" kern="1200" cap="none" spc="0" normalizeH="0" baseline="0" noProof="0">
                <a:ln>
                  <a:noFill/>
                </a:ln>
                <a:solidFill>
                  <a:srgbClr val="156082">
                    <a:lumMod val="50000"/>
                  </a:srgbClr>
                </a:solidFill>
                <a:effectLst>
                  <a:outerShdw blurRad="38100" dist="38100" dir="2700000" algn="tl">
                    <a:srgbClr val="000000">
                      <a:alpha val="43137"/>
                    </a:srgbClr>
                  </a:outerShdw>
                </a:effectLst>
                <a:uLnTx/>
                <a:uFillTx/>
                <a:latin typeface="Calibri" panose="020F0502020204030204"/>
                <a:ea typeface="+mn-ea"/>
                <a:cs typeface="+mn-cs"/>
              </a:rPr>
              <a:t>Then What?</a:t>
            </a:r>
          </a:p>
        </p:txBody>
      </p:sp>
      <p:sp>
        <p:nvSpPr>
          <p:cNvPr id="12" name="TextBox 11">
            <a:extLst>
              <a:ext uri="{FF2B5EF4-FFF2-40B4-BE49-F238E27FC236}">
                <a16:creationId xmlns:a16="http://schemas.microsoft.com/office/drawing/2014/main" id="{A74F1505-DB82-447F-3C88-E7D3A5683647}"/>
              </a:ext>
            </a:extLst>
          </p:cNvPr>
          <p:cNvSpPr txBox="1"/>
          <p:nvPr/>
        </p:nvSpPr>
        <p:spPr>
          <a:xfrm>
            <a:off x="4398315" y="1211926"/>
            <a:ext cx="7462214" cy="450892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200" b="1" i="0" u="sng" strike="noStrike" kern="1200" cap="none" spc="0" normalizeH="0" baseline="0" noProof="0">
                <a:ln>
                  <a:noFill/>
                </a:ln>
                <a:solidFill>
                  <a:srgbClr val="156082">
                    <a:lumMod val="50000"/>
                  </a:srgbClr>
                </a:solidFill>
                <a:effectLst/>
                <a:uLnTx/>
                <a:uFillTx/>
                <a:latin typeface="Calibri" panose="020F0502020204030204"/>
                <a:ea typeface="+mn-ea"/>
                <a:cs typeface="+mn-cs"/>
              </a:rPr>
              <a:t>Data Review &amp; Evaluation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156082">
                  <a:lumMod val="50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56082">
                    <a:lumMod val="50000"/>
                  </a:srgbClr>
                </a:solidFill>
                <a:effectLst/>
                <a:uLnTx/>
                <a:uFillTx/>
                <a:latin typeface="Calibri" panose="020F0502020204030204"/>
                <a:ea typeface="+mn-ea"/>
                <a:cs typeface="+mn-cs"/>
              </a:rPr>
              <a:t>Data review and evaluation is performed by the Department Chair prior to distribution to the Provider. The data is confidential and used by the Department Chair during the Reappointment process.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156082">
                  <a:lumMod val="50000"/>
                </a:srgbClr>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sng" strike="noStrike" kern="1200" cap="none" spc="0" normalizeH="0" baseline="0" noProof="0">
                <a:ln>
                  <a:noFill/>
                </a:ln>
                <a:solidFill>
                  <a:srgbClr val="156082">
                    <a:lumMod val="50000"/>
                  </a:srgbClr>
                </a:solidFill>
                <a:effectLst/>
                <a:uLnTx/>
                <a:uFillTx/>
                <a:latin typeface="Calibri" panose="020F0502020204030204"/>
                <a:ea typeface="+mn-ea"/>
                <a:cs typeface="+mn-cs"/>
              </a:rPr>
              <a:t>Exemplary Care</a:t>
            </a:r>
            <a:r>
              <a:rPr kumimoji="0" lang="en-US" sz="2000" b="0" i="0" u="none" strike="noStrike" kern="1200" cap="none" spc="0" normalizeH="0" baseline="0" noProof="0">
                <a:ln>
                  <a:noFill/>
                </a:ln>
                <a:solidFill>
                  <a:srgbClr val="156082">
                    <a:lumMod val="50000"/>
                  </a:srgbClr>
                </a:solidFill>
                <a:effectLst/>
                <a:uLnTx/>
                <a:uFillTx/>
                <a:latin typeface="Calibri" panose="020F0502020204030204"/>
                <a:ea typeface="+mn-ea"/>
                <a:cs typeface="+mn-cs"/>
              </a:rPr>
              <a:t> – no changes in monitoring</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sng" strike="noStrike" kern="1200" cap="none" spc="0" normalizeH="0" baseline="0" noProof="0">
                <a:ln>
                  <a:noFill/>
                </a:ln>
                <a:solidFill>
                  <a:srgbClr val="156082">
                    <a:lumMod val="50000"/>
                  </a:srgbClr>
                </a:solidFill>
                <a:effectLst/>
                <a:uLnTx/>
                <a:uFillTx/>
                <a:latin typeface="Calibri" panose="020F0502020204030204"/>
                <a:ea typeface="+mn-ea"/>
                <a:cs typeface="+mn-cs"/>
              </a:rPr>
              <a:t>High-Level Quality Care</a:t>
            </a:r>
            <a:r>
              <a:rPr kumimoji="0" lang="en-US" sz="2000" b="0" i="0" u="none" strike="noStrike" kern="1200" cap="none" spc="0" normalizeH="0" baseline="0" noProof="0">
                <a:ln>
                  <a:noFill/>
                </a:ln>
                <a:solidFill>
                  <a:srgbClr val="156082">
                    <a:lumMod val="50000"/>
                  </a:srgbClr>
                </a:solidFill>
                <a:effectLst/>
                <a:uLnTx/>
                <a:uFillTx/>
                <a:latin typeface="Calibri" panose="020F0502020204030204"/>
                <a:ea typeface="+mn-ea"/>
                <a:cs typeface="+mn-cs"/>
              </a:rPr>
              <a:t> - no changes in monitoring</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sng" strike="noStrike" kern="1200" cap="none" spc="0" normalizeH="0" baseline="0" noProof="0">
                <a:ln>
                  <a:noFill/>
                </a:ln>
                <a:solidFill>
                  <a:srgbClr val="156082">
                    <a:lumMod val="50000"/>
                  </a:srgbClr>
                </a:solidFill>
                <a:effectLst/>
                <a:uLnTx/>
                <a:uFillTx/>
                <a:latin typeface="Calibri" panose="020F0502020204030204"/>
                <a:ea typeface="+mn-ea"/>
                <a:cs typeface="+mn-cs"/>
              </a:rPr>
              <a:t>Potential Opportunity for Improvement</a:t>
            </a:r>
            <a:r>
              <a:rPr kumimoji="0" lang="en-US" sz="2000" b="0" i="0" u="none" strike="noStrike" kern="1200" cap="none" spc="0" normalizeH="0" baseline="0" noProof="0">
                <a:ln>
                  <a:noFill/>
                </a:ln>
                <a:solidFill>
                  <a:srgbClr val="156082">
                    <a:lumMod val="50000"/>
                  </a:srgbClr>
                </a:solidFill>
                <a:effectLst/>
                <a:uLnTx/>
                <a:uFillTx/>
                <a:latin typeface="Calibri" panose="020F0502020204030204"/>
                <a:ea typeface="+mn-ea"/>
                <a:cs typeface="+mn-cs"/>
              </a:rPr>
              <a:t> – continued monitoring, with education provided as needed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sng" strike="noStrike" kern="1200" cap="none" spc="0" normalizeH="0" baseline="0" noProof="0">
                <a:ln>
                  <a:noFill/>
                </a:ln>
                <a:solidFill>
                  <a:srgbClr val="156082">
                    <a:lumMod val="50000"/>
                  </a:srgbClr>
                </a:solidFill>
                <a:effectLst/>
                <a:uLnTx/>
                <a:uFillTx/>
                <a:latin typeface="Calibri" panose="020F0502020204030204"/>
                <a:ea typeface="+mn-ea"/>
                <a:cs typeface="+mn-cs"/>
              </a:rPr>
              <a:t>Opportunity for Improvement</a:t>
            </a:r>
            <a:r>
              <a:rPr kumimoji="0" lang="en-US" sz="2000" b="0" i="0" u="none" strike="noStrike" kern="1200" cap="none" spc="0" normalizeH="0" baseline="0" noProof="0">
                <a:ln>
                  <a:noFill/>
                </a:ln>
                <a:solidFill>
                  <a:srgbClr val="156082">
                    <a:lumMod val="50000"/>
                  </a:srgbClr>
                </a:solidFill>
                <a:effectLst/>
                <a:uLnTx/>
                <a:uFillTx/>
                <a:latin typeface="Calibri" panose="020F0502020204030204"/>
                <a:ea typeface="+mn-ea"/>
                <a:cs typeface="+mn-cs"/>
              </a:rPr>
              <a:t> – </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156082">
                    <a:lumMod val="50000"/>
                  </a:srgbClr>
                </a:solidFill>
                <a:effectLst/>
                <a:uLnTx/>
                <a:uFillTx/>
                <a:latin typeface="Calibri" panose="020F0502020204030204"/>
                <a:ea typeface="+mn-ea"/>
                <a:cs typeface="+mn-cs"/>
              </a:rPr>
              <a:t>If indicator is met with next OPPE period, continue monitoring</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156082">
                    <a:lumMod val="50000"/>
                  </a:srgbClr>
                </a:solidFill>
                <a:effectLst/>
                <a:uLnTx/>
                <a:uFillTx/>
                <a:latin typeface="Calibri" panose="020F0502020204030204"/>
                <a:ea typeface="+mn-ea"/>
                <a:cs typeface="+mn-cs"/>
              </a:rPr>
              <a:t>If not ➡️ a </a:t>
            </a:r>
            <a:r>
              <a:rPr kumimoji="0" lang="en-US" sz="2000" b="1" i="1" u="none" strike="noStrike" kern="1200" cap="none" spc="0" normalizeH="0" baseline="0" noProof="0">
                <a:ln>
                  <a:noFill/>
                </a:ln>
                <a:solidFill>
                  <a:srgbClr val="156082">
                    <a:lumMod val="50000"/>
                  </a:srgbClr>
                </a:solidFill>
                <a:effectLst/>
                <a:uLnTx/>
                <a:uFillTx/>
                <a:latin typeface="Calibri" panose="020F0502020204030204"/>
                <a:ea typeface="+mn-ea"/>
                <a:cs typeface="+mn-cs"/>
              </a:rPr>
              <a:t>Focused PPE</a:t>
            </a:r>
            <a:r>
              <a:rPr kumimoji="0" lang="en-US" sz="2000" b="0" i="0" u="none" strike="noStrike" kern="1200" cap="none" spc="0" normalizeH="0" baseline="0" noProof="0">
                <a:ln>
                  <a:noFill/>
                </a:ln>
                <a:solidFill>
                  <a:srgbClr val="156082">
                    <a:lumMod val="50000"/>
                  </a:srgbClr>
                </a:solidFill>
                <a:effectLst/>
                <a:uLnTx/>
                <a:uFillTx/>
                <a:latin typeface="Calibri" panose="020F0502020204030204"/>
                <a:ea typeface="+mn-ea"/>
                <a:cs typeface="+mn-cs"/>
              </a:rPr>
              <a:t> plan may be implemented with more frequent monitoring</a:t>
            </a:r>
          </a:p>
        </p:txBody>
      </p:sp>
    </p:spTree>
    <p:extLst>
      <p:ext uri="{BB962C8B-B14F-4D97-AF65-F5344CB8AC3E}">
        <p14:creationId xmlns:p14="http://schemas.microsoft.com/office/powerpoint/2010/main" val="281748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11BE6C1-952B-39B4-89CE-FB6A55E66F82}"/>
              </a:ext>
            </a:extLst>
          </p:cNvPr>
          <p:cNvSpPr>
            <a:spLocks noGrp="1"/>
          </p:cNvSpPr>
          <p:nvPr>
            <p:ph type="ctrTitle"/>
          </p:nvPr>
        </p:nvSpPr>
        <p:spPr>
          <a:xfrm>
            <a:off x="1524000" y="1214438"/>
            <a:ext cx="5360276" cy="2387600"/>
          </a:xfrm>
        </p:spPr>
        <p:txBody>
          <a:bodyPr/>
          <a:lstStyle/>
          <a:p>
            <a:pPr algn="l"/>
            <a:r>
              <a:rPr lang="en-US" sz="4400">
                <a:solidFill>
                  <a:schemeClr val="tx2"/>
                </a:solidFill>
                <a:effectLst>
                  <a:outerShdw blurRad="38100" dist="38100" dir="2700000" algn="tl">
                    <a:srgbClr val="000000">
                      <a:alpha val="43137"/>
                    </a:srgbClr>
                  </a:outerShdw>
                </a:effectLst>
              </a:rPr>
              <a:t>Physician and APP Credentialing &amp; Privileging</a:t>
            </a:r>
          </a:p>
        </p:txBody>
      </p:sp>
      <p:pic>
        <p:nvPicPr>
          <p:cNvPr id="3" name="Picture 2">
            <a:extLst>
              <a:ext uri="{FF2B5EF4-FFF2-40B4-BE49-F238E27FC236}">
                <a16:creationId xmlns:a16="http://schemas.microsoft.com/office/drawing/2014/main" id="{B12328A2-A1A3-583F-B4C7-0D6F64416921}"/>
              </a:ext>
            </a:extLst>
          </p:cNvPr>
          <p:cNvPicPr>
            <a:picLocks/>
          </p:cNvPicPr>
          <p:nvPr/>
        </p:nvPicPr>
        <p:blipFill rotWithShape="1">
          <a:blip r:embed="rId2"/>
          <a:srcRect l="77960" t="35711" r="16476" b="57038"/>
          <a:stretch/>
        </p:blipFill>
        <p:spPr>
          <a:xfrm>
            <a:off x="6325737" y="4216802"/>
            <a:ext cx="530352" cy="539496"/>
          </a:xfrm>
          <a:prstGeom prst="roundRect">
            <a:avLst/>
          </a:prstGeom>
          <a:effectLst>
            <a:softEdge rad="25400"/>
          </a:effectLst>
        </p:spPr>
      </p:pic>
      <p:pic>
        <p:nvPicPr>
          <p:cNvPr id="4" name="Picture 3">
            <a:extLst>
              <a:ext uri="{FF2B5EF4-FFF2-40B4-BE49-F238E27FC236}">
                <a16:creationId xmlns:a16="http://schemas.microsoft.com/office/drawing/2014/main" id="{4D8466DA-F8EE-77FC-51B1-275CA3CEF541}"/>
              </a:ext>
            </a:extLst>
          </p:cNvPr>
          <p:cNvPicPr>
            <a:picLocks/>
          </p:cNvPicPr>
          <p:nvPr/>
        </p:nvPicPr>
        <p:blipFill rotWithShape="1">
          <a:blip r:embed="rId2"/>
          <a:srcRect l="86879" t="35538" r="7670" b="56955"/>
          <a:stretch/>
        </p:blipFill>
        <p:spPr>
          <a:xfrm>
            <a:off x="2079498" y="4216802"/>
            <a:ext cx="530352" cy="539496"/>
          </a:xfrm>
          <a:prstGeom prst="roundRect">
            <a:avLst/>
          </a:prstGeom>
          <a:effectLst>
            <a:softEdge rad="25400"/>
          </a:effectLst>
        </p:spPr>
      </p:pic>
      <p:pic>
        <p:nvPicPr>
          <p:cNvPr id="5" name="Picture 4">
            <a:extLst>
              <a:ext uri="{FF2B5EF4-FFF2-40B4-BE49-F238E27FC236}">
                <a16:creationId xmlns:a16="http://schemas.microsoft.com/office/drawing/2014/main" id="{6F8EDC93-CCDB-8A05-D08A-167C7536BE71}"/>
              </a:ext>
            </a:extLst>
          </p:cNvPr>
          <p:cNvPicPr>
            <a:picLocks/>
          </p:cNvPicPr>
          <p:nvPr/>
        </p:nvPicPr>
        <p:blipFill rotWithShape="1">
          <a:blip r:embed="rId3"/>
          <a:srcRect l="51320" t="57738" r="43360" b="35166"/>
          <a:stretch/>
        </p:blipFill>
        <p:spPr>
          <a:xfrm>
            <a:off x="2608810" y="4217266"/>
            <a:ext cx="530352" cy="539496"/>
          </a:xfrm>
          <a:prstGeom prst="roundRect">
            <a:avLst/>
          </a:prstGeom>
          <a:effectLst>
            <a:softEdge rad="25400"/>
          </a:effectLst>
        </p:spPr>
      </p:pic>
      <p:pic>
        <p:nvPicPr>
          <p:cNvPr id="8" name="Picture 7">
            <a:extLst>
              <a:ext uri="{FF2B5EF4-FFF2-40B4-BE49-F238E27FC236}">
                <a16:creationId xmlns:a16="http://schemas.microsoft.com/office/drawing/2014/main" id="{658096B7-1892-8B35-8833-9747F6E2161C}"/>
              </a:ext>
            </a:extLst>
          </p:cNvPr>
          <p:cNvPicPr>
            <a:picLocks noChangeAspect="1"/>
          </p:cNvPicPr>
          <p:nvPr/>
        </p:nvPicPr>
        <p:blipFill rotWithShape="1">
          <a:blip r:embed="rId3"/>
          <a:srcRect l="51320" t="13917" r="42913" b="78207"/>
          <a:stretch/>
        </p:blipFill>
        <p:spPr>
          <a:xfrm>
            <a:off x="4204138" y="4216802"/>
            <a:ext cx="527311" cy="540084"/>
          </a:xfrm>
          <a:prstGeom prst="roundRect">
            <a:avLst/>
          </a:prstGeom>
          <a:effectLst>
            <a:softEdge rad="25400"/>
          </a:effectLst>
        </p:spPr>
      </p:pic>
      <p:pic>
        <p:nvPicPr>
          <p:cNvPr id="9" name="Picture 8">
            <a:extLst>
              <a:ext uri="{FF2B5EF4-FFF2-40B4-BE49-F238E27FC236}">
                <a16:creationId xmlns:a16="http://schemas.microsoft.com/office/drawing/2014/main" id="{E1B1EBC7-CA4F-E77A-188C-74A8D50ABC6D}"/>
              </a:ext>
            </a:extLst>
          </p:cNvPr>
          <p:cNvPicPr>
            <a:picLocks/>
          </p:cNvPicPr>
          <p:nvPr/>
        </p:nvPicPr>
        <p:blipFill rotWithShape="1">
          <a:blip r:embed="rId3"/>
          <a:srcRect l="51320" t="24912" r="43114" b="67525"/>
          <a:stretch/>
        </p:blipFill>
        <p:spPr>
          <a:xfrm>
            <a:off x="1550186" y="4216802"/>
            <a:ext cx="529312" cy="539496"/>
          </a:xfrm>
          <a:prstGeom prst="roundRect">
            <a:avLst/>
          </a:prstGeom>
          <a:effectLst>
            <a:softEdge rad="25400"/>
          </a:effectLst>
        </p:spPr>
      </p:pic>
      <p:pic>
        <p:nvPicPr>
          <p:cNvPr id="10" name="Picture 9">
            <a:extLst>
              <a:ext uri="{FF2B5EF4-FFF2-40B4-BE49-F238E27FC236}">
                <a16:creationId xmlns:a16="http://schemas.microsoft.com/office/drawing/2014/main" id="{02B6ED12-182D-F81B-666A-38E630B4BD16}"/>
              </a:ext>
            </a:extLst>
          </p:cNvPr>
          <p:cNvPicPr>
            <a:picLocks/>
          </p:cNvPicPr>
          <p:nvPr/>
        </p:nvPicPr>
        <p:blipFill rotWithShape="1">
          <a:blip r:embed="rId2"/>
          <a:srcRect l="77960" t="35711" r="16476" b="57038"/>
          <a:stretch/>
        </p:blipFill>
        <p:spPr>
          <a:xfrm>
            <a:off x="3139162" y="4216802"/>
            <a:ext cx="530352" cy="539496"/>
          </a:xfrm>
          <a:prstGeom prst="roundRect">
            <a:avLst/>
          </a:prstGeom>
          <a:effectLst>
            <a:softEdge rad="25400"/>
          </a:effectLst>
        </p:spPr>
      </p:pic>
      <p:pic>
        <p:nvPicPr>
          <p:cNvPr id="11" name="Picture 10">
            <a:extLst>
              <a:ext uri="{FF2B5EF4-FFF2-40B4-BE49-F238E27FC236}">
                <a16:creationId xmlns:a16="http://schemas.microsoft.com/office/drawing/2014/main" id="{B2744B1A-6184-1611-D03D-4799CBE65E84}"/>
              </a:ext>
            </a:extLst>
          </p:cNvPr>
          <p:cNvPicPr>
            <a:picLocks/>
          </p:cNvPicPr>
          <p:nvPr/>
        </p:nvPicPr>
        <p:blipFill rotWithShape="1">
          <a:blip r:embed="rId2"/>
          <a:srcRect l="77697" t="24712" r="16440" b="67725"/>
          <a:stretch/>
        </p:blipFill>
        <p:spPr>
          <a:xfrm>
            <a:off x="5266073" y="4216802"/>
            <a:ext cx="530352" cy="539496"/>
          </a:xfrm>
          <a:prstGeom prst="roundRect">
            <a:avLst/>
          </a:prstGeom>
          <a:effectLst>
            <a:softEdge rad="25400"/>
          </a:effectLst>
        </p:spPr>
      </p:pic>
      <p:pic>
        <p:nvPicPr>
          <p:cNvPr id="12" name="Picture 11">
            <a:extLst>
              <a:ext uri="{FF2B5EF4-FFF2-40B4-BE49-F238E27FC236}">
                <a16:creationId xmlns:a16="http://schemas.microsoft.com/office/drawing/2014/main" id="{7C920D5D-775C-5169-5554-EEAB2F0CE62A}"/>
              </a:ext>
            </a:extLst>
          </p:cNvPr>
          <p:cNvPicPr>
            <a:picLocks/>
          </p:cNvPicPr>
          <p:nvPr/>
        </p:nvPicPr>
        <p:blipFill rotWithShape="1">
          <a:blip r:embed="rId2"/>
          <a:srcRect l="77784" t="14092" r="16847" b="78344"/>
          <a:stretch/>
        </p:blipFill>
        <p:spPr>
          <a:xfrm>
            <a:off x="3668474" y="4220197"/>
            <a:ext cx="530352" cy="539496"/>
          </a:xfrm>
          <a:prstGeom prst="roundRect">
            <a:avLst/>
          </a:prstGeom>
          <a:effectLst>
            <a:softEdge rad="25400"/>
          </a:effectLst>
        </p:spPr>
      </p:pic>
      <p:pic>
        <p:nvPicPr>
          <p:cNvPr id="13" name="Picture 12">
            <a:extLst>
              <a:ext uri="{FF2B5EF4-FFF2-40B4-BE49-F238E27FC236}">
                <a16:creationId xmlns:a16="http://schemas.microsoft.com/office/drawing/2014/main" id="{D3690A8C-BCE4-084F-72BB-A41306AC60CA}"/>
              </a:ext>
            </a:extLst>
          </p:cNvPr>
          <p:cNvPicPr>
            <a:picLocks/>
          </p:cNvPicPr>
          <p:nvPr/>
        </p:nvPicPr>
        <p:blipFill rotWithShape="1">
          <a:blip r:embed="rId2"/>
          <a:srcRect l="86829" t="47252" r="7720" b="45653"/>
          <a:stretch/>
        </p:blipFill>
        <p:spPr>
          <a:xfrm>
            <a:off x="4736761" y="4216802"/>
            <a:ext cx="530352" cy="539496"/>
          </a:xfrm>
          <a:prstGeom prst="roundRect">
            <a:avLst/>
          </a:prstGeom>
          <a:effectLst>
            <a:softEdge rad="25400"/>
          </a:effectLst>
        </p:spPr>
      </p:pic>
      <p:pic>
        <p:nvPicPr>
          <p:cNvPr id="14" name="Picture 13">
            <a:extLst>
              <a:ext uri="{FF2B5EF4-FFF2-40B4-BE49-F238E27FC236}">
                <a16:creationId xmlns:a16="http://schemas.microsoft.com/office/drawing/2014/main" id="{ABCF1FED-0160-4C27-683E-4C29A62E6258}"/>
              </a:ext>
            </a:extLst>
          </p:cNvPr>
          <p:cNvPicPr>
            <a:picLocks/>
          </p:cNvPicPr>
          <p:nvPr/>
        </p:nvPicPr>
        <p:blipFill rotWithShape="1">
          <a:blip r:embed="rId2"/>
          <a:srcRect l="86879" t="35538" r="7670" b="56955"/>
          <a:stretch/>
        </p:blipFill>
        <p:spPr>
          <a:xfrm>
            <a:off x="5796425" y="4216802"/>
            <a:ext cx="530352" cy="539496"/>
          </a:xfrm>
          <a:prstGeom prst="roundRect">
            <a:avLst/>
          </a:prstGeom>
          <a:effectLst>
            <a:softEdge rad="25400"/>
          </a:effectLst>
        </p:spPr>
      </p:pic>
    </p:spTree>
    <p:extLst>
      <p:ext uri="{BB962C8B-B14F-4D97-AF65-F5344CB8AC3E}">
        <p14:creationId xmlns:p14="http://schemas.microsoft.com/office/powerpoint/2010/main" val="1817799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
                                        <p:tgtEl>
                                          <p:spTgt spid="9"/>
                                        </p:tgtEl>
                                      </p:cBhvr>
                                    </p:animEffect>
                                  </p:childTnLst>
                                </p:cTn>
                              </p:par>
                            </p:childTnLst>
                          </p:cTn>
                        </p:par>
                        <p:par>
                          <p:cTn id="8" fill="hold">
                            <p:stCondLst>
                              <p:cond delay="6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100"/>
                                        <p:tgtEl>
                                          <p:spTgt spid="4"/>
                                        </p:tgtEl>
                                      </p:cBhvr>
                                    </p:animEffect>
                                  </p:childTnLst>
                                </p:cTn>
                              </p:par>
                            </p:childTnLst>
                          </p:cTn>
                        </p:par>
                        <p:par>
                          <p:cTn id="12" fill="hold">
                            <p:stCondLst>
                              <p:cond delay="700"/>
                            </p:stCondLst>
                            <p:childTnLst>
                              <p:par>
                                <p:cTn id="13" presetID="22" presetClass="entr" presetSubtype="8"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100"/>
                                        <p:tgtEl>
                                          <p:spTgt spid="5"/>
                                        </p:tgtEl>
                                      </p:cBhvr>
                                    </p:animEffect>
                                  </p:childTnLst>
                                </p:cTn>
                              </p:par>
                            </p:childTnLst>
                          </p:cTn>
                        </p:par>
                        <p:par>
                          <p:cTn id="16" fill="hold">
                            <p:stCondLst>
                              <p:cond delay="800"/>
                            </p:stCondLst>
                            <p:childTnLst>
                              <p:par>
                                <p:cTn id="17" presetID="22" presetClass="entr" presetSubtype="8"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100"/>
                                        <p:tgtEl>
                                          <p:spTgt spid="10"/>
                                        </p:tgtEl>
                                      </p:cBhvr>
                                    </p:animEffect>
                                  </p:childTnLst>
                                </p:cTn>
                              </p:par>
                            </p:childTnLst>
                          </p:cTn>
                        </p:par>
                        <p:par>
                          <p:cTn id="20" fill="hold">
                            <p:stCondLst>
                              <p:cond delay="900"/>
                            </p:stCondLst>
                            <p:childTnLst>
                              <p:par>
                                <p:cTn id="21" presetID="22" presetClass="entr" presetSubtype="8"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100"/>
                                        <p:tgtEl>
                                          <p:spTgt spid="12"/>
                                        </p:tgtEl>
                                      </p:cBhvr>
                                    </p:animEffect>
                                  </p:childTnLst>
                                </p:cTn>
                              </p:par>
                            </p:childTnLst>
                          </p:cTn>
                        </p:par>
                        <p:par>
                          <p:cTn id="24" fill="hold">
                            <p:stCondLst>
                              <p:cond delay="1000"/>
                            </p:stCondLst>
                            <p:childTnLst>
                              <p:par>
                                <p:cTn id="25" presetID="22" presetClass="entr" presetSubtype="8"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100"/>
                                        <p:tgtEl>
                                          <p:spTgt spid="8"/>
                                        </p:tgtEl>
                                      </p:cBhvr>
                                    </p:animEffect>
                                  </p:childTnLst>
                                </p:cTn>
                              </p:par>
                            </p:childTnLst>
                          </p:cTn>
                        </p:par>
                        <p:par>
                          <p:cTn id="28" fill="hold">
                            <p:stCondLst>
                              <p:cond delay="1100"/>
                            </p:stCondLst>
                            <p:childTnLst>
                              <p:par>
                                <p:cTn id="29" presetID="22" presetClass="entr" presetSubtype="8"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left)">
                                      <p:cBhvr>
                                        <p:cTn id="31" dur="100"/>
                                        <p:tgtEl>
                                          <p:spTgt spid="13"/>
                                        </p:tgtEl>
                                      </p:cBhvr>
                                    </p:animEffect>
                                  </p:childTnLst>
                                </p:cTn>
                              </p:par>
                            </p:childTnLst>
                          </p:cTn>
                        </p:par>
                        <p:par>
                          <p:cTn id="32" fill="hold">
                            <p:stCondLst>
                              <p:cond delay="1200"/>
                            </p:stCondLst>
                            <p:childTnLst>
                              <p:par>
                                <p:cTn id="33" presetID="22" presetClass="entr" presetSubtype="8" fill="hold"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left)">
                                      <p:cBhvr>
                                        <p:cTn id="35" dur="100"/>
                                        <p:tgtEl>
                                          <p:spTgt spid="11"/>
                                        </p:tgtEl>
                                      </p:cBhvr>
                                    </p:animEffect>
                                  </p:childTnLst>
                                </p:cTn>
                              </p:par>
                            </p:childTnLst>
                          </p:cTn>
                        </p:par>
                        <p:par>
                          <p:cTn id="36" fill="hold">
                            <p:stCondLst>
                              <p:cond delay="1300"/>
                            </p:stCondLst>
                            <p:childTnLst>
                              <p:par>
                                <p:cTn id="37" presetID="22" presetClass="entr" presetSubtype="8" fill="hold"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left)">
                                      <p:cBhvr>
                                        <p:cTn id="39" dur="100"/>
                                        <p:tgtEl>
                                          <p:spTgt spid="14"/>
                                        </p:tgtEl>
                                      </p:cBhvr>
                                    </p:animEffect>
                                  </p:childTnLst>
                                </p:cTn>
                              </p:par>
                            </p:childTnLst>
                          </p:cTn>
                        </p:par>
                        <p:par>
                          <p:cTn id="40" fill="hold">
                            <p:stCondLst>
                              <p:cond delay="1400"/>
                            </p:stCondLst>
                            <p:childTnLst>
                              <p:par>
                                <p:cTn id="41" presetID="22" presetClass="entr" presetSubtype="8" fill="hold" nodeType="after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wipe(left)">
                                      <p:cBhvr>
                                        <p:cTn id="43" dur="1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71D340-2DD9-3C15-9131-9F19F0808FAC}"/>
            </a:ext>
          </a:extLst>
        </p:cNvPr>
        <p:cNvGrpSpPr/>
        <p:nvPr/>
      </p:nvGrpSpPr>
      <p:grpSpPr>
        <a:xfrm>
          <a:off x="0" y="0"/>
          <a:ext cx="0" cy="0"/>
          <a:chOff x="0" y="0"/>
          <a:chExt cx="0" cy="0"/>
        </a:xfrm>
      </p:grpSpPr>
      <p:sp>
        <p:nvSpPr>
          <p:cNvPr id="2" name="Title 6">
            <a:extLst>
              <a:ext uri="{FF2B5EF4-FFF2-40B4-BE49-F238E27FC236}">
                <a16:creationId xmlns:a16="http://schemas.microsoft.com/office/drawing/2014/main" id="{0D9D4DE4-C31B-8FE3-8184-60C2AA829BCA}"/>
              </a:ext>
            </a:extLst>
          </p:cNvPr>
          <p:cNvSpPr txBox="1">
            <a:spLocks/>
          </p:cNvSpPr>
          <p:nvPr/>
        </p:nvSpPr>
        <p:spPr>
          <a:xfrm>
            <a:off x="334295" y="274525"/>
            <a:ext cx="9468465" cy="813023"/>
          </a:xfrm>
          <a:prstGeom prst="rect">
            <a:avLst/>
          </a:prstGeom>
          <a:noFill/>
        </p:spPr>
        <p:txBody>
          <a:bodyPr vert="horz" lIns="0" tIns="0" rIns="0" bIns="0" rtlCol="0" anchor="t">
            <a:noAutofit/>
          </a:bodyPr>
          <a:lstStyle>
            <a:lvl1pPr algn="l" defTabSz="914400" rtl="0" eaLnBrk="1" latinLnBrk="0" hangingPunct="1">
              <a:lnSpc>
                <a:spcPct val="90000"/>
              </a:lnSpc>
              <a:spcBef>
                <a:spcPct val="0"/>
              </a:spcBef>
              <a:buNone/>
              <a:defRPr sz="2500" b="1" kern="1200">
                <a:solidFill>
                  <a:schemeClr val="tx2"/>
                </a:solidFill>
                <a:latin typeface="Times" pitchFamily="2"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srgbClr val="63B1BC"/>
                </a:solidFill>
                <a:effectLst>
                  <a:outerShdw blurRad="38100" dist="38100" dir="2700000" algn="tl">
                    <a:srgbClr val="000000">
                      <a:alpha val="43137"/>
                    </a:srgbClr>
                  </a:outerShdw>
                </a:effectLst>
                <a:uLnTx/>
                <a:uFillTx/>
                <a:latin typeface="Calibri Light" panose="020F0302020204030204"/>
                <a:ea typeface="+mj-ea"/>
                <a:cs typeface="Arial" panose="020B0604020202020204" pitchFamily="34" charset="0"/>
              </a:rPr>
              <a:t>OPPE Use in Assessing Competency</a:t>
            </a:r>
          </a:p>
        </p:txBody>
      </p:sp>
      <p:pic>
        <p:nvPicPr>
          <p:cNvPr id="5" name="Picture 4">
            <a:extLst>
              <a:ext uri="{FF2B5EF4-FFF2-40B4-BE49-F238E27FC236}">
                <a16:creationId xmlns:a16="http://schemas.microsoft.com/office/drawing/2014/main" id="{AC4C8A0F-0BE7-7CD4-E20C-CFB52BB204DB}"/>
              </a:ext>
            </a:extLst>
          </p:cNvPr>
          <p:cNvPicPr>
            <a:picLocks noChangeAspect="1"/>
          </p:cNvPicPr>
          <p:nvPr/>
        </p:nvPicPr>
        <p:blipFill>
          <a:blip r:embed="rId2"/>
          <a:srcRect b="9087"/>
          <a:stretch/>
        </p:blipFill>
        <p:spPr>
          <a:xfrm>
            <a:off x="78867" y="843761"/>
            <a:ext cx="6666195" cy="3409002"/>
          </a:xfrm>
          <a:prstGeom prst="rect">
            <a:avLst/>
          </a:prstGeom>
        </p:spPr>
      </p:pic>
      <p:pic>
        <p:nvPicPr>
          <p:cNvPr id="11" name="Picture 10">
            <a:extLst>
              <a:ext uri="{FF2B5EF4-FFF2-40B4-BE49-F238E27FC236}">
                <a16:creationId xmlns:a16="http://schemas.microsoft.com/office/drawing/2014/main" id="{91CB43DA-CD81-1D8E-6204-0B0E40B48421}"/>
              </a:ext>
            </a:extLst>
          </p:cNvPr>
          <p:cNvPicPr>
            <a:picLocks noChangeAspect="1"/>
          </p:cNvPicPr>
          <p:nvPr/>
        </p:nvPicPr>
        <p:blipFill>
          <a:blip r:embed="rId3"/>
          <a:srcRect b="11935"/>
          <a:stretch/>
        </p:blipFill>
        <p:spPr>
          <a:xfrm>
            <a:off x="1525451" y="1387411"/>
            <a:ext cx="6096528" cy="3020023"/>
          </a:xfrm>
          <a:prstGeom prst="rect">
            <a:avLst/>
          </a:prstGeom>
        </p:spPr>
      </p:pic>
      <p:pic>
        <p:nvPicPr>
          <p:cNvPr id="3" name="Picture 2">
            <a:extLst>
              <a:ext uri="{FF2B5EF4-FFF2-40B4-BE49-F238E27FC236}">
                <a16:creationId xmlns:a16="http://schemas.microsoft.com/office/drawing/2014/main" id="{2447F60D-BDCC-278C-A623-CF9C96BC80FC}"/>
              </a:ext>
            </a:extLst>
          </p:cNvPr>
          <p:cNvPicPr>
            <a:picLocks noChangeAspect="1"/>
          </p:cNvPicPr>
          <p:nvPr/>
        </p:nvPicPr>
        <p:blipFill>
          <a:blip r:embed="rId4"/>
          <a:srcRect b="57717"/>
          <a:stretch/>
        </p:blipFill>
        <p:spPr>
          <a:xfrm>
            <a:off x="3272497" y="2061900"/>
            <a:ext cx="6096528" cy="1449985"/>
          </a:xfrm>
          <a:prstGeom prst="rect">
            <a:avLst/>
          </a:prstGeom>
        </p:spPr>
      </p:pic>
      <p:pic>
        <p:nvPicPr>
          <p:cNvPr id="8" name="Picture 7">
            <a:extLst>
              <a:ext uri="{FF2B5EF4-FFF2-40B4-BE49-F238E27FC236}">
                <a16:creationId xmlns:a16="http://schemas.microsoft.com/office/drawing/2014/main" id="{27B88BAB-17E1-A204-0EA8-689C29F59360}"/>
              </a:ext>
            </a:extLst>
          </p:cNvPr>
          <p:cNvPicPr>
            <a:picLocks noChangeAspect="1"/>
          </p:cNvPicPr>
          <p:nvPr/>
        </p:nvPicPr>
        <p:blipFill>
          <a:blip r:embed="rId5"/>
          <a:srcRect b="9086"/>
          <a:stretch/>
        </p:blipFill>
        <p:spPr>
          <a:xfrm>
            <a:off x="5391503" y="3154627"/>
            <a:ext cx="6096528" cy="3117682"/>
          </a:xfrm>
          <a:prstGeom prst="rect">
            <a:avLst/>
          </a:prstGeom>
        </p:spPr>
      </p:pic>
      <p:pic>
        <p:nvPicPr>
          <p:cNvPr id="4" name="Picture 3">
            <a:extLst>
              <a:ext uri="{FF2B5EF4-FFF2-40B4-BE49-F238E27FC236}">
                <a16:creationId xmlns:a16="http://schemas.microsoft.com/office/drawing/2014/main" id="{1EC89BC1-9430-D321-657C-CC2E85F2DEA3}"/>
              </a:ext>
            </a:extLst>
          </p:cNvPr>
          <p:cNvPicPr>
            <a:picLocks noChangeAspect="1"/>
          </p:cNvPicPr>
          <p:nvPr/>
        </p:nvPicPr>
        <p:blipFill>
          <a:blip r:embed="rId6"/>
          <a:srcRect l="1104" b="51901"/>
          <a:stretch/>
        </p:blipFill>
        <p:spPr>
          <a:xfrm>
            <a:off x="7368450" y="3860226"/>
            <a:ext cx="6029209" cy="1649448"/>
          </a:xfrm>
          <a:prstGeom prst="rect">
            <a:avLst/>
          </a:prstGeom>
        </p:spPr>
      </p:pic>
      <p:pic>
        <p:nvPicPr>
          <p:cNvPr id="6" name="Picture 5">
            <a:extLst>
              <a:ext uri="{FF2B5EF4-FFF2-40B4-BE49-F238E27FC236}">
                <a16:creationId xmlns:a16="http://schemas.microsoft.com/office/drawing/2014/main" id="{1B45C23D-C9FA-8464-8C47-7310B45AEBAF}"/>
              </a:ext>
            </a:extLst>
          </p:cNvPr>
          <p:cNvPicPr>
            <a:picLocks noChangeAspect="1"/>
          </p:cNvPicPr>
          <p:nvPr/>
        </p:nvPicPr>
        <p:blipFill>
          <a:blip r:embed="rId7"/>
          <a:srcRect b="68880"/>
          <a:stretch/>
        </p:blipFill>
        <p:spPr>
          <a:xfrm>
            <a:off x="7368450" y="5578964"/>
            <a:ext cx="6096528" cy="1067199"/>
          </a:xfrm>
          <a:prstGeom prst="rect">
            <a:avLst/>
          </a:prstGeom>
        </p:spPr>
      </p:pic>
      <p:pic>
        <p:nvPicPr>
          <p:cNvPr id="7" name="Picture 6">
            <a:extLst>
              <a:ext uri="{FF2B5EF4-FFF2-40B4-BE49-F238E27FC236}">
                <a16:creationId xmlns:a16="http://schemas.microsoft.com/office/drawing/2014/main" id="{29FB6AEB-0BD5-8B0D-2AF5-C10A79C827B2}"/>
              </a:ext>
            </a:extLst>
          </p:cNvPr>
          <p:cNvPicPr>
            <a:picLocks noChangeAspect="1"/>
          </p:cNvPicPr>
          <p:nvPr/>
        </p:nvPicPr>
        <p:blipFill>
          <a:blip r:embed="rId8"/>
          <a:srcRect b="73543"/>
          <a:stretch/>
        </p:blipFill>
        <p:spPr>
          <a:xfrm>
            <a:off x="7368450" y="4737685"/>
            <a:ext cx="6096528" cy="907296"/>
          </a:xfrm>
          <a:prstGeom prst="rect">
            <a:avLst/>
          </a:prstGeom>
        </p:spPr>
      </p:pic>
    </p:spTree>
    <p:extLst>
      <p:ext uri="{BB962C8B-B14F-4D97-AF65-F5344CB8AC3E}">
        <p14:creationId xmlns:p14="http://schemas.microsoft.com/office/powerpoint/2010/main" val="2045622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94699-4CE4-A233-E423-16DE51ABEF5C}"/>
              </a:ext>
            </a:extLst>
          </p:cNvPr>
          <p:cNvSpPr>
            <a:spLocks noGrp="1"/>
          </p:cNvSpPr>
          <p:nvPr>
            <p:ph type="title"/>
          </p:nvPr>
        </p:nvSpPr>
        <p:spPr/>
        <p:txBody>
          <a:bodyPr/>
          <a:lstStyle/>
          <a:p>
            <a:r>
              <a:rPr lang="en-US" b="1">
                <a:effectLst>
                  <a:outerShdw blurRad="38100" dist="38100" dir="2700000" algn="tl">
                    <a:srgbClr val="000000">
                      <a:alpha val="43137"/>
                    </a:srgbClr>
                  </a:outerShdw>
                </a:effectLst>
              </a:rPr>
              <a:t>Medical Staff Professional’s Role</a:t>
            </a:r>
            <a:r>
              <a:rPr lang="en-US"/>
              <a:t/>
            </a:r>
            <a:br>
              <a:rPr lang="en-US"/>
            </a:br>
            <a:r>
              <a:rPr lang="en-US"/>
              <a:t>	</a:t>
            </a:r>
            <a:r>
              <a:rPr lang="en-US" sz="4000" b="1" i="1">
                <a:solidFill>
                  <a:srgbClr val="63B1BC"/>
                </a:solidFill>
                <a:effectLst>
                  <a:outerShdw blurRad="38100" dist="38100" dir="2700000" algn="tl">
                    <a:srgbClr val="000000">
                      <a:alpha val="43137"/>
                    </a:srgbClr>
                  </a:outerShdw>
                </a:effectLst>
              </a:rPr>
              <a:t>Supporting Medical Staff Leaders</a:t>
            </a:r>
          </a:p>
        </p:txBody>
      </p:sp>
      <p:sp>
        <p:nvSpPr>
          <p:cNvPr id="3" name="Content Placeholder 2">
            <a:extLst>
              <a:ext uri="{FF2B5EF4-FFF2-40B4-BE49-F238E27FC236}">
                <a16:creationId xmlns:a16="http://schemas.microsoft.com/office/drawing/2014/main" id="{0DE1B8C2-03BF-46DF-C9D4-6E073ED92080}"/>
              </a:ext>
            </a:extLst>
          </p:cNvPr>
          <p:cNvSpPr>
            <a:spLocks noGrp="1"/>
          </p:cNvSpPr>
          <p:nvPr>
            <p:ph idx="1"/>
          </p:nvPr>
        </p:nvSpPr>
        <p:spPr>
          <a:xfrm>
            <a:off x="838200" y="1825625"/>
            <a:ext cx="6175151" cy="4351338"/>
          </a:xfrm>
        </p:spPr>
        <p:txBody>
          <a:bodyPr/>
          <a:lstStyle/>
          <a:p>
            <a:r>
              <a:rPr lang="en-US"/>
              <a:t>Provide dedicated time for Medical Staff Leaders</a:t>
            </a:r>
          </a:p>
          <a:p>
            <a:r>
              <a:rPr lang="en-US"/>
              <a:t>Complete documentation</a:t>
            </a:r>
          </a:p>
          <a:p>
            <a:pPr marL="685800" lvl="2">
              <a:spcBef>
                <a:spcPts val="1000"/>
              </a:spcBef>
            </a:pPr>
            <a:r>
              <a:rPr lang="en-US" sz="2800" b="1">
                <a:solidFill>
                  <a:srgbClr val="63B1BC"/>
                </a:solidFill>
              </a:rPr>
              <a:t>“The whole (hi)story”</a:t>
            </a:r>
          </a:p>
          <a:p>
            <a:pPr marL="685800" lvl="2">
              <a:spcBef>
                <a:spcPts val="1000"/>
              </a:spcBef>
            </a:pPr>
            <a:r>
              <a:rPr lang="en-US" sz="2800" b="1">
                <a:solidFill>
                  <a:srgbClr val="63B1BC"/>
                </a:solidFill>
              </a:rPr>
              <a:t>Demonstrate timeline &amp; interventions as outlined by bylaws</a:t>
            </a:r>
          </a:p>
          <a:p>
            <a:r>
              <a:rPr lang="en-US"/>
              <a:t>Arrange availability of HR and Legal teams as required</a:t>
            </a:r>
          </a:p>
          <a:p>
            <a:r>
              <a:rPr lang="en-US"/>
              <a:t>Ensure accountability</a:t>
            </a:r>
          </a:p>
          <a:p>
            <a:endParaRPr lang="en-US"/>
          </a:p>
        </p:txBody>
      </p:sp>
      <p:sp>
        <p:nvSpPr>
          <p:cNvPr id="4" name="Arrow: Right 3">
            <a:extLst>
              <a:ext uri="{FF2B5EF4-FFF2-40B4-BE49-F238E27FC236}">
                <a16:creationId xmlns:a16="http://schemas.microsoft.com/office/drawing/2014/main" id="{D82CAAB6-721B-41EA-9415-99F50400996C}"/>
              </a:ext>
            </a:extLst>
          </p:cNvPr>
          <p:cNvSpPr/>
          <p:nvPr/>
        </p:nvSpPr>
        <p:spPr>
          <a:xfrm>
            <a:off x="5938684" y="3429000"/>
            <a:ext cx="6175151" cy="963562"/>
          </a:xfrm>
          <a:prstGeom prst="rightArrow">
            <a:avLst/>
          </a:prstGeom>
          <a:gradFill flip="none" rotWithShape="1">
            <a:gsLst>
              <a:gs pos="34000">
                <a:srgbClr val="ED7D31"/>
              </a:gs>
              <a:gs pos="59000">
                <a:srgbClr val="FDF3EE"/>
              </a:gs>
              <a:gs pos="100000">
                <a:schemeClr val="accent1">
                  <a:lumMod val="45000"/>
                  <a:lumOff val="55000"/>
                </a:schemeClr>
              </a:gs>
              <a:gs pos="77000">
                <a:schemeClr val="accent1">
                  <a:lumMod val="30000"/>
                  <a:lumOff val="70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Notched Right 4">
            <a:extLst>
              <a:ext uri="{FF2B5EF4-FFF2-40B4-BE49-F238E27FC236}">
                <a16:creationId xmlns:a16="http://schemas.microsoft.com/office/drawing/2014/main" id="{23081AEA-1175-D8E1-E8B3-C123D7181958}"/>
              </a:ext>
            </a:extLst>
          </p:cNvPr>
          <p:cNvSpPr/>
          <p:nvPr/>
        </p:nvSpPr>
        <p:spPr>
          <a:xfrm rot="18968263">
            <a:off x="7737004" y="4205238"/>
            <a:ext cx="890988" cy="511277"/>
          </a:xfrm>
          <a:prstGeom prst="notched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Notched Right 5">
            <a:extLst>
              <a:ext uri="{FF2B5EF4-FFF2-40B4-BE49-F238E27FC236}">
                <a16:creationId xmlns:a16="http://schemas.microsoft.com/office/drawing/2014/main" id="{CBB111CC-3595-AEE5-A051-75D4C990F70A}"/>
              </a:ext>
            </a:extLst>
          </p:cNvPr>
          <p:cNvSpPr/>
          <p:nvPr/>
        </p:nvSpPr>
        <p:spPr>
          <a:xfrm rot="18929937">
            <a:off x="10214978" y="4206464"/>
            <a:ext cx="890988" cy="511277"/>
          </a:xfrm>
          <a:prstGeom prst="notched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Notched Right 6">
            <a:extLst>
              <a:ext uri="{FF2B5EF4-FFF2-40B4-BE49-F238E27FC236}">
                <a16:creationId xmlns:a16="http://schemas.microsoft.com/office/drawing/2014/main" id="{97362143-239C-8F0B-49EA-F2A65BB8E3E1}"/>
              </a:ext>
            </a:extLst>
          </p:cNvPr>
          <p:cNvSpPr/>
          <p:nvPr/>
        </p:nvSpPr>
        <p:spPr>
          <a:xfrm rot="2756392" flipV="1">
            <a:off x="8904860" y="3098727"/>
            <a:ext cx="890988" cy="511277"/>
          </a:xfrm>
          <a:prstGeom prst="notched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Notched Right 8">
            <a:extLst>
              <a:ext uri="{FF2B5EF4-FFF2-40B4-BE49-F238E27FC236}">
                <a16:creationId xmlns:a16="http://schemas.microsoft.com/office/drawing/2014/main" id="{234BC533-34A7-1292-560E-A5F3C16FECB4}"/>
              </a:ext>
            </a:extLst>
          </p:cNvPr>
          <p:cNvSpPr/>
          <p:nvPr/>
        </p:nvSpPr>
        <p:spPr>
          <a:xfrm rot="2756392" flipV="1">
            <a:off x="6833720" y="3098725"/>
            <a:ext cx="890988" cy="511277"/>
          </a:xfrm>
          <a:prstGeom prst="notched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4EA0C9F-63C7-B936-44D4-D0E47BA6FCA3}"/>
              </a:ext>
            </a:extLst>
          </p:cNvPr>
          <p:cNvSpPr txBox="1"/>
          <p:nvPr/>
        </p:nvSpPr>
        <p:spPr>
          <a:xfrm>
            <a:off x="6471173" y="2448475"/>
            <a:ext cx="808041" cy="584775"/>
          </a:xfrm>
          <a:prstGeom prst="rect">
            <a:avLst/>
          </a:prstGeom>
          <a:noFill/>
        </p:spPr>
        <p:txBody>
          <a:bodyPr wrap="square" rtlCol="0">
            <a:spAutoFit/>
          </a:bodyPr>
          <a:lstStyle/>
          <a:p>
            <a:pPr algn="ctr"/>
            <a:r>
              <a:rPr lang="en-US" sz="1600">
                <a:solidFill>
                  <a:srgbClr val="156082"/>
                </a:solidFill>
              </a:rPr>
              <a:t>Initial FPPE</a:t>
            </a:r>
          </a:p>
        </p:txBody>
      </p:sp>
      <p:sp>
        <p:nvSpPr>
          <p:cNvPr id="11" name="TextBox 10">
            <a:extLst>
              <a:ext uri="{FF2B5EF4-FFF2-40B4-BE49-F238E27FC236}">
                <a16:creationId xmlns:a16="http://schemas.microsoft.com/office/drawing/2014/main" id="{0B9CE9DD-515A-A083-247B-2CDBE4BB19EB}"/>
              </a:ext>
            </a:extLst>
          </p:cNvPr>
          <p:cNvSpPr txBox="1"/>
          <p:nvPr/>
        </p:nvSpPr>
        <p:spPr>
          <a:xfrm>
            <a:off x="9719591" y="4788312"/>
            <a:ext cx="1169390" cy="584775"/>
          </a:xfrm>
          <a:prstGeom prst="rect">
            <a:avLst/>
          </a:prstGeom>
          <a:noFill/>
        </p:spPr>
        <p:txBody>
          <a:bodyPr wrap="square" rtlCol="0">
            <a:spAutoFit/>
          </a:bodyPr>
          <a:lstStyle/>
          <a:p>
            <a:pPr algn="ctr"/>
            <a:r>
              <a:rPr lang="en-US" sz="1600">
                <a:solidFill>
                  <a:srgbClr val="156082"/>
                </a:solidFill>
              </a:rPr>
              <a:t>Completed FPPE</a:t>
            </a:r>
          </a:p>
        </p:txBody>
      </p:sp>
      <p:sp>
        <p:nvSpPr>
          <p:cNvPr id="12" name="TextBox 11">
            <a:extLst>
              <a:ext uri="{FF2B5EF4-FFF2-40B4-BE49-F238E27FC236}">
                <a16:creationId xmlns:a16="http://schemas.microsoft.com/office/drawing/2014/main" id="{6A979501-80A8-7EAD-BCBC-ACCE51C5FC1C}"/>
              </a:ext>
            </a:extLst>
          </p:cNvPr>
          <p:cNvSpPr txBox="1"/>
          <p:nvPr/>
        </p:nvSpPr>
        <p:spPr>
          <a:xfrm>
            <a:off x="7431614" y="4833265"/>
            <a:ext cx="808041" cy="338554"/>
          </a:xfrm>
          <a:prstGeom prst="rect">
            <a:avLst/>
          </a:prstGeom>
          <a:noFill/>
        </p:spPr>
        <p:txBody>
          <a:bodyPr wrap="square" rtlCol="0">
            <a:spAutoFit/>
          </a:bodyPr>
          <a:lstStyle/>
          <a:p>
            <a:pPr algn="ctr"/>
            <a:r>
              <a:rPr lang="en-US" sz="1600">
                <a:solidFill>
                  <a:srgbClr val="156082"/>
                </a:solidFill>
              </a:rPr>
              <a:t>OPPE</a:t>
            </a:r>
          </a:p>
        </p:txBody>
      </p:sp>
      <p:sp>
        <p:nvSpPr>
          <p:cNvPr id="13" name="TextBox 12">
            <a:extLst>
              <a:ext uri="{FF2B5EF4-FFF2-40B4-BE49-F238E27FC236}">
                <a16:creationId xmlns:a16="http://schemas.microsoft.com/office/drawing/2014/main" id="{1A409370-207A-9033-FC6C-16ECF2FBDA1E}"/>
              </a:ext>
            </a:extLst>
          </p:cNvPr>
          <p:cNvSpPr txBox="1"/>
          <p:nvPr/>
        </p:nvSpPr>
        <p:spPr>
          <a:xfrm>
            <a:off x="8517658" y="2448475"/>
            <a:ext cx="1098560" cy="584775"/>
          </a:xfrm>
          <a:prstGeom prst="rect">
            <a:avLst/>
          </a:prstGeom>
          <a:noFill/>
        </p:spPr>
        <p:txBody>
          <a:bodyPr wrap="square" rtlCol="0">
            <a:spAutoFit/>
          </a:bodyPr>
          <a:lstStyle/>
          <a:p>
            <a:pPr algn="ctr"/>
            <a:r>
              <a:rPr lang="en-US" sz="1600">
                <a:solidFill>
                  <a:srgbClr val="156082"/>
                </a:solidFill>
              </a:rPr>
              <a:t>Triggered FPPE</a:t>
            </a:r>
          </a:p>
        </p:txBody>
      </p:sp>
      <p:sp>
        <p:nvSpPr>
          <p:cNvPr id="14" name="Arrow: Notched Right 13">
            <a:extLst>
              <a:ext uri="{FF2B5EF4-FFF2-40B4-BE49-F238E27FC236}">
                <a16:creationId xmlns:a16="http://schemas.microsoft.com/office/drawing/2014/main" id="{8330F0A1-FFFB-C256-9B2B-CC85CEE44892}"/>
              </a:ext>
            </a:extLst>
          </p:cNvPr>
          <p:cNvSpPr/>
          <p:nvPr/>
        </p:nvSpPr>
        <p:spPr>
          <a:xfrm rot="2756392" flipV="1">
            <a:off x="10744485" y="3098726"/>
            <a:ext cx="890988" cy="511277"/>
          </a:xfrm>
          <a:prstGeom prst="notched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F577CB78-CD97-6AF7-0814-3BE9A2546826}"/>
              </a:ext>
            </a:extLst>
          </p:cNvPr>
          <p:cNvSpPr txBox="1"/>
          <p:nvPr/>
        </p:nvSpPr>
        <p:spPr>
          <a:xfrm>
            <a:off x="10311906" y="2448475"/>
            <a:ext cx="1098560" cy="584775"/>
          </a:xfrm>
          <a:prstGeom prst="rect">
            <a:avLst/>
          </a:prstGeom>
          <a:noFill/>
        </p:spPr>
        <p:txBody>
          <a:bodyPr wrap="square" rtlCol="0">
            <a:spAutoFit/>
          </a:bodyPr>
          <a:lstStyle/>
          <a:p>
            <a:pPr algn="ctr"/>
            <a:r>
              <a:rPr lang="en-US" sz="1600">
                <a:solidFill>
                  <a:srgbClr val="156082"/>
                </a:solidFill>
              </a:rPr>
              <a:t>Behavior Concern</a:t>
            </a:r>
          </a:p>
        </p:txBody>
      </p:sp>
    </p:spTree>
    <p:extLst>
      <p:ext uri="{BB962C8B-B14F-4D97-AF65-F5344CB8AC3E}">
        <p14:creationId xmlns:p14="http://schemas.microsoft.com/office/powerpoint/2010/main" val="2003451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345E8-72D3-F2AD-6E59-81DAF679D1FB}"/>
              </a:ext>
            </a:extLst>
          </p:cNvPr>
          <p:cNvSpPr>
            <a:spLocks noGrp="1"/>
          </p:cNvSpPr>
          <p:nvPr>
            <p:ph type="title"/>
          </p:nvPr>
        </p:nvSpPr>
        <p:spPr/>
        <p:txBody>
          <a:bodyPr/>
          <a:lstStyle/>
          <a:p>
            <a:r>
              <a:rPr lang="en-US"/>
              <a:t>Determination of Competency</a:t>
            </a:r>
          </a:p>
        </p:txBody>
      </p:sp>
      <p:sp>
        <p:nvSpPr>
          <p:cNvPr id="3" name="Content Placeholder 2">
            <a:extLst>
              <a:ext uri="{FF2B5EF4-FFF2-40B4-BE49-F238E27FC236}">
                <a16:creationId xmlns:a16="http://schemas.microsoft.com/office/drawing/2014/main" id="{5D4314AC-7E39-26D2-5923-CDAEA02ED509}"/>
              </a:ext>
            </a:extLst>
          </p:cNvPr>
          <p:cNvSpPr txBox="1">
            <a:spLocks/>
          </p:cNvSpPr>
          <p:nvPr/>
        </p:nvSpPr>
        <p:spPr>
          <a:xfrm>
            <a:off x="3657600" y="1409834"/>
            <a:ext cx="7675123" cy="44524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Calibri" panose="020F0502020204030204" pitchFamily="34" charset="0"/>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Calibri" panose="020F0502020204030204" pitchFamily="34" charset="0"/>
                <a:ea typeface="Calibri" panose="020F0502020204030204" pitchFamily="34" charset="0"/>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Calibri" panose="020F0502020204030204" pitchFamily="34" charset="0"/>
                <a:ea typeface="Calibri" panose="020F0502020204030204" pitchFamily="34" charset="0"/>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Calibri" panose="020F0502020204030204" pitchFamily="34" charset="0"/>
                <a:ea typeface="Calibri" panose="020F0502020204030204" pitchFamily="34" charset="0"/>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Calibri" panose="020F0502020204030204" pitchFamily="34" charset="0"/>
                <a:ea typeface="Calibri" panose="020F050202020403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1" u="none" strike="noStrike" kern="1200" cap="none" spc="50" normalizeH="0" baseline="0" noProof="0">
                <a:ln>
                  <a:noFill/>
                </a:ln>
                <a:solidFill>
                  <a:srgbClr val="003B5C"/>
                </a:solidFill>
                <a:effectLst/>
                <a:uLnTx/>
                <a:uFillTx/>
                <a:latin typeface="Calibri" panose="020F0502020204030204" pitchFamily="34" charset="0"/>
                <a:ea typeface="Calibri" panose="020F0502020204030204" pitchFamily="34" charset="0"/>
                <a:cs typeface="Calibri" panose="020F0502020204030204" pitchFamily="34" charset="0"/>
              </a:rPr>
              <a:t>TJC and DNV surveyors will be looking for documentation of the hospital’s FPPE/OPPE processes and how they are applied to the credentialing and privileging process for its practitioners.</a:t>
            </a:r>
            <a:endParaRPr kumimoji="0" lang="en-US" sz="2200" b="0" i="0" u="none" strike="noStrike" kern="1200" cap="none" spc="50" normalizeH="0" baseline="0" noProof="0">
              <a:ln>
                <a:noFill/>
              </a:ln>
              <a:solidFill>
                <a:srgbClr val="003B5C"/>
              </a:solidFill>
              <a:effectLst/>
              <a:uLnTx/>
              <a:uFillTx/>
              <a:latin typeface="Calibri" panose="020F0502020204030204" pitchFamily="34" charset="0"/>
              <a:ea typeface="Calibri" panose="020F0502020204030204" pitchFamily="34" charset="0"/>
              <a:cs typeface="Calibri" panose="020F0502020204030204" pitchFamily="34" charset="0"/>
            </a:endParaRPr>
          </a:p>
          <a:p>
            <a:pPr marL="800100" marR="0" lvl="3" indent="-342900" algn="l" defTabSz="914400" rtl="0" eaLnBrk="1" fontAlgn="auto" latinLnBrk="0" hangingPunct="1">
              <a:lnSpc>
                <a:spcPct val="100000"/>
              </a:lnSpc>
              <a:spcBef>
                <a:spcPts val="0"/>
              </a:spcBef>
              <a:spcAft>
                <a:spcPts val="0"/>
              </a:spcAft>
              <a:buClr>
                <a:srgbClr val="156082">
                  <a:lumMod val="50000"/>
                </a:srgbClr>
              </a:buClr>
              <a:buSzTx/>
              <a:buFont typeface="Arial" panose="020B0604020202020204" pitchFamily="34" charset="0"/>
              <a:buChar char="•"/>
              <a:tabLst/>
              <a:defRPr/>
            </a:pPr>
            <a:r>
              <a:rPr kumimoji="0" lang="en-US" sz="2200" b="0" i="0" u="none" strike="noStrike" kern="1200" cap="none" spc="50" normalizeH="0" baseline="0" noProof="0">
                <a:ln>
                  <a:noFill/>
                </a:ln>
                <a:solidFill>
                  <a:srgbClr val="003B5C"/>
                </a:solidFill>
                <a:effectLst/>
                <a:uLnTx/>
                <a:uFillTx/>
                <a:latin typeface="Calibri" panose="020F0502020204030204" pitchFamily="34" charset="0"/>
                <a:ea typeface="Calibri" panose="020F0502020204030204" pitchFamily="34" charset="0"/>
                <a:cs typeface="Calibri" panose="020F0502020204030204" pitchFamily="34" charset="0"/>
              </a:rPr>
              <a:t>Facilities can be cited for lack of robust OPPE/FPPE processes</a:t>
            </a:r>
          </a:p>
          <a:p>
            <a:pPr marL="800100" marR="0" lvl="3" indent="-342900" algn="l" defTabSz="914400" rtl="0" eaLnBrk="1" fontAlgn="auto" latinLnBrk="0" hangingPunct="1">
              <a:lnSpc>
                <a:spcPct val="100000"/>
              </a:lnSpc>
              <a:spcBef>
                <a:spcPts val="0"/>
              </a:spcBef>
              <a:spcAft>
                <a:spcPts val="0"/>
              </a:spcAft>
              <a:buClr>
                <a:srgbClr val="156082">
                  <a:lumMod val="50000"/>
                </a:srgbClr>
              </a:buClr>
              <a:buSzTx/>
              <a:buFont typeface="Arial" panose="020B0604020202020204" pitchFamily="34" charset="0"/>
              <a:buChar char="•"/>
              <a:tabLst/>
              <a:defRPr/>
            </a:pPr>
            <a:r>
              <a:rPr kumimoji="0" lang="en-US" sz="2200" b="0" i="0" u="none" strike="noStrike" kern="1200" cap="none" spc="50" normalizeH="0" baseline="0" noProof="0">
                <a:ln>
                  <a:noFill/>
                </a:ln>
                <a:solidFill>
                  <a:srgbClr val="003B5C"/>
                </a:solidFill>
                <a:effectLst/>
                <a:uLnTx/>
                <a:uFillTx/>
                <a:latin typeface="Calibri" panose="020F0502020204030204" pitchFamily="34" charset="0"/>
                <a:ea typeface="Calibri" panose="020F0502020204030204" pitchFamily="34" charset="0"/>
                <a:cs typeface="Calibri" panose="020F0502020204030204" pitchFamily="34" charset="0"/>
              </a:rPr>
              <a:t>Initial FPPE can be cited for lack of timeliness and lack of documentation</a:t>
            </a:r>
          </a:p>
          <a:p>
            <a:pPr marL="800100" marR="0" lvl="3" indent="-342900" algn="l" defTabSz="914400" rtl="0" eaLnBrk="1" fontAlgn="auto" latinLnBrk="0" hangingPunct="1">
              <a:lnSpc>
                <a:spcPct val="100000"/>
              </a:lnSpc>
              <a:spcBef>
                <a:spcPts val="0"/>
              </a:spcBef>
              <a:spcAft>
                <a:spcPts val="0"/>
              </a:spcAft>
              <a:buClr>
                <a:srgbClr val="156082">
                  <a:lumMod val="50000"/>
                </a:srgbClr>
              </a:buClr>
              <a:buSzTx/>
              <a:buFont typeface="Arial" panose="020B0604020202020204" pitchFamily="34" charset="0"/>
              <a:buChar char="•"/>
              <a:tabLst/>
              <a:defRPr/>
            </a:pPr>
            <a:r>
              <a:rPr kumimoji="0" lang="en-US" sz="2200" b="0" i="0" u="none" strike="noStrike" kern="1200" cap="none" spc="50" normalizeH="0" baseline="0" noProof="0">
                <a:ln>
                  <a:noFill/>
                </a:ln>
                <a:solidFill>
                  <a:srgbClr val="003B5C"/>
                </a:solidFill>
                <a:effectLst/>
                <a:uLnTx/>
                <a:uFillTx/>
                <a:latin typeface="Calibri" panose="020F0502020204030204" pitchFamily="34" charset="0"/>
                <a:ea typeface="Calibri" panose="020F0502020204030204" pitchFamily="34" charset="0"/>
                <a:cs typeface="Calibri" panose="020F0502020204030204" pitchFamily="34" charset="0"/>
              </a:rPr>
              <a:t>“For cause/Triggered” FPPE frequently gets cited for lack of action and on-going measurement</a:t>
            </a:r>
          </a:p>
          <a:p>
            <a:pPr marL="800100" marR="0" lvl="3" indent="-342900" algn="l" defTabSz="914400" rtl="0" eaLnBrk="1" fontAlgn="auto" latinLnBrk="0" hangingPunct="1">
              <a:lnSpc>
                <a:spcPct val="100000"/>
              </a:lnSpc>
              <a:spcBef>
                <a:spcPts val="0"/>
              </a:spcBef>
              <a:spcAft>
                <a:spcPts val="0"/>
              </a:spcAft>
              <a:buClr>
                <a:srgbClr val="156082">
                  <a:lumMod val="50000"/>
                </a:srgbClr>
              </a:buClr>
              <a:buSzTx/>
              <a:buFont typeface="Arial" panose="020B0604020202020204" pitchFamily="34" charset="0"/>
              <a:buChar char="•"/>
              <a:tabLst/>
              <a:defRPr/>
            </a:pPr>
            <a:r>
              <a:rPr kumimoji="0" lang="en-US" sz="2200" b="0" i="0" u="none" strike="noStrike" kern="1200" cap="none" spc="50" normalizeH="0" baseline="0" noProof="0">
                <a:ln>
                  <a:noFill/>
                </a:ln>
                <a:solidFill>
                  <a:srgbClr val="003B5C"/>
                </a:solidFill>
                <a:effectLst/>
                <a:uLnTx/>
                <a:uFillTx/>
                <a:latin typeface="Calibri" panose="020F0502020204030204" pitchFamily="34" charset="0"/>
                <a:ea typeface="Calibri" panose="020F0502020204030204" pitchFamily="34" charset="0"/>
                <a:cs typeface="Calibri" panose="020F0502020204030204" pitchFamily="34" charset="0"/>
              </a:rPr>
              <a:t>Does OPPE and FPPE data feed back to the credentialing body?</a:t>
            </a:r>
          </a:p>
          <a:p>
            <a:pPr marL="800100" marR="0" lvl="3" indent="-342900" algn="l" defTabSz="914400" rtl="0" eaLnBrk="1" fontAlgn="auto" latinLnBrk="0" hangingPunct="1">
              <a:lnSpc>
                <a:spcPct val="100000"/>
              </a:lnSpc>
              <a:spcBef>
                <a:spcPts val="0"/>
              </a:spcBef>
              <a:spcAft>
                <a:spcPts val="0"/>
              </a:spcAft>
              <a:buClr>
                <a:srgbClr val="156082">
                  <a:lumMod val="50000"/>
                </a:srgbClr>
              </a:buClr>
              <a:buSzTx/>
              <a:buFont typeface="Arial" panose="020B0604020202020204" pitchFamily="34" charset="0"/>
              <a:buChar char="•"/>
              <a:tabLst/>
              <a:defRPr/>
            </a:pPr>
            <a:r>
              <a:rPr kumimoji="0" lang="en-US" sz="2200" b="1" i="0" u="sng" strike="noStrike" kern="1200" cap="none" spc="50" normalizeH="0" baseline="0" noProof="0">
                <a:ln>
                  <a:noFill/>
                </a:ln>
                <a:solidFill>
                  <a:srgbClr val="003B5C"/>
                </a:solidFill>
                <a:effectLst/>
                <a:uLnTx/>
                <a:uFillTx/>
                <a:latin typeface="Calibri" panose="020F0502020204030204" pitchFamily="34" charset="0"/>
                <a:ea typeface="Calibri" panose="020F0502020204030204" pitchFamily="34" charset="0"/>
                <a:cs typeface="Calibri" panose="020F0502020204030204" pitchFamily="34" charset="0"/>
              </a:rPr>
              <a:t>Bottom Line : OPPE/FPPE must be more than just a paper process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199C3932-951B-B9C2-1CC5-13F82AB7EC32}"/>
              </a:ext>
            </a:extLst>
          </p:cNvPr>
          <p:cNvSpPr txBox="1"/>
          <p:nvPr/>
        </p:nvSpPr>
        <p:spPr>
          <a:xfrm>
            <a:off x="0" y="2246968"/>
            <a:ext cx="3657600" cy="1754326"/>
          </a:xfrm>
          <a:prstGeom prst="rect">
            <a:avLst/>
          </a:prstGeom>
          <a:noFill/>
        </p:spPr>
        <p:txBody>
          <a:bodyPr wrap="squar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F / OPPE</a:t>
            </a:r>
          </a:p>
        </p:txBody>
      </p:sp>
      <p:pic>
        <p:nvPicPr>
          <p:cNvPr id="4" name="Picture 3">
            <a:extLst>
              <a:ext uri="{FF2B5EF4-FFF2-40B4-BE49-F238E27FC236}">
                <a16:creationId xmlns:a16="http://schemas.microsoft.com/office/drawing/2014/main" id="{96CF9BC5-43D3-9C93-73C3-26E34063D939}"/>
              </a:ext>
            </a:extLst>
          </p:cNvPr>
          <p:cNvPicPr>
            <a:picLocks noChangeAspect="1"/>
          </p:cNvPicPr>
          <p:nvPr/>
        </p:nvPicPr>
        <p:blipFill>
          <a:blip r:embed="rId2"/>
          <a:stretch>
            <a:fillRect/>
          </a:stretch>
        </p:blipFill>
        <p:spPr>
          <a:xfrm>
            <a:off x="946716" y="4838428"/>
            <a:ext cx="1964463" cy="841913"/>
          </a:xfrm>
          <a:prstGeom prst="rect">
            <a:avLst/>
          </a:prstGeom>
          <a:effectLst>
            <a:outerShdw blurRad="50800" dist="76200" dir="2700000" algn="tl" rotWithShape="0">
              <a:prstClr val="black"/>
            </a:outerShdw>
            <a:softEdge rad="0"/>
          </a:effectLst>
        </p:spPr>
      </p:pic>
      <p:pic>
        <p:nvPicPr>
          <p:cNvPr id="6" name="Picture 5">
            <a:extLst>
              <a:ext uri="{FF2B5EF4-FFF2-40B4-BE49-F238E27FC236}">
                <a16:creationId xmlns:a16="http://schemas.microsoft.com/office/drawing/2014/main" id="{0B0ED951-8164-34A4-0D11-F27A387046FE}"/>
              </a:ext>
            </a:extLst>
          </p:cNvPr>
          <p:cNvPicPr>
            <a:picLocks noChangeAspect="1"/>
          </p:cNvPicPr>
          <p:nvPr/>
        </p:nvPicPr>
        <p:blipFill>
          <a:blip r:embed="rId3"/>
          <a:srcRect l="11073" t="34654" r="11350" b="39410"/>
          <a:stretch/>
        </p:blipFill>
        <p:spPr>
          <a:xfrm>
            <a:off x="653381" y="1484522"/>
            <a:ext cx="2551134" cy="484306"/>
          </a:xfrm>
          <a:prstGeom prst="rect">
            <a:avLst/>
          </a:prstGeom>
          <a:effectLst>
            <a:outerShdw blurRad="50800" dist="76200" dir="2700000" algn="tl" rotWithShape="0">
              <a:prstClr val="black"/>
            </a:outerShdw>
            <a:softEdge rad="0"/>
          </a:effectLst>
        </p:spPr>
      </p:pic>
    </p:spTree>
    <p:extLst>
      <p:ext uri="{BB962C8B-B14F-4D97-AF65-F5344CB8AC3E}">
        <p14:creationId xmlns:p14="http://schemas.microsoft.com/office/powerpoint/2010/main" val="3176567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B5EE64-DBE0-973B-B310-74F0BC69DA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3F9AAB-7C0E-3509-9DDD-1E1917CF1B38}"/>
              </a:ext>
            </a:extLst>
          </p:cNvPr>
          <p:cNvSpPr>
            <a:spLocks noGrp="1"/>
          </p:cNvSpPr>
          <p:nvPr>
            <p:ph type="title"/>
          </p:nvPr>
        </p:nvSpPr>
        <p:spPr/>
        <p:txBody>
          <a:bodyPr/>
          <a:lstStyle/>
          <a:p>
            <a:r>
              <a:rPr lang="en-US"/>
              <a:t>Determination of Competency</a:t>
            </a:r>
          </a:p>
        </p:txBody>
      </p:sp>
      <p:sp>
        <p:nvSpPr>
          <p:cNvPr id="25" name="Curved Left Arrow 2">
            <a:extLst>
              <a:ext uri="{FF2B5EF4-FFF2-40B4-BE49-F238E27FC236}">
                <a16:creationId xmlns:a16="http://schemas.microsoft.com/office/drawing/2014/main" id="{1DA9A306-268C-7D62-D344-63E204300549}"/>
              </a:ext>
            </a:extLst>
          </p:cNvPr>
          <p:cNvSpPr/>
          <p:nvPr/>
        </p:nvSpPr>
        <p:spPr>
          <a:xfrm rot="18322029">
            <a:off x="557047" y="180898"/>
            <a:ext cx="668788" cy="1582217"/>
          </a:xfrm>
          <a:prstGeom prst="curvedLeftArrow">
            <a:avLst/>
          </a:prstGeom>
          <a:solidFill>
            <a:srgbClr val="58B647"/>
          </a:solidFill>
          <a:ln w="12700" cap="flat" cmpd="sng" algn="ctr">
            <a:solidFill>
              <a:srgbClr val="58B647">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Roboto"/>
              <a:ea typeface="+mn-ea"/>
              <a:cs typeface="+mn-cs"/>
            </a:endParaRPr>
          </a:p>
        </p:txBody>
      </p:sp>
      <p:sp>
        <p:nvSpPr>
          <p:cNvPr id="30" name="Curved Left Arrow 2">
            <a:extLst>
              <a:ext uri="{FF2B5EF4-FFF2-40B4-BE49-F238E27FC236}">
                <a16:creationId xmlns:a16="http://schemas.microsoft.com/office/drawing/2014/main" id="{B4036955-372E-F622-3098-84619E6ACA9F}"/>
              </a:ext>
            </a:extLst>
          </p:cNvPr>
          <p:cNvSpPr/>
          <p:nvPr/>
        </p:nvSpPr>
        <p:spPr>
          <a:xfrm rot="7810364" flipV="1">
            <a:off x="1186670" y="1547094"/>
            <a:ext cx="668788" cy="1582217"/>
          </a:xfrm>
          <a:prstGeom prst="curvedLeftArrow">
            <a:avLst/>
          </a:prstGeom>
          <a:solidFill>
            <a:srgbClr val="58B647"/>
          </a:solidFill>
          <a:ln w="12700" cap="flat" cmpd="sng" algn="ctr">
            <a:solidFill>
              <a:srgbClr val="58B647">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Roboto"/>
              <a:ea typeface="+mn-ea"/>
              <a:cs typeface="+mn-cs"/>
            </a:endParaRPr>
          </a:p>
        </p:txBody>
      </p:sp>
      <p:sp>
        <p:nvSpPr>
          <p:cNvPr id="31" name="Curved Left Arrow 2">
            <a:extLst>
              <a:ext uri="{FF2B5EF4-FFF2-40B4-BE49-F238E27FC236}">
                <a16:creationId xmlns:a16="http://schemas.microsoft.com/office/drawing/2014/main" id="{8C6B40E0-EC1C-5B24-E1A8-B42D65AA7639}"/>
              </a:ext>
            </a:extLst>
          </p:cNvPr>
          <p:cNvSpPr/>
          <p:nvPr/>
        </p:nvSpPr>
        <p:spPr>
          <a:xfrm rot="18322029">
            <a:off x="2675135" y="1819618"/>
            <a:ext cx="668788" cy="1582217"/>
          </a:xfrm>
          <a:prstGeom prst="curvedLeftArrow">
            <a:avLst/>
          </a:prstGeom>
          <a:solidFill>
            <a:srgbClr val="58B647"/>
          </a:solidFill>
          <a:ln w="12700" cap="flat" cmpd="sng" algn="ctr">
            <a:solidFill>
              <a:srgbClr val="58B647">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Roboto"/>
              <a:ea typeface="+mn-ea"/>
              <a:cs typeface="+mn-cs"/>
            </a:endParaRPr>
          </a:p>
        </p:txBody>
      </p:sp>
      <p:sp>
        <p:nvSpPr>
          <p:cNvPr id="32" name="Curved Left Arrow 2">
            <a:extLst>
              <a:ext uri="{FF2B5EF4-FFF2-40B4-BE49-F238E27FC236}">
                <a16:creationId xmlns:a16="http://schemas.microsoft.com/office/drawing/2014/main" id="{6405D4AF-3DCE-F13B-3D9C-F95F20CD0A6F}"/>
              </a:ext>
            </a:extLst>
          </p:cNvPr>
          <p:cNvSpPr/>
          <p:nvPr/>
        </p:nvSpPr>
        <p:spPr>
          <a:xfrm rot="7810364" flipV="1">
            <a:off x="3304758" y="3185815"/>
            <a:ext cx="668788" cy="1582217"/>
          </a:xfrm>
          <a:prstGeom prst="curvedLeftArrow">
            <a:avLst/>
          </a:prstGeom>
          <a:solidFill>
            <a:srgbClr val="58B647"/>
          </a:solidFill>
          <a:ln w="12700" cap="flat" cmpd="sng" algn="ctr">
            <a:solidFill>
              <a:srgbClr val="58B647">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Roboto"/>
              <a:ea typeface="+mn-ea"/>
              <a:cs typeface="+mn-cs"/>
            </a:endParaRPr>
          </a:p>
        </p:txBody>
      </p:sp>
      <p:sp>
        <p:nvSpPr>
          <p:cNvPr id="33" name="Curved Left Arrow 2">
            <a:extLst>
              <a:ext uri="{FF2B5EF4-FFF2-40B4-BE49-F238E27FC236}">
                <a16:creationId xmlns:a16="http://schemas.microsoft.com/office/drawing/2014/main" id="{DBAF05AD-5133-6B07-A4B5-485BDE8C7F9C}"/>
              </a:ext>
            </a:extLst>
          </p:cNvPr>
          <p:cNvSpPr/>
          <p:nvPr/>
        </p:nvSpPr>
        <p:spPr>
          <a:xfrm rot="18322029">
            <a:off x="4771614" y="3455549"/>
            <a:ext cx="668788" cy="1582217"/>
          </a:xfrm>
          <a:prstGeom prst="curvedLeftArrow">
            <a:avLst/>
          </a:prstGeom>
          <a:solidFill>
            <a:srgbClr val="58B647"/>
          </a:solidFill>
          <a:ln w="12700" cap="flat" cmpd="sng" algn="ctr">
            <a:solidFill>
              <a:srgbClr val="58B647">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Roboto"/>
              <a:ea typeface="+mn-ea"/>
              <a:cs typeface="+mn-cs"/>
            </a:endParaRPr>
          </a:p>
        </p:txBody>
      </p:sp>
      <p:sp>
        <p:nvSpPr>
          <p:cNvPr id="34" name="Curved Left Arrow 2">
            <a:extLst>
              <a:ext uri="{FF2B5EF4-FFF2-40B4-BE49-F238E27FC236}">
                <a16:creationId xmlns:a16="http://schemas.microsoft.com/office/drawing/2014/main" id="{17E6B241-5943-2DDF-8077-E646ED6B27D0}"/>
              </a:ext>
            </a:extLst>
          </p:cNvPr>
          <p:cNvSpPr/>
          <p:nvPr/>
        </p:nvSpPr>
        <p:spPr>
          <a:xfrm rot="7810364" flipV="1">
            <a:off x="5401237" y="4821745"/>
            <a:ext cx="668788" cy="1582217"/>
          </a:xfrm>
          <a:prstGeom prst="curvedLeftArrow">
            <a:avLst/>
          </a:prstGeom>
          <a:solidFill>
            <a:srgbClr val="58B647"/>
          </a:solidFill>
          <a:ln w="12700" cap="flat" cmpd="sng" algn="ctr">
            <a:solidFill>
              <a:srgbClr val="58B647">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Roboto"/>
              <a:ea typeface="+mn-ea"/>
              <a:cs typeface="+mn-cs"/>
            </a:endParaRPr>
          </a:p>
        </p:txBody>
      </p:sp>
      <p:sp>
        <p:nvSpPr>
          <p:cNvPr id="39" name="Curved Left Arrow 2">
            <a:extLst>
              <a:ext uri="{FF2B5EF4-FFF2-40B4-BE49-F238E27FC236}">
                <a16:creationId xmlns:a16="http://schemas.microsoft.com/office/drawing/2014/main" id="{C0ADF6FD-E43A-FD47-15A9-56D3B00D2D10}"/>
              </a:ext>
            </a:extLst>
          </p:cNvPr>
          <p:cNvSpPr/>
          <p:nvPr/>
        </p:nvSpPr>
        <p:spPr>
          <a:xfrm rot="3277971" flipV="1">
            <a:off x="5928548" y="4796858"/>
            <a:ext cx="668219" cy="1580872"/>
          </a:xfrm>
          <a:prstGeom prst="curvedLeftArrow">
            <a:avLst/>
          </a:prstGeom>
          <a:solidFill>
            <a:srgbClr val="58B647"/>
          </a:solidFill>
          <a:ln w="12700" cap="flat" cmpd="sng" algn="ctr">
            <a:solidFill>
              <a:srgbClr val="58B647">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Roboto"/>
              <a:ea typeface="+mn-ea"/>
              <a:cs typeface="+mn-cs"/>
            </a:endParaRPr>
          </a:p>
        </p:txBody>
      </p:sp>
      <p:sp>
        <p:nvSpPr>
          <p:cNvPr id="40" name="Curved Left Arrow 2">
            <a:extLst>
              <a:ext uri="{FF2B5EF4-FFF2-40B4-BE49-F238E27FC236}">
                <a16:creationId xmlns:a16="http://schemas.microsoft.com/office/drawing/2014/main" id="{CF4C3463-F437-EBCE-6362-226BA0AF906D}"/>
              </a:ext>
            </a:extLst>
          </p:cNvPr>
          <p:cNvSpPr/>
          <p:nvPr/>
        </p:nvSpPr>
        <p:spPr>
          <a:xfrm rot="13789636">
            <a:off x="6557636" y="3431824"/>
            <a:ext cx="668219" cy="1580872"/>
          </a:xfrm>
          <a:prstGeom prst="curvedLeftArrow">
            <a:avLst/>
          </a:prstGeom>
          <a:solidFill>
            <a:srgbClr val="58B647"/>
          </a:solidFill>
          <a:ln w="12700" cap="flat" cmpd="sng" algn="ctr">
            <a:solidFill>
              <a:srgbClr val="58B647">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Roboto"/>
              <a:ea typeface="+mn-ea"/>
              <a:cs typeface="+mn-cs"/>
            </a:endParaRPr>
          </a:p>
        </p:txBody>
      </p:sp>
      <p:sp>
        <p:nvSpPr>
          <p:cNvPr id="41" name="Curved Left Arrow 2">
            <a:extLst>
              <a:ext uri="{FF2B5EF4-FFF2-40B4-BE49-F238E27FC236}">
                <a16:creationId xmlns:a16="http://schemas.microsoft.com/office/drawing/2014/main" id="{F7C4E1ED-92D4-5E11-D09D-95E36D4096E2}"/>
              </a:ext>
            </a:extLst>
          </p:cNvPr>
          <p:cNvSpPr/>
          <p:nvPr/>
        </p:nvSpPr>
        <p:spPr>
          <a:xfrm rot="3277971" flipV="1">
            <a:off x="8044835" y="3159532"/>
            <a:ext cx="668219" cy="1580872"/>
          </a:xfrm>
          <a:prstGeom prst="curvedLeftArrow">
            <a:avLst/>
          </a:prstGeom>
          <a:solidFill>
            <a:srgbClr val="58B647"/>
          </a:solidFill>
          <a:ln w="12700" cap="flat" cmpd="sng" algn="ctr">
            <a:solidFill>
              <a:srgbClr val="58B647">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Roboto"/>
              <a:ea typeface="+mn-ea"/>
              <a:cs typeface="+mn-cs"/>
            </a:endParaRPr>
          </a:p>
        </p:txBody>
      </p:sp>
      <p:sp>
        <p:nvSpPr>
          <p:cNvPr id="42" name="Curved Left Arrow 2">
            <a:extLst>
              <a:ext uri="{FF2B5EF4-FFF2-40B4-BE49-F238E27FC236}">
                <a16:creationId xmlns:a16="http://schemas.microsoft.com/office/drawing/2014/main" id="{D1F19B10-ABAD-096E-E5F0-07D8FB1DF653}"/>
              </a:ext>
            </a:extLst>
          </p:cNvPr>
          <p:cNvSpPr/>
          <p:nvPr/>
        </p:nvSpPr>
        <p:spPr>
          <a:xfrm rot="13789636">
            <a:off x="8673923" y="1794498"/>
            <a:ext cx="668219" cy="1580872"/>
          </a:xfrm>
          <a:prstGeom prst="curvedLeftArrow">
            <a:avLst/>
          </a:prstGeom>
          <a:solidFill>
            <a:srgbClr val="58B647"/>
          </a:solidFill>
          <a:ln w="12700" cap="flat" cmpd="sng" algn="ctr">
            <a:solidFill>
              <a:srgbClr val="58B647">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Roboto"/>
              <a:ea typeface="+mn-ea"/>
              <a:cs typeface="+mn-cs"/>
            </a:endParaRPr>
          </a:p>
        </p:txBody>
      </p:sp>
      <p:sp>
        <p:nvSpPr>
          <p:cNvPr id="43" name="Curved Left Arrow 2">
            <a:extLst>
              <a:ext uri="{FF2B5EF4-FFF2-40B4-BE49-F238E27FC236}">
                <a16:creationId xmlns:a16="http://schemas.microsoft.com/office/drawing/2014/main" id="{F42F9221-4EE4-5621-8284-A57F4B43FE63}"/>
              </a:ext>
            </a:extLst>
          </p:cNvPr>
          <p:cNvSpPr/>
          <p:nvPr/>
        </p:nvSpPr>
        <p:spPr>
          <a:xfrm rot="3277971" flipV="1">
            <a:off x="10139533" y="1524994"/>
            <a:ext cx="668219" cy="1580872"/>
          </a:xfrm>
          <a:prstGeom prst="curvedLeftArrow">
            <a:avLst/>
          </a:prstGeom>
          <a:solidFill>
            <a:srgbClr val="58B647"/>
          </a:solidFill>
          <a:ln w="12700" cap="flat" cmpd="sng" algn="ctr">
            <a:solidFill>
              <a:srgbClr val="58B647">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Roboto"/>
              <a:ea typeface="+mn-ea"/>
              <a:cs typeface="+mn-cs"/>
            </a:endParaRPr>
          </a:p>
        </p:txBody>
      </p:sp>
      <p:sp>
        <p:nvSpPr>
          <p:cNvPr id="44" name="Curved Left Arrow 2">
            <a:extLst>
              <a:ext uri="{FF2B5EF4-FFF2-40B4-BE49-F238E27FC236}">
                <a16:creationId xmlns:a16="http://schemas.microsoft.com/office/drawing/2014/main" id="{D8410BD9-AD64-D21F-7DE8-34F8E2DBFAC9}"/>
              </a:ext>
            </a:extLst>
          </p:cNvPr>
          <p:cNvSpPr/>
          <p:nvPr/>
        </p:nvSpPr>
        <p:spPr>
          <a:xfrm rot="13789636">
            <a:off x="10768620" y="159960"/>
            <a:ext cx="668219" cy="1580872"/>
          </a:xfrm>
          <a:prstGeom prst="curvedLeftArrow">
            <a:avLst/>
          </a:prstGeom>
          <a:solidFill>
            <a:srgbClr val="58B647"/>
          </a:solidFill>
          <a:ln w="12700" cap="flat" cmpd="sng" algn="ctr">
            <a:solidFill>
              <a:srgbClr val="58B647">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Roboto"/>
              <a:ea typeface="+mn-ea"/>
              <a:cs typeface="+mn-cs"/>
            </a:endParaRPr>
          </a:p>
        </p:txBody>
      </p:sp>
      <p:sp>
        <p:nvSpPr>
          <p:cNvPr id="45" name="TextBox 44">
            <a:extLst>
              <a:ext uri="{FF2B5EF4-FFF2-40B4-BE49-F238E27FC236}">
                <a16:creationId xmlns:a16="http://schemas.microsoft.com/office/drawing/2014/main" id="{377A7DF7-4552-DA66-2DD1-A573BE9C2E91}"/>
              </a:ext>
            </a:extLst>
          </p:cNvPr>
          <p:cNvSpPr txBox="1"/>
          <p:nvPr/>
        </p:nvSpPr>
        <p:spPr>
          <a:xfrm>
            <a:off x="4208993" y="4449104"/>
            <a:ext cx="1045506" cy="461665"/>
          </a:xfrm>
          <a:prstGeom prst="rect">
            <a:avLst/>
          </a:prstGeom>
          <a:solidFill>
            <a:srgbClr val="C00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Roboto"/>
                <a:ea typeface="+mn-ea"/>
                <a:cs typeface="+mn-cs"/>
              </a:rPr>
              <a:t>OPPE</a:t>
            </a:r>
          </a:p>
        </p:txBody>
      </p:sp>
      <p:sp>
        <p:nvSpPr>
          <p:cNvPr id="46" name="TextBox 45">
            <a:extLst>
              <a:ext uri="{FF2B5EF4-FFF2-40B4-BE49-F238E27FC236}">
                <a16:creationId xmlns:a16="http://schemas.microsoft.com/office/drawing/2014/main" id="{A41D40A4-8DFD-C7C2-4065-3C43BAF21A02}"/>
              </a:ext>
            </a:extLst>
          </p:cNvPr>
          <p:cNvSpPr txBox="1"/>
          <p:nvPr/>
        </p:nvSpPr>
        <p:spPr>
          <a:xfrm>
            <a:off x="6785907" y="4687838"/>
            <a:ext cx="1045506" cy="461665"/>
          </a:xfrm>
          <a:prstGeom prst="rect">
            <a:avLst/>
          </a:prstGeom>
          <a:solidFill>
            <a:srgbClr val="C00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Roboto"/>
                <a:ea typeface="+mn-ea"/>
                <a:cs typeface="+mn-cs"/>
              </a:rPr>
              <a:t>FPPE</a:t>
            </a:r>
          </a:p>
        </p:txBody>
      </p:sp>
      <p:sp>
        <p:nvSpPr>
          <p:cNvPr id="47" name="TextBox 46">
            <a:extLst>
              <a:ext uri="{FF2B5EF4-FFF2-40B4-BE49-F238E27FC236}">
                <a16:creationId xmlns:a16="http://schemas.microsoft.com/office/drawing/2014/main" id="{B8602401-FA11-CC19-CF86-8D18378A733D}"/>
              </a:ext>
            </a:extLst>
          </p:cNvPr>
          <p:cNvSpPr txBox="1"/>
          <p:nvPr/>
        </p:nvSpPr>
        <p:spPr>
          <a:xfrm>
            <a:off x="52771" y="2428019"/>
            <a:ext cx="1045506" cy="461665"/>
          </a:xfrm>
          <a:prstGeom prst="rect">
            <a:avLst/>
          </a:prstGeom>
          <a:solidFill>
            <a:srgbClr val="58B64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prstClr val="black"/>
                </a:solidFill>
                <a:effectLst/>
                <a:uLnTx/>
                <a:uFillTx/>
                <a:latin typeface="Roboto"/>
                <a:ea typeface="+mn-ea"/>
                <a:cs typeface="+mn-cs"/>
              </a:rPr>
              <a:t>OPPE</a:t>
            </a:r>
          </a:p>
        </p:txBody>
      </p:sp>
      <p:sp>
        <p:nvSpPr>
          <p:cNvPr id="48" name="TextBox 47">
            <a:extLst>
              <a:ext uri="{FF2B5EF4-FFF2-40B4-BE49-F238E27FC236}">
                <a16:creationId xmlns:a16="http://schemas.microsoft.com/office/drawing/2014/main" id="{136683A3-58C2-3EB3-F150-EC2259496D92}"/>
              </a:ext>
            </a:extLst>
          </p:cNvPr>
          <p:cNvSpPr txBox="1"/>
          <p:nvPr/>
        </p:nvSpPr>
        <p:spPr>
          <a:xfrm>
            <a:off x="1207358" y="305939"/>
            <a:ext cx="1045506" cy="461665"/>
          </a:xfrm>
          <a:prstGeom prst="rect">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prstClr val="black"/>
                </a:solidFill>
                <a:effectLst/>
                <a:uLnTx/>
                <a:uFillTx/>
                <a:latin typeface="Roboto"/>
                <a:ea typeface="+mn-ea"/>
                <a:cs typeface="+mn-cs"/>
              </a:rPr>
              <a:t>FPPE</a:t>
            </a:r>
          </a:p>
        </p:txBody>
      </p:sp>
      <p:sp>
        <p:nvSpPr>
          <p:cNvPr id="49" name="TextBox 48">
            <a:extLst>
              <a:ext uri="{FF2B5EF4-FFF2-40B4-BE49-F238E27FC236}">
                <a16:creationId xmlns:a16="http://schemas.microsoft.com/office/drawing/2014/main" id="{D457F6A8-7D51-1411-FCBA-025C13D41747}"/>
              </a:ext>
            </a:extLst>
          </p:cNvPr>
          <p:cNvSpPr txBox="1"/>
          <p:nvPr/>
        </p:nvSpPr>
        <p:spPr>
          <a:xfrm>
            <a:off x="3176956" y="1795553"/>
            <a:ext cx="1045506" cy="461665"/>
          </a:xfrm>
          <a:prstGeom prst="rect">
            <a:avLst/>
          </a:prstGeom>
          <a:solidFill>
            <a:srgbClr val="58B64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prstClr val="black"/>
                </a:solidFill>
                <a:effectLst/>
                <a:uLnTx/>
                <a:uFillTx/>
                <a:latin typeface="Roboto"/>
                <a:ea typeface="+mn-ea"/>
                <a:cs typeface="+mn-cs"/>
              </a:rPr>
              <a:t>OPPE</a:t>
            </a:r>
          </a:p>
        </p:txBody>
      </p:sp>
      <p:sp>
        <p:nvSpPr>
          <p:cNvPr id="50" name="TextBox 49">
            <a:extLst>
              <a:ext uri="{FF2B5EF4-FFF2-40B4-BE49-F238E27FC236}">
                <a16:creationId xmlns:a16="http://schemas.microsoft.com/office/drawing/2014/main" id="{ACC17CDF-FA2D-E1A7-6C05-A94A02277E6B}"/>
              </a:ext>
            </a:extLst>
          </p:cNvPr>
          <p:cNvSpPr txBox="1"/>
          <p:nvPr/>
        </p:nvSpPr>
        <p:spPr>
          <a:xfrm>
            <a:off x="1683261" y="2276510"/>
            <a:ext cx="1045506" cy="461665"/>
          </a:xfrm>
          <a:prstGeom prst="rect">
            <a:avLst/>
          </a:prstGeom>
          <a:solidFill>
            <a:schemeClr val="tx2">
              <a:lumMod val="50000"/>
              <a:lumOff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prstClr val="black"/>
                </a:solidFill>
                <a:effectLst/>
                <a:uLnTx/>
                <a:uFillTx/>
                <a:latin typeface="Roboto"/>
                <a:ea typeface="+mn-ea"/>
                <a:cs typeface="+mn-cs"/>
              </a:rPr>
              <a:t>Peer</a:t>
            </a:r>
          </a:p>
        </p:txBody>
      </p:sp>
      <p:sp>
        <p:nvSpPr>
          <p:cNvPr id="51" name="TextBox 50">
            <a:extLst>
              <a:ext uri="{FF2B5EF4-FFF2-40B4-BE49-F238E27FC236}">
                <a16:creationId xmlns:a16="http://schemas.microsoft.com/office/drawing/2014/main" id="{7335A461-7663-6884-BB95-62D8CBCC92A2}"/>
              </a:ext>
            </a:extLst>
          </p:cNvPr>
          <p:cNvSpPr txBox="1"/>
          <p:nvPr/>
        </p:nvSpPr>
        <p:spPr>
          <a:xfrm>
            <a:off x="3602958" y="3914483"/>
            <a:ext cx="1524590" cy="307777"/>
          </a:xfrm>
          <a:prstGeom prst="rect">
            <a:avLst/>
          </a:prstGeom>
          <a:solidFill>
            <a:schemeClr val="accent5">
              <a:lumMod val="60000"/>
              <a:lumOff val="4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latin typeface="Roboto"/>
                <a:ea typeface="+mn-ea"/>
                <a:cs typeface="+mn-cs"/>
              </a:rPr>
              <a:t>Re-Credentialing</a:t>
            </a:r>
          </a:p>
        </p:txBody>
      </p:sp>
      <p:sp>
        <p:nvSpPr>
          <p:cNvPr id="52" name="TextBox 51">
            <a:extLst>
              <a:ext uri="{FF2B5EF4-FFF2-40B4-BE49-F238E27FC236}">
                <a16:creationId xmlns:a16="http://schemas.microsoft.com/office/drawing/2014/main" id="{49A76E07-4707-98D2-3820-47899982A45F}"/>
              </a:ext>
            </a:extLst>
          </p:cNvPr>
          <p:cNvSpPr txBox="1"/>
          <p:nvPr/>
        </p:nvSpPr>
        <p:spPr>
          <a:xfrm>
            <a:off x="1999852" y="3629191"/>
            <a:ext cx="1045506" cy="461665"/>
          </a:xfrm>
          <a:prstGeom prst="rect">
            <a:avLst/>
          </a:prstGeom>
          <a:solidFill>
            <a:srgbClr val="58B64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prstClr val="black"/>
                </a:solidFill>
                <a:effectLst/>
                <a:uLnTx/>
                <a:uFillTx/>
                <a:latin typeface="Roboto"/>
                <a:ea typeface="+mn-ea"/>
                <a:cs typeface="+mn-cs"/>
              </a:rPr>
              <a:t>OPPE</a:t>
            </a:r>
          </a:p>
        </p:txBody>
      </p:sp>
      <p:sp>
        <p:nvSpPr>
          <p:cNvPr id="53" name="TextBox 52">
            <a:extLst>
              <a:ext uri="{FF2B5EF4-FFF2-40B4-BE49-F238E27FC236}">
                <a16:creationId xmlns:a16="http://schemas.microsoft.com/office/drawing/2014/main" id="{742C67AD-C782-CB68-ACF0-72D65C83B8B3}"/>
              </a:ext>
            </a:extLst>
          </p:cNvPr>
          <p:cNvSpPr txBox="1"/>
          <p:nvPr/>
        </p:nvSpPr>
        <p:spPr>
          <a:xfrm>
            <a:off x="5466213" y="5697028"/>
            <a:ext cx="1045506" cy="461665"/>
          </a:xfrm>
          <a:prstGeom prst="rect">
            <a:avLst/>
          </a:prstGeom>
          <a:solidFill>
            <a:schemeClr val="tx2">
              <a:lumMod val="50000"/>
              <a:lumOff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prstClr val="black"/>
                </a:solidFill>
                <a:effectLst/>
                <a:uLnTx/>
                <a:uFillTx/>
                <a:latin typeface="Roboto"/>
                <a:ea typeface="+mn-ea"/>
                <a:cs typeface="+mn-cs"/>
              </a:rPr>
              <a:t>Peer</a:t>
            </a:r>
          </a:p>
        </p:txBody>
      </p:sp>
      <p:sp>
        <p:nvSpPr>
          <p:cNvPr id="54" name="TextBox 53">
            <a:extLst>
              <a:ext uri="{FF2B5EF4-FFF2-40B4-BE49-F238E27FC236}">
                <a16:creationId xmlns:a16="http://schemas.microsoft.com/office/drawing/2014/main" id="{BDC24329-F26B-9347-9834-64808CBF3AA8}"/>
              </a:ext>
            </a:extLst>
          </p:cNvPr>
          <p:cNvSpPr txBox="1"/>
          <p:nvPr/>
        </p:nvSpPr>
        <p:spPr>
          <a:xfrm>
            <a:off x="6930349" y="3756873"/>
            <a:ext cx="1045506" cy="461665"/>
          </a:xfrm>
          <a:prstGeom prst="rect">
            <a:avLst/>
          </a:prstGeom>
          <a:solidFill>
            <a:schemeClr val="tx2">
              <a:lumMod val="50000"/>
              <a:lumOff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prstClr val="black"/>
                </a:solidFill>
                <a:effectLst/>
                <a:uLnTx/>
                <a:uFillTx/>
                <a:latin typeface="Roboto"/>
                <a:ea typeface="+mn-ea"/>
                <a:cs typeface="+mn-cs"/>
              </a:rPr>
              <a:t>Peer</a:t>
            </a:r>
          </a:p>
        </p:txBody>
      </p:sp>
      <p:sp>
        <p:nvSpPr>
          <p:cNvPr id="55" name="TextBox 54">
            <a:extLst>
              <a:ext uri="{FF2B5EF4-FFF2-40B4-BE49-F238E27FC236}">
                <a16:creationId xmlns:a16="http://schemas.microsoft.com/office/drawing/2014/main" id="{2283507C-7843-B51B-5A56-8A492EBF2FD2}"/>
              </a:ext>
            </a:extLst>
          </p:cNvPr>
          <p:cNvSpPr txBox="1"/>
          <p:nvPr/>
        </p:nvSpPr>
        <p:spPr>
          <a:xfrm>
            <a:off x="8694148" y="4068371"/>
            <a:ext cx="1045506" cy="461665"/>
          </a:xfrm>
          <a:prstGeom prst="rect">
            <a:avLst/>
          </a:prstGeom>
          <a:solidFill>
            <a:srgbClr val="58B64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prstClr val="black"/>
                </a:solidFill>
                <a:effectLst/>
                <a:uLnTx/>
                <a:uFillTx/>
                <a:latin typeface="Roboto"/>
                <a:ea typeface="+mn-ea"/>
                <a:cs typeface="+mn-cs"/>
              </a:rPr>
              <a:t>OPPE</a:t>
            </a:r>
          </a:p>
        </p:txBody>
      </p:sp>
      <p:sp>
        <p:nvSpPr>
          <p:cNvPr id="56" name="TextBox 55">
            <a:extLst>
              <a:ext uri="{FF2B5EF4-FFF2-40B4-BE49-F238E27FC236}">
                <a16:creationId xmlns:a16="http://schemas.microsoft.com/office/drawing/2014/main" id="{F39C4FE1-1DBE-77A0-5C3B-6FE31B03C35F}"/>
              </a:ext>
            </a:extLst>
          </p:cNvPr>
          <p:cNvSpPr txBox="1"/>
          <p:nvPr/>
        </p:nvSpPr>
        <p:spPr>
          <a:xfrm>
            <a:off x="8944995" y="2239063"/>
            <a:ext cx="1524590" cy="307777"/>
          </a:xfrm>
          <a:prstGeom prst="rect">
            <a:avLst/>
          </a:prstGeom>
          <a:solidFill>
            <a:schemeClr val="accent5">
              <a:lumMod val="60000"/>
              <a:lumOff val="4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latin typeface="Roboto"/>
                <a:ea typeface="+mn-ea"/>
                <a:cs typeface="+mn-cs"/>
              </a:rPr>
              <a:t>Re-Credentialing</a:t>
            </a:r>
          </a:p>
        </p:txBody>
      </p:sp>
      <p:sp>
        <p:nvSpPr>
          <p:cNvPr id="57" name="TextBox 56">
            <a:extLst>
              <a:ext uri="{FF2B5EF4-FFF2-40B4-BE49-F238E27FC236}">
                <a16:creationId xmlns:a16="http://schemas.microsoft.com/office/drawing/2014/main" id="{2F38141D-034A-017A-9F93-CC080FAC1010}"/>
              </a:ext>
            </a:extLst>
          </p:cNvPr>
          <p:cNvSpPr txBox="1"/>
          <p:nvPr/>
        </p:nvSpPr>
        <p:spPr>
          <a:xfrm>
            <a:off x="7460936" y="2159988"/>
            <a:ext cx="1045506" cy="461665"/>
          </a:xfrm>
          <a:prstGeom prst="rect">
            <a:avLst/>
          </a:prstGeom>
          <a:solidFill>
            <a:srgbClr val="58B64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prstClr val="black"/>
                </a:solidFill>
                <a:effectLst/>
                <a:uLnTx/>
                <a:uFillTx/>
                <a:latin typeface="Roboto"/>
                <a:ea typeface="+mn-ea"/>
                <a:cs typeface="+mn-cs"/>
              </a:rPr>
              <a:t>OPPE</a:t>
            </a:r>
          </a:p>
        </p:txBody>
      </p:sp>
      <p:sp>
        <p:nvSpPr>
          <p:cNvPr id="58" name="TextBox 57">
            <a:extLst>
              <a:ext uri="{FF2B5EF4-FFF2-40B4-BE49-F238E27FC236}">
                <a16:creationId xmlns:a16="http://schemas.microsoft.com/office/drawing/2014/main" id="{F6DC988A-D41C-3335-7548-3146B40F4196}"/>
              </a:ext>
            </a:extLst>
          </p:cNvPr>
          <p:cNvSpPr txBox="1"/>
          <p:nvPr/>
        </p:nvSpPr>
        <p:spPr>
          <a:xfrm>
            <a:off x="11150042" y="885328"/>
            <a:ext cx="1045506" cy="461665"/>
          </a:xfrm>
          <a:prstGeom prst="rect">
            <a:avLst/>
          </a:prstGeom>
          <a:solidFill>
            <a:srgbClr val="58B64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prstClr val="black"/>
                </a:solidFill>
                <a:effectLst/>
                <a:uLnTx/>
                <a:uFillTx/>
                <a:latin typeface="Roboto"/>
                <a:ea typeface="+mn-ea"/>
                <a:cs typeface="+mn-cs"/>
              </a:rPr>
              <a:t>…</a:t>
            </a:r>
            <a:r>
              <a:rPr kumimoji="0" lang="en-US" sz="2400" b="0" i="0" u="none" strike="noStrike" kern="0" cap="none" spc="0" normalizeH="0" baseline="0" noProof="0" err="1">
                <a:ln>
                  <a:noFill/>
                </a:ln>
                <a:solidFill>
                  <a:prstClr val="black"/>
                </a:solidFill>
                <a:effectLst/>
                <a:uLnTx/>
                <a:uFillTx/>
                <a:latin typeface="Roboto"/>
                <a:ea typeface="+mn-ea"/>
                <a:cs typeface="+mn-cs"/>
              </a:rPr>
              <a:t>etc</a:t>
            </a:r>
            <a:endParaRPr kumimoji="0" lang="en-US" sz="2400" b="0" i="0" u="none" strike="noStrike" kern="0" cap="none" spc="0" normalizeH="0" baseline="0" noProof="0">
              <a:ln>
                <a:noFill/>
              </a:ln>
              <a:solidFill>
                <a:prstClr val="black"/>
              </a:solidFill>
              <a:effectLst/>
              <a:uLnTx/>
              <a:uFillTx/>
              <a:latin typeface="Roboto"/>
              <a:ea typeface="+mn-ea"/>
              <a:cs typeface="+mn-cs"/>
            </a:endParaRPr>
          </a:p>
        </p:txBody>
      </p:sp>
    </p:spTree>
    <p:extLst>
      <p:ext uri="{BB962C8B-B14F-4D97-AF65-F5344CB8AC3E}">
        <p14:creationId xmlns:p14="http://schemas.microsoft.com/office/powerpoint/2010/main" val="2029861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8"/>
                                        </p:tgtEl>
                                        <p:attrNameLst>
                                          <p:attrName>style.visibility</p:attrName>
                                        </p:attrNameLst>
                                      </p:cBhvr>
                                      <p:to>
                                        <p:strVal val="visible"/>
                                      </p:to>
                                    </p:set>
                                    <p:animEffect transition="in" filter="fade">
                                      <p:cBhvr>
                                        <p:cTn id="10" dur="500"/>
                                        <p:tgtEl>
                                          <p:spTgt spid="48"/>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fade">
                                      <p:cBhvr>
                                        <p:cTn id="14" dur="500"/>
                                        <p:tgtEl>
                                          <p:spTgt spid="30"/>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500"/>
                                        <p:tgtEl>
                                          <p:spTgt spid="47"/>
                                        </p:tgtEl>
                                      </p:cBhvr>
                                    </p:animEffect>
                                  </p:childTnLst>
                                </p:cTn>
                              </p:par>
                            </p:childTnLst>
                          </p:cTn>
                        </p:par>
                        <p:par>
                          <p:cTn id="18" fill="hold">
                            <p:stCondLst>
                              <p:cond delay="1000"/>
                            </p:stCondLst>
                            <p:childTnLst>
                              <p:par>
                                <p:cTn id="19" presetID="1" presetClass="entr" presetSubtype="0" fill="hold" grpId="0" nodeType="afterEffect">
                                  <p:stCondLst>
                                    <p:cond delay="0"/>
                                  </p:stCondLst>
                                  <p:childTnLst>
                                    <p:set>
                                      <p:cBhvr>
                                        <p:cTn id="20" dur="1" fill="hold">
                                          <p:stCondLst>
                                            <p:cond delay="0"/>
                                          </p:stCondLst>
                                        </p:cTn>
                                        <p:tgtEl>
                                          <p:spTgt spid="50"/>
                                        </p:tgtEl>
                                        <p:attrNameLst>
                                          <p:attrName>style.visibility</p:attrName>
                                        </p:attrNameLst>
                                      </p:cBhvr>
                                      <p:to>
                                        <p:strVal val="visible"/>
                                      </p:to>
                                    </p:se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par>
                                <p:cTn id="25" presetID="1" presetClass="entr" presetSubtype="0" fill="hold" grpId="0" nodeType="withEffect">
                                  <p:stCondLst>
                                    <p:cond delay="0"/>
                                  </p:stCondLst>
                                  <p:childTnLst>
                                    <p:set>
                                      <p:cBhvr>
                                        <p:cTn id="26" dur="1" fill="hold">
                                          <p:stCondLst>
                                            <p:cond delay="0"/>
                                          </p:stCondLst>
                                        </p:cTn>
                                        <p:tgtEl>
                                          <p:spTgt spid="49"/>
                                        </p:tgtEl>
                                        <p:attrNameLst>
                                          <p:attrName>style.visibility</p:attrName>
                                        </p:attrNameLst>
                                      </p:cBhvr>
                                      <p:to>
                                        <p:strVal val="visible"/>
                                      </p:to>
                                    </p:set>
                                  </p:childTnLst>
                                </p:cTn>
                              </p:par>
                            </p:childTnLst>
                          </p:cTn>
                        </p:par>
                        <p:par>
                          <p:cTn id="27" fill="hold">
                            <p:stCondLst>
                              <p:cond delay="1500"/>
                            </p:stCondLst>
                            <p:childTnLst>
                              <p:par>
                                <p:cTn id="28" presetID="10" presetClass="entr" presetSubtype="0" fill="hold" grpId="0" nodeType="after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fade">
                                      <p:cBhvr>
                                        <p:cTn id="30" dur="500"/>
                                        <p:tgtEl>
                                          <p:spTgt spid="32"/>
                                        </p:tgtEl>
                                      </p:cBhvr>
                                    </p:animEffect>
                                  </p:childTnLst>
                                </p:cTn>
                              </p:par>
                              <p:par>
                                <p:cTn id="31" presetID="1" presetClass="entr" presetSubtype="0" fill="hold" grpId="0" nodeType="withEffect">
                                  <p:stCondLst>
                                    <p:cond delay="0"/>
                                  </p:stCondLst>
                                  <p:childTnLst>
                                    <p:set>
                                      <p:cBhvr>
                                        <p:cTn id="32" dur="1" fill="hold">
                                          <p:stCondLst>
                                            <p:cond delay="0"/>
                                          </p:stCondLst>
                                        </p:cTn>
                                        <p:tgtEl>
                                          <p:spTgt spid="52"/>
                                        </p:tgtEl>
                                        <p:attrNameLst>
                                          <p:attrName>style.visibility</p:attrName>
                                        </p:attrNameLst>
                                      </p:cBhvr>
                                      <p:to>
                                        <p:strVal val="visible"/>
                                      </p:to>
                                    </p:set>
                                  </p:childTnLst>
                                </p:cTn>
                              </p:par>
                            </p:childTnLst>
                          </p:cTn>
                        </p:par>
                        <p:par>
                          <p:cTn id="33" fill="hold">
                            <p:stCondLst>
                              <p:cond delay="2000"/>
                            </p:stCondLst>
                            <p:childTnLst>
                              <p:par>
                                <p:cTn id="34" presetID="1" presetClass="entr" presetSubtype="0" fill="hold" grpId="0" nodeType="afterEffect">
                                  <p:stCondLst>
                                    <p:cond delay="0"/>
                                  </p:stCondLst>
                                  <p:childTnLst>
                                    <p:set>
                                      <p:cBhvr>
                                        <p:cTn id="35" dur="1" fill="hold">
                                          <p:stCondLst>
                                            <p:cond delay="0"/>
                                          </p:stCondLst>
                                        </p:cTn>
                                        <p:tgtEl>
                                          <p:spTgt spid="51"/>
                                        </p:tgtEl>
                                        <p:attrNameLst>
                                          <p:attrName>style.visibility</p:attrName>
                                        </p:attrNameLst>
                                      </p:cBhvr>
                                      <p:to>
                                        <p:strVal val="visible"/>
                                      </p:to>
                                    </p:set>
                                  </p:childTnLst>
                                </p:cTn>
                              </p:par>
                            </p:childTnLst>
                          </p:cTn>
                        </p:par>
                        <p:par>
                          <p:cTn id="36" fill="hold">
                            <p:stCondLst>
                              <p:cond delay="2000"/>
                            </p:stCondLst>
                            <p:childTnLst>
                              <p:par>
                                <p:cTn id="37" presetID="10" presetClass="entr" presetSubtype="0" fill="hold" grpId="0" nodeType="after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fade">
                                      <p:cBhvr>
                                        <p:cTn id="39" dur="500"/>
                                        <p:tgtEl>
                                          <p:spTgt spid="33"/>
                                        </p:tgtEl>
                                      </p:cBhvr>
                                    </p:animEffect>
                                  </p:childTnLst>
                                </p:cTn>
                              </p:par>
                            </p:childTnLst>
                          </p:cTn>
                        </p:par>
                        <p:par>
                          <p:cTn id="40" fill="hold">
                            <p:stCondLst>
                              <p:cond delay="2500"/>
                            </p:stCondLst>
                            <p:childTnLst>
                              <p:par>
                                <p:cTn id="41" presetID="1" presetClass="entr" presetSubtype="0" fill="hold" grpId="0" nodeType="afterEffect">
                                  <p:stCondLst>
                                    <p:cond delay="0"/>
                                  </p:stCondLst>
                                  <p:childTnLst>
                                    <p:set>
                                      <p:cBhvr>
                                        <p:cTn id="42" dur="1" fill="hold">
                                          <p:stCondLst>
                                            <p:cond delay="0"/>
                                          </p:stCondLst>
                                        </p:cTn>
                                        <p:tgtEl>
                                          <p:spTgt spid="45"/>
                                        </p:tgtEl>
                                        <p:attrNameLst>
                                          <p:attrName>style.visibility</p:attrName>
                                        </p:attrNameLst>
                                      </p:cBhvr>
                                      <p:to>
                                        <p:strVal val="visible"/>
                                      </p:to>
                                    </p:set>
                                  </p:childTnLst>
                                </p:cTn>
                              </p:par>
                            </p:childTnLst>
                          </p:cTn>
                        </p:par>
                        <p:par>
                          <p:cTn id="43" fill="hold">
                            <p:stCondLst>
                              <p:cond delay="2500"/>
                            </p:stCondLst>
                            <p:childTnLst>
                              <p:par>
                                <p:cTn id="44" presetID="10" presetClass="entr" presetSubtype="0" fill="hold" grpId="0" nodeType="after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fade">
                                      <p:cBhvr>
                                        <p:cTn id="46" dur="500"/>
                                        <p:tgtEl>
                                          <p:spTgt spid="34"/>
                                        </p:tgtEl>
                                      </p:cBhvr>
                                    </p:animEffect>
                                  </p:childTnLst>
                                </p:cTn>
                              </p:par>
                            </p:childTnLst>
                          </p:cTn>
                        </p:par>
                        <p:par>
                          <p:cTn id="47" fill="hold">
                            <p:stCondLst>
                              <p:cond delay="3000"/>
                            </p:stCondLst>
                            <p:childTnLst>
                              <p:par>
                                <p:cTn id="48" presetID="1" presetClass="entr" presetSubtype="0" fill="hold" grpId="0" nodeType="afterEffect">
                                  <p:stCondLst>
                                    <p:cond delay="0"/>
                                  </p:stCondLst>
                                  <p:childTnLst>
                                    <p:set>
                                      <p:cBhvr>
                                        <p:cTn id="49" dur="1" fill="hold">
                                          <p:stCondLst>
                                            <p:cond delay="0"/>
                                          </p:stCondLst>
                                        </p:cTn>
                                        <p:tgtEl>
                                          <p:spTgt spid="53"/>
                                        </p:tgtEl>
                                        <p:attrNameLst>
                                          <p:attrName>style.visibility</p:attrName>
                                        </p:attrNameLst>
                                      </p:cBhvr>
                                      <p:to>
                                        <p:strVal val="visible"/>
                                      </p:to>
                                    </p:set>
                                  </p:childTnLst>
                                </p:cTn>
                              </p:par>
                            </p:childTnLst>
                          </p:cTn>
                        </p:par>
                        <p:par>
                          <p:cTn id="50" fill="hold">
                            <p:stCondLst>
                              <p:cond delay="3000"/>
                            </p:stCondLst>
                            <p:childTnLst>
                              <p:par>
                                <p:cTn id="51" presetID="10" presetClass="entr" presetSubtype="0" fill="hold" grpId="0" nodeType="afterEffect">
                                  <p:stCondLst>
                                    <p:cond delay="0"/>
                                  </p:stCondLst>
                                  <p:childTnLst>
                                    <p:set>
                                      <p:cBhvr>
                                        <p:cTn id="52" dur="1" fill="hold">
                                          <p:stCondLst>
                                            <p:cond delay="0"/>
                                          </p:stCondLst>
                                        </p:cTn>
                                        <p:tgtEl>
                                          <p:spTgt spid="39"/>
                                        </p:tgtEl>
                                        <p:attrNameLst>
                                          <p:attrName>style.visibility</p:attrName>
                                        </p:attrNameLst>
                                      </p:cBhvr>
                                      <p:to>
                                        <p:strVal val="visible"/>
                                      </p:to>
                                    </p:set>
                                    <p:animEffect transition="in" filter="fade">
                                      <p:cBhvr>
                                        <p:cTn id="53" dur="500"/>
                                        <p:tgtEl>
                                          <p:spTgt spid="39"/>
                                        </p:tgtEl>
                                      </p:cBhvr>
                                    </p:animEffect>
                                  </p:childTnLst>
                                </p:cTn>
                              </p:par>
                              <p:par>
                                <p:cTn id="54" presetID="1" presetClass="entr" presetSubtype="0" fill="hold" grpId="0" nodeType="withEffect">
                                  <p:stCondLst>
                                    <p:cond delay="0"/>
                                  </p:stCondLst>
                                  <p:childTnLst>
                                    <p:set>
                                      <p:cBhvr>
                                        <p:cTn id="55" dur="1" fill="hold">
                                          <p:stCondLst>
                                            <p:cond delay="0"/>
                                          </p:stCondLst>
                                        </p:cTn>
                                        <p:tgtEl>
                                          <p:spTgt spid="46"/>
                                        </p:tgtEl>
                                        <p:attrNameLst>
                                          <p:attrName>style.visibility</p:attrName>
                                        </p:attrNameLst>
                                      </p:cBhvr>
                                      <p:to>
                                        <p:strVal val="visible"/>
                                      </p:to>
                                    </p:set>
                                  </p:childTnLst>
                                </p:cTn>
                              </p:par>
                            </p:childTnLst>
                          </p:cTn>
                        </p:par>
                        <p:par>
                          <p:cTn id="56" fill="hold">
                            <p:stCondLst>
                              <p:cond delay="3500"/>
                            </p:stCondLst>
                            <p:childTnLst>
                              <p:par>
                                <p:cTn id="57" presetID="10" presetClass="entr" presetSubtype="0" fill="hold" grpId="0" nodeType="afterEffect">
                                  <p:stCondLst>
                                    <p:cond delay="0"/>
                                  </p:stCondLst>
                                  <p:childTnLst>
                                    <p:set>
                                      <p:cBhvr>
                                        <p:cTn id="58" dur="1" fill="hold">
                                          <p:stCondLst>
                                            <p:cond delay="0"/>
                                          </p:stCondLst>
                                        </p:cTn>
                                        <p:tgtEl>
                                          <p:spTgt spid="40"/>
                                        </p:tgtEl>
                                        <p:attrNameLst>
                                          <p:attrName>style.visibility</p:attrName>
                                        </p:attrNameLst>
                                      </p:cBhvr>
                                      <p:to>
                                        <p:strVal val="visible"/>
                                      </p:to>
                                    </p:set>
                                    <p:animEffect transition="in" filter="fade">
                                      <p:cBhvr>
                                        <p:cTn id="59" dur="500"/>
                                        <p:tgtEl>
                                          <p:spTgt spid="40"/>
                                        </p:tgtEl>
                                      </p:cBhvr>
                                    </p:animEffect>
                                  </p:childTnLst>
                                </p:cTn>
                              </p:par>
                            </p:childTnLst>
                          </p:cTn>
                        </p:par>
                        <p:par>
                          <p:cTn id="60" fill="hold">
                            <p:stCondLst>
                              <p:cond delay="4000"/>
                            </p:stCondLst>
                            <p:childTnLst>
                              <p:par>
                                <p:cTn id="61" presetID="1" presetClass="entr" presetSubtype="0" fill="hold" grpId="0" nodeType="afterEffect">
                                  <p:stCondLst>
                                    <p:cond delay="0"/>
                                  </p:stCondLst>
                                  <p:childTnLst>
                                    <p:set>
                                      <p:cBhvr>
                                        <p:cTn id="62" dur="1" fill="hold">
                                          <p:stCondLst>
                                            <p:cond delay="0"/>
                                          </p:stCondLst>
                                        </p:cTn>
                                        <p:tgtEl>
                                          <p:spTgt spid="54"/>
                                        </p:tgtEl>
                                        <p:attrNameLst>
                                          <p:attrName>style.visibility</p:attrName>
                                        </p:attrNameLst>
                                      </p:cBhvr>
                                      <p:to>
                                        <p:strVal val="visible"/>
                                      </p:to>
                                    </p:set>
                                  </p:childTnLst>
                                </p:cTn>
                              </p:par>
                            </p:childTnLst>
                          </p:cTn>
                        </p:par>
                        <p:par>
                          <p:cTn id="63" fill="hold">
                            <p:stCondLst>
                              <p:cond delay="4000"/>
                            </p:stCondLst>
                            <p:childTnLst>
                              <p:par>
                                <p:cTn id="64" presetID="10" presetClass="entr" presetSubtype="0" fill="hold" grpId="0" nodeType="afterEffect">
                                  <p:stCondLst>
                                    <p:cond delay="0"/>
                                  </p:stCondLst>
                                  <p:childTnLst>
                                    <p:set>
                                      <p:cBhvr>
                                        <p:cTn id="65" dur="1" fill="hold">
                                          <p:stCondLst>
                                            <p:cond delay="0"/>
                                          </p:stCondLst>
                                        </p:cTn>
                                        <p:tgtEl>
                                          <p:spTgt spid="41"/>
                                        </p:tgtEl>
                                        <p:attrNameLst>
                                          <p:attrName>style.visibility</p:attrName>
                                        </p:attrNameLst>
                                      </p:cBhvr>
                                      <p:to>
                                        <p:strVal val="visible"/>
                                      </p:to>
                                    </p:set>
                                    <p:animEffect transition="in" filter="fade">
                                      <p:cBhvr>
                                        <p:cTn id="66" dur="500"/>
                                        <p:tgtEl>
                                          <p:spTgt spid="41"/>
                                        </p:tgtEl>
                                      </p:cBhvr>
                                    </p:animEffect>
                                  </p:childTnLst>
                                </p:cTn>
                              </p:par>
                              <p:par>
                                <p:cTn id="67" presetID="1" presetClass="entr" presetSubtype="0" fill="hold" grpId="0" nodeType="withEffect">
                                  <p:stCondLst>
                                    <p:cond delay="0"/>
                                  </p:stCondLst>
                                  <p:childTnLst>
                                    <p:set>
                                      <p:cBhvr>
                                        <p:cTn id="68" dur="1" fill="hold">
                                          <p:stCondLst>
                                            <p:cond delay="0"/>
                                          </p:stCondLst>
                                        </p:cTn>
                                        <p:tgtEl>
                                          <p:spTgt spid="55"/>
                                        </p:tgtEl>
                                        <p:attrNameLst>
                                          <p:attrName>style.visibility</p:attrName>
                                        </p:attrNameLst>
                                      </p:cBhvr>
                                      <p:to>
                                        <p:strVal val="visible"/>
                                      </p:to>
                                    </p:set>
                                  </p:childTnLst>
                                </p:cTn>
                              </p:par>
                            </p:childTnLst>
                          </p:cTn>
                        </p:par>
                        <p:par>
                          <p:cTn id="69" fill="hold">
                            <p:stCondLst>
                              <p:cond delay="4500"/>
                            </p:stCondLst>
                            <p:childTnLst>
                              <p:par>
                                <p:cTn id="70" presetID="10" presetClass="entr" presetSubtype="0" fill="hold" grpId="0" nodeType="afterEffect">
                                  <p:stCondLst>
                                    <p:cond delay="0"/>
                                  </p:stCondLst>
                                  <p:childTnLst>
                                    <p:set>
                                      <p:cBhvr>
                                        <p:cTn id="71" dur="1" fill="hold">
                                          <p:stCondLst>
                                            <p:cond delay="0"/>
                                          </p:stCondLst>
                                        </p:cTn>
                                        <p:tgtEl>
                                          <p:spTgt spid="42"/>
                                        </p:tgtEl>
                                        <p:attrNameLst>
                                          <p:attrName>style.visibility</p:attrName>
                                        </p:attrNameLst>
                                      </p:cBhvr>
                                      <p:to>
                                        <p:strVal val="visible"/>
                                      </p:to>
                                    </p:set>
                                    <p:animEffect transition="in" filter="fade">
                                      <p:cBhvr>
                                        <p:cTn id="72" dur="500"/>
                                        <p:tgtEl>
                                          <p:spTgt spid="42"/>
                                        </p:tgtEl>
                                      </p:cBhvr>
                                    </p:animEffect>
                                  </p:childTnLst>
                                </p:cTn>
                              </p:par>
                              <p:par>
                                <p:cTn id="73" presetID="1" presetClass="entr" presetSubtype="0" fill="hold" grpId="0" nodeType="withEffect">
                                  <p:stCondLst>
                                    <p:cond delay="0"/>
                                  </p:stCondLst>
                                  <p:childTnLst>
                                    <p:set>
                                      <p:cBhvr>
                                        <p:cTn id="74" dur="1" fill="hold">
                                          <p:stCondLst>
                                            <p:cond delay="0"/>
                                          </p:stCondLst>
                                        </p:cTn>
                                        <p:tgtEl>
                                          <p:spTgt spid="57"/>
                                        </p:tgtEl>
                                        <p:attrNameLst>
                                          <p:attrName>style.visibility</p:attrName>
                                        </p:attrNameLst>
                                      </p:cBhvr>
                                      <p:to>
                                        <p:strVal val="visible"/>
                                      </p:to>
                                    </p:set>
                                  </p:childTnLst>
                                </p:cTn>
                              </p:par>
                            </p:childTnLst>
                          </p:cTn>
                        </p:par>
                        <p:par>
                          <p:cTn id="75" fill="hold">
                            <p:stCondLst>
                              <p:cond delay="5000"/>
                            </p:stCondLst>
                            <p:childTnLst>
                              <p:par>
                                <p:cTn id="76" presetID="1" presetClass="entr" presetSubtype="0" fill="hold" grpId="0" nodeType="afterEffect">
                                  <p:stCondLst>
                                    <p:cond delay="0"/>
                                  </p:stCondLst>
                                  <p:childTnLst>
                                    <p:set>
                                      <p:cBhvr>
                                        <p:cTn id="77" dur="1" fill="hold">
                                          <p:stCondLst>
                                            <p:cond delay="0"/>
                                          </p:stCondLst>
                                        </p:cTn>
                                        <p:tgtEl>
                                          <p:spTgt spid="56"/>
                                        </p:tgtEl>
                                        <p:attrNameLst>
                                          <p:attrName>style.visibility</p:attrName>
                                        </p:attrNameLst>
                                      </p:cBhvr>
                                      <p:to>
                                        <p:strVal val="visible"/>
                                      </p:to>
                                    </p:set>
                                  </p:childTnLst>
                                </p:cTn>
                              </p:par>
                            </p:childTnLst>
                          </p:cTn>
                        </p:par>
                        <p:par>
                          <p:cTn id="78" fill="hold">
                            <p:stCondLst>
                              <p:cond delay="5000"/>
                            </p:stCondLst>
                            <p:childTnLst>
                              <p:par>
                                <p:cTn id="79" presetID="10" presetClass="entr" presetSubtype="0" fill="hold" grpId="0" nodeType="afterEffect">
                                  <p:stCondLst>
                                    <p:cond delay="0"/>
                                  </p:stCondLst>
                                  <p:childTnLst>
                                    <p:set>
                                      <p:cBhvr>
                                        <p:cTn id="80" dur="1" fill="hold">
                                          <p:stCondLst>
                                            <p:cond delay="0"/>
                                          </p:stCondLst>
                                        </p:cTn>
                                        <p:tgtEl>
                                          <p:spTgt spid="43"/>
                                        </p:tgtEl>
                                        <p:attrNameLst>
                                          <p:attrName>style.visibility</p:attrName>
                                        </p:attrNameLst>
                                      </p:cBhvr>
                                      <p:to>
                                        <p:strVal val="visible"/>
                                      </p:to>
                                    </p:set>
                                    <p:animEffect transition="in" filter="fade">
                                      <p:cBhvr>
                                        <p:cTn id="81" dur="500"/>
                                        <p:tgtEl>
                                          <p:spTgt spid="43"/>
                                        </p:tgtEl>
                                      </p:cBhvr>
                                    </p:animEffect>
                                  </p:childTnLst>
                                </p:cTn>
                              </p:par>
                            </p:childTnLst>
                          </p:cTn>
                        </p:par>
                        <p:par>
                          <p:cTn id="82" fill="hold">
                            <p:stCondLst>
                              <p:cond delay="5500"/>
                            </p:stCondLst>
                            <p:childTnLst>
                              <p:par>
                                <p:cTn id="83" presetID="10" presetClass="entr" presetSubtype="0" fill="hold" grpId="0" nodeType="afterEffect">
                                  <p:stCondLst>
                                    <p:cond delay="0"/>
                                  </p:stCondLst>
                                  <p:childTnLst>
                                    <p:set>
                                      <p:cBhvr>
                                        <p:cTn id="84" dur="1" fill="hold">
                                          <p:stCondLst>
                                            <p:cond delay="0"/>
                                          </p:stCondLst>
                                        </p:cTn>
                                        <p:tgtEl>
                                          <p:spTgt spid="44"/>
                                        </p:tgtEl>
                                        <p:attrNameLst>
                                          <p:attrName>style.visibility</p:attrName>
                                        </p:attrNameLst>
                                      </p:cBhvr>
                                      <p:to>
                                        <p:strVal val="visible"/>
                                      </p:to>
                                    </p:set>
                                    <p:animEffect transition="in" filter="fade">
                                      <p:cBhvr>
                                        <p:cTn id="85" dur="500"/>
                                        <p:tgtEl>
                                          <p:spTgt spid="44"/>
                                        </p:tgtEl>
                                      </p:cBhvr>
                                    </p:animEffect>
                                  </p:childTnLst>
                                </p:cTn>
                              </p:par>
                              <p:par>
                                <p:cTn id="86" presetID="1" presetClass="entr" presetSubtype="0" fill="hold" grpId="0" nodeType="withEffect">
                                  <p:stCondLst>
                                    <p:cond delay="0"/>
                                  </p:stCondLst>
                                  <p:childTnLst>
                                    <p:set>
                                      <p:cBhvr>
                                        <p:cTn id="87"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0" grpId="0" animBg="1"/>
      <p:bldP spid="31" grpId="0" animBg="1"/>
      <p:bldP spid="32" grpId="0" animBg="1"/>
      <p:bldP spid="33" grpId="0" animBg="1"/>
      <p:bldP spid="34"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345E8-72D3-F2AD-6E59-81DAF679D1FB}"/>
              </a:ext>
            </a:extLst>
          </p:cNvPr>
          <p:cNvSpPr>
            <a:spLocks noGrp="1"/>
          </p:cNvSpPr>
          <p:nvPr>
            <p:ph type="title"/>
          </p:nvPr>
        </p:nvSpPr>
        <p:spPr/>
        <p:txBody>
          <a:bodyPr/>
          <a:lstStyle/>
          <a:p>
            <a:r>
              <a:rPr lang="en-US"/>
              <a:t>Reporting Requirements</a:t>
            </a:r>
          </a:p>
        </p:txBody>
      </p:sp>
      <p:sp>
        <p:nvSpPr>
          <p:cNvPr id="3" name="Content Placeholder 2">
            <a:extLst>
              <a:ext uri="{FF2B5EF4-FFF2-40B4-BE49-F238E27FC236}">
                <a16:creationId xmlns:a16="http://schemas.microsoft.com/office/drawing/2014/main" id="{5D4314AC-7E39-26D2-5923-CDAEA02ED509}"/>
              </a:ext>
            </a:extLst>
          </p:cNvPr>
          <p:cNvSpPr txBox="1">
            <a:spLocks/>
          </p:cNvSpPr>
          <p:nvPr/>
        </p:nvSpPr>
        <p:spPr>
          <a:xfrm>
            <a:off x="3657600" y="1409834"/>
            <a:ext cx="7675123" cy="44524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Calibri" panose="020F0502020204030204" pitchFamily="34" charset="0"/>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Calibri" panose="020F0502020204030204" pitchFamily="34" charset="0"/>
                <a:ea typeface="Calibri" panose="020F0502020204030204" pitchFamily="34" charset="0"/>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Calibri" panose="020F0502020204030204" pitchFamily="34" charset="0"/>
                <a:ea typeface="Calibri" panose="020F0502020204030204" pitchFamily="34" charset="0"/>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Calibri" panose="020F0502020204030204" pitchFamily="34" charset="0"/>
                <a:ea typeface="Calibri" panose="020F0502020204030204" pitchFamily="34" charset="0"/>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Calibri" panose="020F0502020204030204" pitchFamily="34" charset="0"/>
                <a:ea typeface="Calibri" panose="020F050202020403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Roboto" panose="020B0604020202020204" pitchFamily="34" charset="0"/>
              <a:buNone/>
              <a:tabLst/>
              <a:defRPr/>
            </a:pPr>
            <a:endParaRPr kumimoji="0" lang="en-US" altLang="en-US" sz="2200" b="0" i="0" u="none" strike="noStrike" kern="1200" cap="none" spc="0" normalizeH="0" baseline="0" noProof="0">
              <a:ln>
                <a:noFill/>
              </a:ln>
              <a:solidFill>
                <a:srgbClr val="003B5C"/>
              </a:solidFill>
              <a:effectLst/>
              <a:uLnTx/>
              <a:uFillTx/>
              <a:latin typeface="Calibri" panose="020F0502020204030204"/>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90000"/>
              </a:lnSpc>
              <a:spcBef>
                <a:spcPts val="1000"/>
              </a:spcBef>
              <a:spcAft>
                <a:spcPts val="0"/>
              </a:spcAft>
              <a:buClrTx/>
              <a:buSzTx/>
              <a:buFont typeface="Roboto" panose="020B0604020202020204" pitchFamily="34" charset="0"/>
              <a:buNone/>
              <a:tabLst/>
              <a:defRPr/>
            </a:pPr>
            <a:r>
              <a:rPr kumimoji="0" lang="en-US" altLang="en-US" sz="2200" b="0" i="0" u="none" strike="noStrike" kern="1200" cap="none" spc="0" normalizeH="0" baseline="0" noProof="0">
                <a:ln>
                  <a:noFill/>
                </a:ln>
                <a:solidFill>
                  <a:srgbClr val="003B5C"/>
                </a:solidFill>
                <a:effectLst/>
                <a:uLnTx/>
                <a:uFillTx/>
                <a:latin typeface="Calibri" panose="020F0502020204030204"/>
                <a:ea typeface="Calibri" panose="020F0502020204030204" pitchFamily="34" charset="0"/>
                <a:cs typeface="Calibri" panose="020F0502020204030204" pitchFamily="34" charset="0"/>
              </a:rPr>
              <a:t>OPPE and FPPE information is reported to the MEC and the Board</a:t>
            </a:r>
          </a:p>
          <a:p>
            <a:pPr marL="0" marR="0" lvl="0" indent="0" algn="l" defTabSz="914400" rtl="0" eaLnBrk="1" fontAlgn="auto" latinLnBrk="0" hangingPunct="1">
              <a:lnSpc>
                <a:spcPct val="90000"/>
              </a:lnSpc>
              <a:spcBef>
                <a:spcPts val="1000"/>
              </a:spcBef>
              <a:spcAft>
                <a:spcPts val="0"/>
              </a:spcAft>
              <a:buClrTx/>
              <a:buSzTx/>
              <a:buFont typeface="Roboto" panose="020B0604020202020204" pitchFamily="34" charset="0"/>
              <a:buNone/>
              <a:tabLst/>
              <a:defRPr/>
            </a:pPr>
            <a:endParaRPr kumimoji="0" lang="en-US" altLang="en-US" sz="2200" b="0" i="0" u="none" strike="noStrike" kern="1200" cap="none" spc="0" normalizeH="0" baseline="0" noProof="0">
              <a:ln>
                <a:noFill/>
              </a:ln>
              <a:solidFill>
                <a:srgbClr val="003B5C"/>
              </a:solidFill>
              <a:effectLst/>
              <a:uLnTx/>
              <a:uFillTx/>
              <a:latin typeface="Calibri" panose="020F0502020204030204"/>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90000"/>
              </a:lnSpc>
              <a:spcBef>
                <a:spcPts val="1000"/>
              </a:spcBef>
              <a:spcAft>
                <a:spcPts val="0"/>
              </a:spcAft>
              <a:buClrTx/>
              <a:buSzTx/>
              <a:buFont typeface="Roboto" panose="020B0604020202020204" pitchFamily="34" charset="0"/>
              <a:buNone/>
              <a:tabLst/>
              <a:defRPr/>
            </a:pPr>
            <a:r>
              <a:rPr kumimoji="0" lang="en-US" altLang="en-US" sz="2200" b="0" i="1" u="none" strike="noStrike" kern="1200" cap="none" spc="0" normalizeH="0" baseline="0" noProof="0">
                <a:ln>
                  <a:noFill/>
                </a:ln>
                <a:solidFill>
                  <a:srgbClr val="003B5C"/>
                </a:solidFill>
                <a:effectLst/>
                <a:uLnTx/>
                <a:uFillTx/>
                <a:latin typeface="Calibri" panose="020F0502020204030204"/>
                <a:ea typeface="Calibri" panose="020F0502020204030204" pitchFamily="34" charset="0"/>
                <a:cs typeface="Calibri" panose="020F0502020204030204" pitchFamily="34" charset="0"/>
              </a:rPr>
              <a:t>OPPE and FPPE are parts of the peer review process – protected</a:t>
            </a:r>
          </a:p>
          <a:p>
            <a:pPr marL="0" marR="0" lvl="0" indent="0" algn="l" defTabSz="914400" rtl="0" eaLnBrk="1" fontAlgn="auto" latinLnBrk="0" hangingPunct="1">
              <a:lnSpc>
                <a:spcPct val="90000"/>
              </a:lnSpc>
              <a:spcBef>
                <a:spcPts val="1000"/>
              </a:spcBef>
              <a:spcAft>
                <a:spcPts val="0"/>
              </a:spcAft>
              <a:buClrTx/>
              <a:buSzTx/>
              <a:buFont typeface="Roboto" panose="020B0604020202020204" pitchFamily="34" charset="0"/>
              <a:buNone/>
              <a:tabLst/>
              <a:defRPr/>
            </a:pPr>
            <a:endParaRPr kumimoji="0" lang="en-US" altLang="en-US" sz="2200" b="0" i="1" u="none" strike="noStrike" kern="1200" cap="none" spc="0" normalizeH="0" baseline="0" noProof="0">
              <a:ln>
                <a:noFill/>
              </a:ln>
              <a:solidFill>
                <a:srgbClr val="003B5C"/>
              </a:solidFill>
              <a:effectLst/>
              <a:uLnTx/>
              <a:uFillTx/>
              <a:latin typeface="Calibri" panose="020F0502020204030204"/>
              <a:ea typeface="Calibri" panose="020F0502020204030204" pitchFamily="34" charset="0"/>
              <a:cs typeface="Calibri" panose="020F0502020204030204" pitchFamily="34" charset="0"/>
            </a:endParaRPr>
          </a:p>
          <a:p>
            <a:pPr marL="685800" marR="0" lvl="1" indent="-228600" algn="l" defTabSz="914400" rtl="0" eaLnBrk="1" fontAlgn="auto" latinLnBrk="0" hangingPunct="1">
              <a:lnSpc>
                <a:spcPct val="90000"/>
              </a:lnSpc>
              <a:spcBef>
                <a:spcPts val="500"/>
              </a:spcBef>
              <a:spcAft>
                <a:spcPts val="0"/>
              </a:spcAft>
              <a:buClr>
                <a:srgbClr val="156082">
                  <a:lumMod val="50000"/>
                </a:srgbClr>
              </a:buClr>
              <a:buSzTx/>
              <a:buFont typeface="Roboto" panose="020B0604020202020204" pitchFamily="34" charset="0"/>
              <a:buChar char="•"/>
              <a:tabLst/>
              <a:defRPr/>
            </a:pPr>
            <a:r>
              <a:rPr kumimoji="0" lang="en-US" altLang="en-US" sz="2200" b="0" i="0" u="none" strike="noStrike" kern="1200" cap="none" spc="0" normalizeH="0" baseline="0" noProof="0">
                <a:ln>
                  <a:noFill/>
                </a:ln>
                <a:solidFill>
                  <a:srgbClr val="003B5C"/>
                </a:solidFill>
                <a:effectLst/>
                <a:uLnTx/>
                <a:uFillTx/>
                <a:latin typeface="Calibri" panose="020F0502020204030204"/>
                <a:ea typeface="Calibri" panose="020F0502020204030204" pitchFamily="34" charset="0"/>
                <a:cs typeface="Calibri" panose="020F0502020204030204" pitchFamily="34" charset="0"/>
              </a:rPr>
              <a:t>They are not adverse actions</a:t>
            </a:r>
          </a:p>
          <a:p>
            <a:pPr marL="685800" marR="0" lvl="1" indent="-228600" algn="l" defTabSz="914400" rtl="0" eaLnBrk="1" fontAlgn="auto" latinLnBrk="0" hangingPunct="1">
              <a:lnSpc>
                <a:spcPct val="90000"/>
              </a:lnSpc>
              <a:spcBef>
                <a:spcPts val="500"/>
              </a:spcBef>
              <a:spcAft>
                <a:spcPts val="0"/>
              </a:spcAft>
              <a:buClr>
                <a:srgbClr val="156082">
                  <a:lumMod val="50000"/>
                </a:srgbClr>
              </a:buClr>
              <a:buSzTx/>
              <a:buFont typeface="Roboto" panose="020B0604020202020204" pitchFamily="34" charset="0"/>
              <a:buChar char="•"/>
              <a:tabLst/>
              <a:defRPr/>
            </a:pPr>
            <a:r>
              <a:rPr kumimoji="0" lang="en-US" altLang="en-US" sz="2200" b="0" i="0" u="none" strike="noStrike" kern="1200" cap="none" spc="0" normalizeH="0" baseline="0" noProof="0">
                <a:ln>
                  <a:noFill/>
                </a:ln>
                <a:solidFill>
                  <a:srgbClr val="003B5C"/>
                </a:solidFill>
                <a:effectLst/>
                <a:uLnTx/>
                <a:uFillTx/>
                <a:latin typeface="Calibri" panose="020F0502020204030204"/>
                <a:ea typeface="Calibri" panose="020F0502020204030204" pitchFamily="34" charset="0"/>
                <a:cs typeface="Calibri" panose="020F0502020204030204" pitchFamily="34" charset="0"/>
              </a:rPr>
              <a:t>They are not “investigations”</a:t>
            </a:r>
          </a:p>
          <a:p>
            <a:pPr marL="685800" marR="0" lvl="1" indent="-228600" algn="l" defTabSz="914400" rtl="0" eaLnBrk="1" fontAlgn="auto" latinLnBrk="0" hangingPunct="1">
              <a:lnSpc>
                <a:spcPct val="90000"/>
              </a:lnSpc>
              <a:spcBef>
                <a:spcPts val="500"/>
              </a:spcBef>
              <a:spcAft>
                <a:spcPts val="0"/>
              </a:spcAft>
              <a:buClr>
                <a:srgbClr val="156082">
                  <a:lumMod val="50000"/>
                </a:srgbClr>
              </a:buClr>
              <a:buSzTx/>
              <a:buFont typeface="Roboto" panose="020B0604020202020204" pitchFamily="34" charset="0"/>
              <a:buChar char="•"/>
              <a:tabLst/>
              <a:defRPr/>
            </a:pPr>
            <a:r>
              <a:rPr kumimoji="0" lang="en-US" altLang="en-US" sz="2200" b="0" i="0" u="none" strike="noStrike" kern="1200" cap="none" spc="0" normalizeH="0" baseline="0" noProof="0">
                <a:ln>
                  <a:noFill/>
                </a:ln>
                <a:solidFill>
                  <a:srgbClr val="003B5C"/>
                </a:solidFill>
                <a:effectLst/>
                <a:uLnTx/>
                <a:uFillTx/>
                <a:latin typeface="Calibri" panose="020F0502020204030204"/>
                <a:ea typeface="Calibri" panose="020F0502020204030204" pitchFamily="34" charset="0"/>
                <a:cs typeface="Calibri" panose="020F0502020204030204" pitchFamily="34" charset="0"/>
              </a:rPr>
              <a:t>They are not reportable to the National Practitioner Data Bank or State Medical Board</a:t>
            </a:r>
          </a:p>
          <a:p>
            <a:pPr marL="685800" marR="0" lvl="1" indent="-228600" algn="l" defTabSz="914400" rtl="0" eaLnBrk="1" fontAlgn="auto" latinLnBrk="0" hangingPunct="1">
              <a:lnSpc>
                <a:spcPct val="90000"/>
              </a:lnSpc>
              <a:spcBef>
                <a:spcPts val="500"/>
              </a:spcBef>
              <a:spcAft>
                <a:spcPts val="0"/>
              </a:spcAft>
              <a:buClr>
                <a:srgbClr val="156082">
                  <a:lumMod val="50000"/>
                </a:srgbClr>
              </a:buClr>
              <a:buSzTx/>
              <a:buFont typeface="Roboto" panose="020B0604020202020204" pitchFamily="34" charset="0"/>
              <a:buChar char="•"/>
              <a:tabLst/>
              <a:defRPr/>
            </a:pPr>
            <a:r>
              <a:rPr kumimoji="0" lang="en-US" altLang="en-US" sz="2200" b="0" i="0" u="none" strike="noStrike" kern="1200" cap="none" spc="0" normalizeH="0" baseline="0" noProof="0">
                <a:ln>
                  <a:noFill/>
                </a:ln>
                <a:solidFill>
                  <a:srgbClr val="003B5C"/>
                </a:solidFill>
                <a:effectLst/>
                <a:uLnTx/>
                <a:uFillTx/>
                <a:latin typeface="Calibri" panose="020F0502020204030204"/>
                <a:ea typeface="Calibri" panose="020F0502020204030204" pitchFamily="34" charset="0"/>
                <a:cs typeface="Calibri" panose="020F0502020204030204" pitchFamily="34" charset="0"/>
              </a:rPr>
              <a:t>They are part of feedback and, if needed, managing poor performance</a:t>
            </a:r>
          </a:p>
        </p:txBody>
      </p:sp>
      <p:sp>
        <p:nvSpPr>
          <p:cNvPr id="5" name="TextBox 4">
            <a:extLst>
              <a:ext uri="{FF2B5EF4-FFF2-40B4-BE49-F238E27FC236}">
                <a16:creationId xmlns:a16="http://schemas.microsoft.com/office/drawing/2014/main" id="{199C3932-951B-B9C2-1CC5-13F82AB7EC32}"/>
              </a:ext>
            </a:extLst>
          </p:cNvPr>
          <p:cNvSpPr txBox="1"/>
          <p:nvPr/>
        </p:nvSpPr>
        <p:spPr>
          <a:xfrm>
            <a:off x="0" y="2246968"/>
            <a:ext cx="3657600" cy="1754326"/>
          </a:xfrm>
          <a:prstGeom prst="rect">
            <a:avLst/>
          </a:prstGeom>
          <a:noFill/>
        </p:spPr>
        <p:txBody>
          <a:bodyPr wrap="squar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F / OPPE</a:t>
            </a:r>
          </a:p>
        </p:txBody>
      </p:sp>
      <p:pic>
        <p:nvPicPr>
          <p:cNvPr id="4" name="Picture 2" descr="Challenges of Operating as a Public Company">
            <a:extLst>
              <a:ext uri="{FF2B5EF4-FFF2-40B4-BE49-F238E27FC236}">
                <a16:creationId xmlns:a16="http://schemas.microsoft.com/office/drawing/2014/main" id="{6FF2FB4C-14C8-5EFA-4CC6-6A83C47949AB}"/>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768523" y="538192"/>
            <a:ext cx="2120553" cy="18799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9740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98969D-9513-2DE6-9D77-FD34B236E5B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4A9E74C-8A15-EA1B-3CA4-55F2D3DB050B}"/>
              </a:ext>
            </a:extLst>
          </p:cNvPr>
          <p:cNvSpPr txBox="1"/>
          <p:nvPr/>
        </p:nvSpPr>
        <p:spPr>
          <a:xfrm>
            <a:off x="7792338" y="5372734"/>
            <a:ext cx="332816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Medical Executive Committee</a:t>
            </a:r>
            <a:endParaRPr kumimoji="0" lang="en-US" sz="2000" b="0" i="1"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itle 6">
            <a:extLst>
              <a:ext uri="{FF2B5EF4-FFF2-40B4-BE49-F238E27FC236}">
                <a16:creationId xmlns:a16="http://schemas.microsoft.com/office/drawing/2014/main" id="{5CFCD5A3-6F41-7723-B3DF-9D57C0EE12E5}"/>
              </a:ext>
            </a:extLst>
          </p:cNvPr>
          <p:cNvSpPr txBox="1">
            <a:spLocks/>
          </p:cNvSpPr>
          <p:nvPr/>
        </p:nvSpPr>
        <p:spPr>
          <a:xfrm>
            <a:off x="333989" y="260556"/>
            <a:ext cx="7905750" cy="379413"/>
          </a:xfrm>
          <a:prstGeom prst="rect">
            <a:avLst/>
          </a:prstGeom>
          <a:noFill/>
        </p:spPr>
        <p:txBody>
          <a:bodyPr vert="horz" lIns="0" tIns="0" rIns="0" bIns="0" rtlCol="0" anchor="t">
            <a:noAutofit/>
          </a:bodyPr>
          <a:lstStyle>
            <a:lvl1pPr algn="l" defTabSz="914400" rtl="0" eaLnBrk="1" latinLnBrk="0" hangingPunct="1">
              <a:lnSpc>
                <a:spcPct val="90000"/>
              </a:lnSpc>
              <a:spcBef>
                <a:spcPct val="0"/>
              </a:spcBef>
              <a:buNone/>
              <a:defRPr sz="2500" b="1" kern="1200">
                <a:solidFill>
                  <a:schemeClr val="tx2"/>
                </a:solidFill>
                <a:latin typeface="Times" pitchFamily="2"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srgbClr val="63B1BC"/>
                </a:solidFill>
                <a:effectLst>
                  <a:outerShdw blurRad="38100" dist="38100" dir="2700000" algn="tl">
                    <a:srgbClr val="000000">
                      <a:alpha val="43137"/>
                    </a:srgbClr>
                  </a:outerShdw>
                </a:effectLst>
                <a:uLnTx/>
                <a:uFillTx/>
                <a:latin typeface="Calibri Light" panose="020F0302020204030204"/>
                <a:ea typeface="+mj-ea"/>
                <a:cs typeface="Arial" panose="020B0604020202020204" pitchFamily="34" charset="0"/>
              </a:rPr>
              <a:t>F/OPPE Information Flow</a:t>
            </a:r>
          </a:p>
        </p:txBody>
      </p:sp>
      <p:sp>
        <p:nvSpPr>
          <p:cNvPr id="9" name="TextBox 8">
            <a:extLst>
              <a:ext uri="{FF2B5EF4-FFF2-40B4-BE49-F238E27FC236}">
                <a16:creationId xmlns:a16="http://schemas.microsoft.com/office/drawing/2014/main" id="{83239013-01AD-6706-4284-CC6B8EA99EFF}"/>
              </a:ext>
            </a:extLst>
          </p:cNvPr>
          <p:cNvSpPr txBox="1"/>
          <p:nvPr/>
        </p:nvSpPr>
        <p:spPr>
          <a:xfrm>
            <a:off x="3360224" y="2631984"/>
            <a:ext cx="220702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Department Chair</a:t>
            </a:r>
            <a:endParaRPr kumimoji="0" lang="en-US" sz="2000" b="0" i="1"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5EEDA11F-7379-BCEB-9238-686CBAF42B31}"/>
              </a:ext>
            </a:extLst>
          </p:cNvPr>
          <p:cNvSpPr txBox="1"/>
          <p:nvPr/>
        </p:nvSpPr>
        <p:spPr>
          <a:xfrm>
            <a:off x="4617038" y="3470161"/>
            <a:ext cx="264179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Provider</a:t>
            </a:r>
            <a:endParaRPr kumimoji="0" lang="en-US" sz="2000" b="0" i="1"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7916588C-1730-3455-16C2-1C47960C58AF}"/>
              </a:ext>
            </a:extLst>
          </p:cNvPr>
          <p:cNvSpPr txBox="1"/>
          <p:nvPr/>
        </p:nvSpPr>
        <p:spPr>
          <a:xfrm>
            <a:off x="6190599" y="4357239"/>
            <a:ext cx="332816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Credentials Committee</a:t>
            </a:r>
            <a:endParaRPr kumimoji="0" lang="en-US" sz="2000" b="0" i="1"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5" name="Graphic 14" descr="Single gear with solid fill">
            <a:extLst>
              <a:ext uri="{FF2B5EF4-FFF2-40B4-BE49-F238E27FC236}">
                <a16:creationId xmlns:a16="http://schemas.microsoft.com/office/drawing/2014/main" id="{29E19352-C3ED-DDE6-5385-175C9A63CE80}"/>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rot="19641116">
            <a:off x="4483445" y="3730558"/>
            <a:ext cx="1828800" cy="1828800"/>
          </a:xfrm>
          <a:prstGeom prst="rect">
            <a:avLst/>
          </a:prstGeom>
          <a:effectLst>
            <a:outerShdw blurRad="50800" dist="76200" dir="2700000" algn="tl" rotWithShape="0">
              <a:prstClr val="black"/>
            </a:outerShdw>
          </a:effectLst>
        </p:spPr>
      </p:pic>
      <p:pic>
        <p:nvPicPr>
          <p:cNvPr id="16" name="Graphic 15" descr="Single gear with solid fill">
            <a:extLst>
              <a:ext uri="{FF2B5EF4-FFF2-40B4-BE49-F238E27FC236}">
                <a16:creationId xmlns:a16="http://schemas.microsoft.com/office/drawing/2014/main" id="{753281F0-6387-A3FD-D573-A6FF03A10133}"/>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3169082">
            <a:off x="3186719" y="2912467"/>
            <a:ext cx="1600200" cy="1600200"/>
          </a:xfrm>
          <a:prstGeom prst="rect">
            <a:avLst/>
          </a:prstGeom>
          <a:effectLst>
            <a:outerShdw blurRad="50800" dist="76200" dir="2700000" algn="tl" rotWithShape="0">
              <a:prstClr val="black"/>
            </a:outerShdw>
          </a:effectLst>
        </p:spPr>
      </p:pic>
      <p:pic>
        <p:nvPicPr>
          <p:cNvPr id="17" name="Graphic 16" descr="Single gear with solid fill">
            <a:extLst>
              <a:ext uri="{FF2B5EF4-FFF2-40B4-BE49-F238E27FC236}">
                <a16:creationId xmlns:a16="http://schemas.microsoft.com/office/drawing/2014/main" id="{420B0475-18EF-743B-B613-A49835411C98}"/>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2034499" y="2180661"/>
            <a:ext cx="1371600" cy="1371600"/>
          </a:xfrm>
          <a:prstGeom prst="rect">
            <a:avLst/>
          </a:prstGeom>
          <a:effectLst>
            <a:outerShdw blurRad="50800" dist="76200" dir="2700000" algn="tl" rotWithShape="0">
              <a:prstClr val="black"/>
            </a:outerShdw>
          </a:effectLst>
        </p:spPr>
      </p:pic>
      <p:pic>
        <p:nvPicPr>
          <p:cNvPr id="18" name="Graphic 17" descr="Single gear with solid fill">
            <a:extLst>
              <a:ext uri="{FF2B5EF4-FFF2-40B4-BE49-F238E27FC236}">
                <a16:creationId xmlns:a16="http://schemas.microsoft.com/office/drawing/2014/main" id="{566486ED-8ADB-EA61-A7FC-6C0D9378BD8D}"/>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5835381" y="4614478"/>
            <a:ext cx="2057400" cy="2057400"/>
          </a:xfrm>
          <a:prstGeom prst="rect">
            <a:avLst/>
          </a:prstGeom>
          <a:effectLst>
            <a:outerShdw blurRad="50800" dist="76200" dir="2700000" algn="tl" rotWithShape="0">
              <a:prstClr val="black"/>
            </a:outerShdw>
          </a:effectLst>
        </p:spPr>
      </p:pic>
      <p:pic>
        <p:nvPicPr>
          <p:cNvPr id="19" name="Graphic 18" descr="Single gear with solid fill">
            <a:extLst>
              <a:ext uri="{FF2B5EF4-FFF2-40B4-BE49-F238E27FC236}">
                <a16:creationId xmlns:a16="http://schemas.microsoft.com/office/drawing/2014/main" id="{76A42AA2-CF5F-4741-2440-5C97716B11CF}"/>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1032621" y="1534704"/>
            <a:ext cx="1143000" cy="1143000"/>
          </a:xfrm>
          <a:prstGeom prst="rect">
            <a:avLst/>
          </a:prstGeom>
          <a:effectLst>
            <a:outerShdw blurRad="50800" dist="38100" dir="2700000" algn="tl" rotWithShape="0">
              <a:prstClr val="black"/>
            </a:outerShdw>
          </a:effectLst>
        </p:spPr>
      </p:pic>
      <p:sp>
        <p:nvSpPr>
          <p:cNvPr id="22" name="TextBox 21">
            <a:extLst>
              <a:ext uri="{FF2B5EF4-FFF2-40B4-BE49-F238E27FC236}">
                <a16:creationId xmlns:a16="http://schemas.microsoft.com/office/drawing/2014/main" id="{2071CBAD-B747-3170-EDC5-997215C2F51D}"/>
              </a:ext>
            </a:extLst>
          </p:cNvPr>
          <p:cNvSpPr txBox="1"/>
          <p:nvPr/>
        </p:nvSpPr>
        <p:spPr>
          <a:xfrm>
            <a:off x="2175621" y="1760447"/>
            <a:ext cx="365976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Peer Review / Professional Practice Committee</a:t>
            </a:r>
            <a:endParaRPr kumimoji="0" lang="en-US" sz="2000" b="0" i="1"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66315586-43E9-DBA6-907B-8B191B1EA961}"/>
              </a:ext>
            </a:extLst>
          </p:cNvPr>
          <p:cNvSpPr txBox="1"/>
          <p:nvPr/>
        </p:nvSpPr>
        <p:spPr>
          <a:xfrm>
            <a:off x="6190599" y="1221787"/>
            <a:ext cx="5475884" cy="2628994"/>
          </a:xfrm>
          <a:prstGeom prst="rect">
            <a:avLst/>
          </a:prstGeom>
          <a:noFill/>
          <a:ln w="31750">
            <a:solidFill>
              <a:srgbClr val="8ED973"/>
            </a:solidFill>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a:ln>
                  <a:noFill/>
                </a:ln>
                <a:solidFill>
                  <a:prstClr val="black"/>
                </a:solidFill>
                <a:effectLst/>
                <a:uLnTx/>
                <a:uFillTx/>
                <a:latin typeface="Calibri" panose="020F0502020204030204"/>
                <a:ea typeface="+mn-ea"/>
                <a:cs typeface="+mn-cs"/>
              </a:rPr>
              <a:t>Peer Review / Professional Practice Committee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FPPE plans are reviewed on a monthly basis to review progress toward achieving the goal.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Medical Staff Indicators are reviewed biennially or more frequently as needed, with the Department to ensure the data being collected is supporting process improvement efforts.</a:t>
            </a:r>
          </a:p>
        </p:txBody>
      </p:sp>
      <p:sp>
        <p:nvSpPr>
          <p:cNvPr id="6" name="TextBox 5">
            <a:extLst>
              <a:ext uri="{FF2B5EF4-FFF2-40B4-BE49-F238E27FC236}">
                <a16:creationId xmlns:a16="http://schemas.microsoft.com/office/drawing/2014/main" id="{2E59ACD9-63A9-5DA7-5CCB-777511AEC350}"/>
              </a:ext>
            </a:extLst>
          </p:cNvPr>
          <p:cNvSpPr txBox="1"/>
          <p:nvPr/>
        </p:nvSpPr>
        <p:spPr>
          <a:xfrm>
            <a:off x="6190599" y="1213393"/>
            <a:ext cx="5475884" cy="2628994"/>
          </a:xfrm>
          <a:prstGeom prst="rect">
            <a:avLst/>
          </a:prstGeom>
          <a:noFill/>
          <a:ln w="31750">
            <a:solidFill>
              <a:srgbClr val="B5CE37"/>
            </a:solidFill>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a:ln>
                  <a:noFill/>
                </a:ln>
                <a:solidFill>
                  <a:prstClr val="black"/>
                </a:solidFill>
                <a:effectLst/>
                <a:uLnTx/>
                <a:uFillTx/>
                <a:latin typeface="Calibri" panose="020F0502020204030204"/>
                <a:ea typeface="+mn-ea"/>
                <a:cs typeface="+mn-cs"/>
              </a:rPr>
              <a:t>Department Chair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Prior to distribution, the respective Department Chair reviews the OPPEs for the Department to </a:t>
            </a:r>
            <a:r>
              <a:rPr kumimoji="0" lang="en-US" sz="2000" b="1" i="0" u="sng" strike="noStrike" kern="1200" cap="none" spc="0" normalizeH="0" baseline="0" noProof="0">
                <a:ln>
                  <a:noFill/>
                </a:ln>
                <a:solidFill>
                  <a:prstClr val="black"/>
                </a:solidFill>
                <a:effectLst/>
                <a:uLnTx/>
                <a:uFillTx/>
                <a:latin typeface="Calibri" panose="020F0502020204030204"/>
                <a:ea typeface="+mn-ea"/>
                <a:cs typeface="+mn-cs"/>
              </a:rPr>
              <a:t>identify any unexpected data trends</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After validating data, a letter of explanation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is prepared personally for each medical staff member</a:t>
            </a:r>
          </a:p>
        </p:txBody>
      </p:sp>
      <p:sp>
        <p:nvSpPr>
          <p:cNvPr id="12" name="TextBox 11">
            <a:extLst>
              <a:ext uri="{FF2B5EF4-FFF2-40B4-BE49-F238E27FC236}">
                <a16:creationId xmlns:a16="http://schemas.microsoft.com/office/drawing/2014/main" id="{0AF1D90D-5744-6146-0757-0889D5F41639}"/>
              </a:ext>
            </a:extLst>
          </p:cNvPr>
          <p:cNvSpPr txBox="1"/>
          <p:nvPr/>
        </p:nvSpPr>
        <p:spPr>
          <a:xfrm>
            <a:off x="6208533" y="1222099"/>
            <a:ext cx="5475884" cy="2628994"/>
          </a:xfrm>
          <a:prstGeom prst="rect">
            <a:avLst/>
          </a:prstGeom>
          <a:noFill/>
          <a:ln w="31750">
            <a:solidFill>
              <a:srgbClr val="4EA72E"/>
            </a:solidFill>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a:ln>
                  <a:noFill/>
                </a:ln>
                <a:solidFill>
                  <a:prstClr val="black"/>
                </a:solidFill>
                <a:effectLst/>
                <a:uLnTx/>
                <a:uFillTx/>
                <a:latin typeface="Calibri" panose="020F0502020204030204"/>
                <a:ea typeface="+mn-ea"/>
                <a:cs typeface="+mn-cs"/>
              </a:rPr>
              <a:t>Provider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The respective Department specific report is provided to the Provider. Details about data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may be clarified by contacting the Medical Staff Office for identification of specific cases which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are attributed to the performance indicators. After review, any concerns should be directed to the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Department Chair or the Chair of PPC.</a:t>
            </a:r>
          </a:p>
        </p:txBody>
      </p:sp>
      <p:sp>
        <p:nvSpPr>
          <p:cNvPr id="14" name="TextBox 13">
            <a:extLst>
              <a:ext uri="{FF2B5EF4-FFF2-40B4-BE49-F238E27FC236}">
                <a16:creationId xmlns:a16="http://schemas.microsoft.com/office/drawing/2014/main" id="{714BBC5E-1178-0FDA-EB86-D2BE17B80D93}"/>
              </a:ext>
            </a:extLst>
          </p:cNvPr>
          <p:cNvSpPr txBox="1"/>
          <p:nvPr/>
        </p:nvSpPr>
        <p:spPr>
          <a:xfrm>
            <a:off x="6197431" y="1215644"/>
            <a:ext cx="5475884" cy="2628994"/>
          </a:xfrm>
          <a:prstGeom prst="rect">
            <a:avLst/>
          </a:prstGeom>
          <a:noFill/>
          <a:ln w="31750">
            <a:solidFill>
              <a:srgbClr val="548235"/>
            </a:solidFill>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a:ln>
                  <a:noFill/>
                </a:ln>
                <a:solidFill>
                  <a:prstClr val="black"/>
                </a:solidFill>
                <a:effectLst/>
                <a:uLnTx/>
                <a:uFillTx/>
                <a:latin typeface="Calibri" panose="020F0502020204030204"/>
                <a:ea typeface="+mn-ea"/>
                <a:cs typeface="+mn-cs"/>
              </a:rPr>
              <a:t>Credentials Committee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The Credentials Committee reviews the OPPE with each re-appointment to assess if privilege(s) can be recommended as requested, denied, or require modification.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Recommendations of the Credentials Committee are discussed at the Medical Executive Committee</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a:t>
            </a:r>
          </a:p>
        </p:txBody>
      </p:sp>
      <p:sp>
        <p:nvSpPr>
          <p:cNvPr id="20" name="TextBox 19">
            <a:extLst>
              <a:ext uri="{FF2B5EF4-FFF2-40B4-BE49-F238E27FC236}">
                <a16:creationId xmlns:a16="http://schemas.microsoft.com/office/drawing/2014/main" id="{F0C47E10-294D-A326-3F5F-B84B12BC3DAB}"/>
              </a:ext>
            </a:extLst>
          </p:cNvPr>
          <p:cNvSpPr txBox="1"/>
          <p:nvPr/>
        </p:nvSpPr>
        <p:spPr>
          <a:xfrm>
            <a:off x="6204263" y="1208832"/>
            <a:ext cx="5475884" cy="2628994"/>
          </a:xfrm>
          <a:prstGeom prst="rect">
            <a:avLst/>
          </a:prstGeom>
          <a:noFill/>
          <a:ln w="31750">
            <a:solidFill>
              <a:srgbClr val="13501B"/>
            </a:solidFill>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a:ln>
                  <a:noFill/>
                </a:ln>
                <a:solidFill>
                  <a:prstClr val="black"/>
                </a:solidFill>
                <a:effectLst/>
                <a:uLnTx/>
                <a:uFillTx/>
                <a:latin typeface="Calibri" panose="020F0502020204030204"/>
                <a:ea typeface="+mn-ea"/>
                <a:cs typeface="+mn-cs"/>
              </a:rPr>
              <a:t>Medical Executive Committee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The MEC reviews recommendations of the Credentials Committee and takes action which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may include </a:t>
            </a:r>
            <a:r>
              <a:rPr kumimoji="0" lang="en-US" sz="2000" b="1" i="0" u="sng" strike="noStrike" kern="1200" cap="none" spc="0" normalizeH="0" baseline="0" noProof="0">
                <a:ln>
                  <a:noFill/>
                </a:ln>
                <a:solidFill>
                  <a:prstClr val="black"/>
                </a:solidFill>
                <a:effectLst/>
                <a:uLnTx/>
                <a:uFillTx/>
                <a:latin typeface="Calibri" panose="020F0502020204030204"/>
                <a:ea typeface="+mn-ea"/>
                <a:cs typeface="+mn-cs"/>
              </a:rPr>
              <a:t>endorsement</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000" b="1" i="0" u="sng" strike="noStrike" kern="1200" cap="none" spc="0" normalizeH="0" baseline="0" noProof="0">
                <a:ln>
                  <a:noFill/>
                </a:ln>
                <a:solidFill>
                  <a:prstClr val="black"/>
                </a:solidFill>
                <a:effectLst/>
                <a:uLnTx/>
                <a:uFillTx/>
                <a:latin typeface="Calibri" panose="020F0502020204030204"/>
                <a:ea typeface="+mn-ea"/>
                <a:cs typeface="+mn-cs"/>
              </a:rPr>
              <a:t>modification</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or </a:t>
            </a:r>
            <a:r>
              <a:rPr kumimoji="0" lang="en-US" sz="2000" b="1" i="0" u="sng" strike="noStrike" kern="1200" cap="none" spc="0" normalizeH="0" baseline="0" noProof="0">
                <a:ln>
                  <a:noFill/>
                </a:ln>
                <a:solidFill>
                  <a:prstClr val="black"/>
                </a:solidFill>
                <a:effectLst/>
                <a:uLnTx/>
                <a:uFillTx/>
                <a:latin typeface="Calibri" panose="020F0502020204030204"/>
                <a:ea typeface="+mn-ea"/>
                <a:cs typeface="+mn-cs"/>
              </a:rPr>
              <a:t>return</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to Credentials Committee for further review.</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C00000"/>
                </a:solidFill>
                <a:effectLst/>
                <a:uLnTx/>
                <a:uFillTx/>
                <a:latin typeface="Calibri" panose="020F0502020204030204"/>
                <a:ea typeface="+mn-ea"/>
                <a:cs typeface="+mn-cs"/>
              </a:rPr>
              <a:t>This recommendation is then forwarded to the Board of Directors.</a:t>
            </a:r>
          </a:p>
        </p:txBody>
      </p:sp>
    </p:spTree>
    <p:extLst>
      <p:ext uri="{BB962C8B-B14F-4D97-AF65-F5344CB8AC3E}">
        <p14:creationId xmlns:p14="http://schemas.microsoft.com/office/powerpoint/2010/main" val="1185437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 calcmode="lin" valueType="num">
                                      <p:cBhvr>
                                        <p:cTn id="9" dur="1000" fill="hold"/>
                                        <p:tgtEl>
                                          <p:spTgt spid="19"/>
                                        </p:tgtEl>
                                        <p:attrNameLst>
                                          <p:attrName>style.rotation</p:attrName>
                                        </p:attrNameLst>
                                      </p:cBhvr>
                                      <p:tavLst>
                                        <p:tav tm="0">
                                          <p:val>
                                            <p:fltVal val="90"/>
                                          </p:val>
                                        </p:tav>
                                        <p:tav tm="100000">
                                          <p:val>
                                            <p:fltVal val="0"/>
                                          </p:val>
                                        </p:tav>
                                      </p:tavLst>
                                    </p:anim>
                                    <p:animEffect transition="in" filter="fade">
                                      <p:cBhvr>
                                        <p:cTn id="10" dur="1000"/>
                                        <p:tgtEl>
                                          <p:spTgt spid="19"/>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500"/>
                                        <p:tgtEl>
                                          <p:spTgt spid="22"/>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1000" fill="hold"/>
                                        <p:tgtEl>
                                          <p:spTgt spid="17"/>
                                        </p:tgtEl>
                                        <p:attrNameLst>
                                          <p:attrName>ppt_w</p:attrName>
                                        </p:attrNameLst>
                                      </p:cBhvr>
                                      <p:tavLst>
                                        <p:tav tm="0">
                                          <p:val>
                                            <p:fltVal val="0"/>
                                          </p:val>
                                        </p:tav>
                                        <p:tav tm="100000">
                                          <p:val>
                                            <p:strVal val="#ppt_w"/>
                                          </p:val>
                                        </p:tav>
                                      </p:tavLst>
                                    </p:anim>
                                    <p:anim calcmode="lin" valueType="num">
                                      <p:cBhvr>
                                        <p:cTn id="23" dur="1000" fill="hold"/>
                                        <p:tgtEl>
                                          <p:spTgt spid="17"/>
                                        </p:tgtEl>
                                        <p:attrNameLst>
                                          <p:attrName>ppt_h</p:attrName>
                                        </p:attrNameLst>
                                      </p:cBhvr>
                                      <p:tavLst>
                                        <p:tav tm="0">
                                          <p:val>
                                            <p:fltVal val="0"/>
                                          </p:val>
                                        </p:tav>
                                        <p:tav tm="100000">
                                          <p:val>
                                            <p:strVal val="#ppt_h"/>
                                          </p:val>
                                        </p:tav>
                                      </p:tavLst>
                                    </p:anim>
                                    <p:anim calcmode="lin" valueType="num">
                                      <p:cBhvr>
                                        <p:cTn id="24" dur="1000" fill="hold"/>
                                        <p:tgtEl>
                                          <p:spTgt spid="17"/>
                                        </p:tgtEl>
                                        <p:attrNameLst>
                                          <p:attrName>style.rotation</p:attrName>
                                        </p:attrNameLst>
                                      </p:cBhvr>
                                      <p:tavLst>
                                        <p:tav tm="0">
                                          <p:val>
                                            <p:fltVal val="90"/>
                                          </p:val>
                                        </p:tav>
                                        <p:tav tm="100000">
                                          <p:val>
                                            <p:fltVal val="0"/>
                                          </p:val>
                                        </p:tav>
                                      </p:tavLst>
                                    </p:anim>
                                    <p:animEffect transition="in" filter="fade">
                                      <p:cBhvr>
                                        <p:cTn id="25" dur="1000"/>
                                        <p:tgtEl>
                                          <p:spTgt spid="17"/>
                                        </p:tgtEl>
                                      </p:cBhvr>
                                    </p:animEffec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1000"/>
                            </p:stCondLst>
                            <p:childTnLst>
                              <p:par>
                                <p:cTn id="30" presetID="10" presetClass="entr" presetSubtype="0"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31" presetClass="entr" presetSubtype="0"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 calcmode="lin" valueType="num">
                                      <p:cBhvr>
                                        <p:cTn id="40" dur="1000" fill="hold"/>
                                        <p:tgtEl>
                                          <p:spTgt spid="16"/>
                                        </p:tgtEl>
                                        <p:attrNameLst>
                                          <p:attrName>ppt_w</p:attrName>
                                        </p:attrNameLst>
                                      </p:cBhvr>
                                      <p:tavLst>
                                        <p:tav tm="0">
                                          <p:val>
                                            <p:fltVal val="0"/>
                                          </p:val>
                                        </p:tav>
                                        <p:tav tm="100000">
                                          <p:val>
                                            <p:strVal val="#ppt_w"/>
                                          </p:val>
                                        </p:tav>
                                      </p:tavLst>
                                    </p:anim>
                                    <p:anim calcmode="lin" valueType="num">
                                      <p:cBhvr>
                                        <p:cTn id="41" dur="1000" fill="hold"/>
                                        <p:tgtEl>
                                          <p:spTgt spid="16"/>
                                        </p:tgtEl>
                                        <p:attrNameLst>
                                          <p:attrName>ppt_h</p:attrName>
                                        </p:attrNameLst>
                                      </p:cBhvr>
                                      <p:tavLst>
                                        <p:tav tm="0">
                                          <p:val>
                                            <p:fltVal val="0"/>
                                          </p:val>
                                        </p:tav>
                                        <p:tav tm="100000">
                                          <p:val>
                                            <p:strVal val="#ppt_h"/>
                                          </p:val>
                                        </p:tav>
                                      </p:tavLst>
                                    </p:anim>
                                    <p:anim calcmode="lin" valueType="num">
                                      <p:cBhvr>
                                        <p:cTn id="42" dur="1000" fill="hold"/>
                                        <p:tgtEl>
                                          <p:spTgt spid="16"/>
                                        </p:tgtEl>
                                        <p:attrNameLst>
                                          <p:attrName>style.rotation</p:attrName>
                                        </p:attrNameLst>
                                      </p:cBhvr>
                                      <p:tavLst>
                                        <p:tav tm="0">
                                          <p:val>
                                            <p:fltVal val="90"/>
                                          </p:val>
                                        </p:tav>
                                        <p:tav tm="100000">
                                          <p:val>
                                            <p:fltVal val="0"/>
                                          </p:val>
                                        </p:tav>
                                      </p:tavLst>
                                    </p:anim>
                                    <p:animEffect transition="in" filter="fade">
                                      <p:cBhvr>
                                        <p:cTn id="43" dur="1000"/>
                                        <p:tgtEl>
                                          <p:spTgt spid="16"/>
                                        </p:tgtEl>
                                      </p:cBhvr>
                                    </p:animEffect>
                                  </p:childTnLst>
                                </p:cTn>
                              </p:par>
                              <p:par>
                                <p:cTn id="44" presetID="10" presetClass="exit" presetSubtype="0" fill="hold" grpId="1" nodeType="withEffect">
                                  <p:stCondLst>
                                    <p:cond delay="0"/>
                                  </p:stCondLst>
                                  <p:childTnLst>
                                    <p:animEffect transition="out" filter="fade">
                                      <p:cBhvr>
                                        <p:cTn id="45" dur="500"/>
                                        <p:tgtEl>
                                          <p:spTgt spid="6"/>
                                        </p:tgtEl>
                                      </p:cBhvr>
                                    </p:animEffect>
                                    <p:set>
                                      <p:cBhvr>
                                        <p:cTn id="46" dur="1" fill="hold">
                                          <p:stCondLst>
                                            <p:cond delay="499"/>
                                          </p:stCondLst>
                                        </p:cTn>
                                        <p:tgtEl>
                                          <p:spTgt spid="6"/>
                                        </p:tgtEl>
                                        <p:attrNameLst>
                                          <p:attrName>style.visibility</p:attrName>
                                        </p:attrNameLst>
                                      </p:cBhvr>
                                      <p:to>
                                        <p:strVal val="hidden"/>
                                      </p:to>
                                    </p:set>
                                  </p:childTnLst>
                                </p:cTn>
                              </p:par>
                            </p:childTnLst>
                          </p:cTn>
                        </p:par>
                        <p:par>
                          <p:cTn id="47" fill="hold">
                            <p:stCondLst>
                              <p:cond delay="1000"/>
                            </p:stCondLst>
                            <p:childTnLst>
                              <p:par>
                                <p:cTn id="48" presetID="10" presetClass="entr" presetSubtype="0" fill="hold" grpId="0" nodeType="after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fade">
                                      <p:cBhvr>
                                        <p:cTn id="50" dur="500"/>
                                        <p:tgtEl>
                                          <p:spTgt spid="10"/>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fade">
                                      <p:cBhvr>
                                        <p:cTn id="53" dur="500"/>
                                        <p:tgtEl>
                                          <p:spTgt spid="12"/>
                                        </p:tgtEl>
                                      </p:cBhvr>
                                    </p:animEffect>
                                  </p:childTnLst>
                                </p:cTn>
                              </p:par>
                            </p:childTnLst>
                          </p:cTn>
                        </p:par>
                      </p:childTnLst>
                    </p:cTn>
                  </p:par>
                  <p:par>
                    <p:cTn id="54" fill="hold">
                      <p:stCondLst>
                        <p:cond delay="indefinite"/>
                      </p:stCondLst>
                      <p:childTnLst>
                        <p:par>
                          <p:cTn id="55" fill="hold">
                            <p:stCondLst>
                              <p:cond delay="0"/>
                            </p:stCondLst>
                            <p:childTnLst>
                              <p:par>
                                <p:cTn id="56" presetID="31" presetClass="entr" presetSubtype="0" fill="hold" nodeType="clickEffect">
                                  <p:stCondLst>
                                    <p:cond delay="0"/>
                                  </p:stCondLst>
                                  <p:childTnLst>
                                    <p:set>
                                      <p:cBhvr>
                                        <p:cTn id="57" dur="1" fill="hold">
                                          <p:stCondLst>
                                            <p:cond delay="0"/>
                                          </p:stCondLst>
                                        </p:cTn>
                                        <p:tgtEl>
                                          <p:spTgt spid="15"/>
                                        </p:tgtEl>
                                        <p:attrNameLst>
                                          <p:attrName>style.visibility</p:attrName>
                                        </p:attrNameLst>
                                      </p:cBhvr>
                                      <p:to>
                                        <p:strVal val="visible"/>
                                      </p:to>
                                    </p:set>
                                    <p:anim calcmode="lin" valueType="num">
                                      <p:cBhvr>
                                        <p:cTn id="58" dur="1000" fill="hold"/>
                                        <p:tgtEl>
                                          <p:spTgt spid="15"/>
                                        </p:tgtEl>
                                        <p:attrNameLst>
                                          <p:attrName>ppt_w</p:attrName>
                                        </p:attrNameLst>
                                      </p:cBhvr>
                                      <p:tavLst>
                                        <p:tav tm="0">
                                          <p:val>
                                            <p:fltVal val="0"/>
                                          </p:val>
                                        </p:tav>
                                        <p:tav tm="100000">
                                          <p:val>
                                            <p:strVal val="#ppt_w"/>
                                          </p:val>
                                        </p:tav>
                                      </p:tavLst>
                                    </p:anim>
                                    <p:anim calcmode="lin" valueType="num">
                                      <p:cBhvr>
                                        <p:cTn id="59" dur="1000" fill="hold"/>
                                        <p:tgtEl>
                                          <p:spTgt spid="15"/>
                                        </p:tgtEl>
                                        <p:attrNameLst>
                                          <p:attrName>ppt_h</p:attrName>
                                        </p:attrNameLst>
                                      </p:cBhvr>
                                      <p:tavLst>
                                        <p:tav tm="0">
                                          <p:val>
                                            <p:fltVal val="0"/>
                                          </p:val>
                                        </p:tav>
                                        <p:tav tm="100000">
                                          <p:val>
                                            <p:strVal val="#ppt_h"/>
                                          </p:val>
                                        </p:tav>
                                      </p:tavLst>
                                    </p:anim>
                                    <p:anim calcmode="lin" valueType="num">
                                      <p:cBhvr>
                                        <p:cTn id="60" dur="1000" fill="hold"/>
                                        <p:tgtEl>
                                          <p:spTgt spid="15"/>
                                        </p:tgtEl>
                                        <p:attrNameLst>
                                          <p:attrName>style.rotation</p:attrName>
                                        </p:attrNameLst>
                                      </p:cBhvr>
                                      <p:tavLst>
                                        <p:tav tm="0">
                                          <p:val>
                                            <p:fltVal val="90"/>
                                          </p:val>
                                        </p:tav>
                                        <p:tav tm="100000">
                                          <p:val>
                                            <p:fltVal val="0"/>
                                          </p:val>
                                        </p:tav>
                                      </p:tavLst>
                                    </p:anim>
                                    <p:animEffect transition="in" filter="fade">
                                      <p:cBhvr>
                                        <p:cTn id="61" dur="1000"/>
                                        <p:tgtEl>
                                          <p:spTgt spid="15"/>
                                        </p:tgtEl>
                                      </p:cBhvr>
                                    </p:animEffect>
                                  </p:childTnLst>
                                </p:cTn>
                              </p:par>
                              <p:par>
                                <p:cTn id="62" presetID="10" presetClass="exit" presetSubtype="0" fill="hold" grpId="1" nodeType="withEffect">
                                  <p:stCondLst>
                                    <p:cond delay="0"/>
                                  </p:stCondLst>
                                  <p:childTnLst>
                                    <p:animEffect transition="out" filter="fade">
                                      <p:cBhvr>
                                        <p:cTn id="63" dur="500"/>
                                        <p:tgtEl>
                                          <p:spTgt spid="12"/>
                                        </p:tgtEl>
                                      </p:cBhvr>
                                    </p:animEffect>
                                    <p:set>
                                      <p:cBhvr>
                                        <p:cTn id="64" dur="1" fill="hold">
                                          <p:stCondLst>
                                            <p:cond delay="499"/>
                                          </p:stCondLst>
                                        </p:cTn>
                                        <p:tgtEl>
                                          <p:spTgt spid="12"/>
                                        </p:tgtEl>
                                        <p:attrNameLst>
                                          <p:attrName>style.visibility</p:attrName>
                                        </p:attrNameLst>
                                      </p:cBhvr>
                                      <p:to>
                                        <p:strVal val="hidden"/>
                                      </p:to>
                                    </p:set>
                                  </p:childTnLst>
                                </p:cTn>
                              </p:par>
                            </p:childTnLst>
                          </p:cTn>
                        </p:par>
                        <p:par>
                          <p:cTn id="65" fill="hold">
                            <p:stCondLst>
                              <p:cond delay="1000"/>
                            </p:stCondLst>
                            <p:childTnLst>
                              <p:par>
                                <p:cTn id="66" presetID="10" presetClass="entr" presetSubtype="0" fill="hold" grpId="0" nodeType="afterEffect">
                                  <p:stCondLst>
                                    <p:cond delay="0"/>
                                  </p:stCondLst>
                                  <p:childTnLst>
                                    <p:set>
                                      <p:cBhvr>
                                        <p:cTn id="67" dur="1" fill="hold">
                                          <p:stCondLst>
                                            <p:cond delay="0"/>
                                          </p:stCondLst>
                                        </p:cTn>
                                        <p:tgtEl>
                                          <p:spTgt spid="11"/>
                                        </p:tgtEl>
                                        <p:attrNameLst>
                                          <p:attrName>style.visibility</p:attrName>
                                        </p:attrNameLst>
                                      </p:cBhvr>
                                      <p:to>
                                        <p:strVal val="visible"/>
                                      </p:to>
                                    </p:set>
                                    <p:animEffect transition="in" filter="fade">
                                      <p:cBhvr>
                                        <p:cTn id="68" dur="500"/>
                                        <p:tgtEl>
                                          <p:spTgt spid="11"/>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fade">
                                      <p:cBhvr>
                                        <p:cTn id="71" dur="500"/>
                                        <p:tgtEl>
                                          <p:spTgt spid="14"/>
                                        </p:tgtEl>
                                      </p:cBhvr>
                                    </p:animEffect>
                                  </p:childTnLst>
                                </p:cTn>
                              </p:par>
                            </p:childTnLst>
                          </p:cTn>
                        </p:par>
                      </p:childTnLst>
                    </p:cTn>
                  </p:par>
                  <p:par>
                    <p:cTn id="72" fill="hold">
                      <p:stCondLst>
                        <p:cond delay="indefinite"/>
                      </p:stCondLst>
                      <p:childTnLst>
                        <p:par>
                          <p:cTn id="73" fill="hold">
                            <p:stCondLst>
                              <p:cond delay="0"/>
                            </p:stCondLst>
                            <p:childTnLst>
                              <p:par>
                                <p:cTn id="74" presetID="31" presetClass="entr" presetSubtype="0" fill="hold" nodeType="clickEffect">
                                  <p:stCondLst>
                                    <p:cond delay="0"/>
                                  </p:stCondLst>
                                  <p:childTnLst>
                                    <p:set>
                                      <p:cBhvr>
                                        <p:cTn id="75" dur="1" fill="hold">
                                          <p:stCondLst>
                                            <p:cond delay="0"/>
                                          </p:stCondLst>
                                        </p:cTn>
                                        <p:tgtEl>
                                          <p:spTgt spid="18"/>
                                        </p:tgtEl>
                                        <p:attrNameLst>
                                          <p:attrName>style.visibility</p:attrName>
                                        </p:attrNameLst>
                                      </p:cBhvr>
                                      <p:to>
                                        <p:strVal val="visible"/>
                                      </p:to>
                                    </p:set>
                                    <p:anim calcmode="lin" valueType="num">
                                      <p:cBhvr>
                                        <p:cTn id="76" dur="1000" fill="hold"/>
                                        <p:tgtEl>
                                          <p:spTgt spid="18"/>
                                        </p:tgtEl>
                                        <p:attrNameLst>
                                          <p:attrName>ppt_w</p:attrName>
                                        </p:attrNameLst>
                                      </p:cBhvr>
                                      <p:tavLst>
                                        <p:tav tm="0">
                                          <p:val>
                                            <p:fltVal val="0"/>
                                          </p:val>
                                        </p:tav>
                                        <p:tav tm="100000">
                                          <p:val>
                                            <p:strVal val="#ppt_w"/>
                                          </p:val>
                                        </p:tav>
                                      </p:tavLst>
                                    </p:anim>
                                    <p:anim calcmode="lin" valueType="num">
                                      <p:cBhvr>
                                        <p:cTn id="77" dur="1000" fill="hold"/>
                                        <p:tgtEl>
                                          <p:spTgt spid="18"/>
                                        </p:tgtEl>
                                        <p:attrNameLst>
                                          <p:attrName>ppt_h</p:attrName>
                                        </p:attrNameLst>
                                      </p:cBhvr>
                                      <p:tavLst>
                                        <p:tav tm="0">
                                          <p:val>
                                            <p:fltVal val="0"/>
                                          </p:val>
                                        </p:tav>
                                        <p:tav tm="100000">
                                          <p:val>
                                            <p:strVal val="#ppt_h"/>
                                          </p:val>
                                        </p:tav>
                                      </p:tavLst>
                                    </p:anim>
                                    <p:anim calcmode="lin" valueType="num">
                                      <p:cBhvr>
                                        <p:cTn id="78" dur="1000" fill="hold"/>
                                        <p:tgtEl>
                                          <p:spTgt spid="18"/>
                                        </p:tgtEl>
                                        <p:attrNameLst>
                                          <p:attrName>style.rotation</p:attrName>
                                        </p:attrNameLst>
                                      </p:cBhvr>
                                      <p:tavLst>
                                        <p:tav tm="0">
                                          <p:val>
                                            <p:fltVal val="90"/>
                                          </p:val>
                                        </p:tav>
                                        <p:tav tm="100000">
                                          <p:val>
                                            <p:fltVal val="0"/>
                                          </p:val>
                                        </p:tav>
                                      </p:tavLst>
                                    </p:anim>
                                    <p:animEffect transition="in" filter="fade">
                                      <p:cBhvr>
                                        <p:cTn id="79" dur="1000"/>
                                        <p:tgtEl>
                                          <p:spTgt spid="18"/>
                                        </p:tgtEl>
                                      </p:cBhvr>
                                    </p:animEffect>
                                  </p:childTnLst>
                                </p:cTn>
                              </p:par>
                              <p:par>
                                <p:cTn id="80" presetID="10" presetClass="exit" presetSubtype="0" fill="hold" grpId="1" nodeType="withEffect">
                                  <p:stCondLst>
                                    <p:cond delay="0"/>
                                  </p:stCondLst>
                                  <p:childTnLst>
                                    <p:animEffect transition="out" filter="fade">
                                      <p:cBhvr>
                                        <p:cTn id="81" dur="500"/>
                                        <p:tgtEl>
                                          <p:spTgt spid="14"/>
                                        </p:tgtEl>
                                      </p:cBhvr>
                                    </p:animEffect>
                                    <p:set>
                                      <p:cBhvr>
                                        <p:cTn id="82" dur="1" fill="hold">
                                          <p:stCondLst>
                                            <p:cond delay="499"/>
                                          </p:stCondLst>
                                        </p:cTn>
                                        <p:tgtEl>
                                          <p:spTgt spid="14"/>
                                        </p:tgtEl>
                                        <p:attrNameLst>
                                          <p:attrName>style.visibility</p:attrName>
                                        </p:attrNameLst>
                                      </p:cBhvr>
                                      <p:to>
                                        <p:strVal val="hidden"/>
                                      </p:to>
                                    </p:set>
                                  </p:childTnLst>
                                </p:cTn>
                              </p:par>
                            </p:childTnLst>
                          </p:cTn>
                        </p:par>
                        <p:par>
                          <p:cTn id="83" fill="hold">
                            <p:stCondLst>
                              <p:cond delay="1000"/>
                            </p:stCondLst>
                            <p:childTnLst>
                              <p:par>
                                <p:cTn id="84" presetID="10" presetClass="entr" presetSubtype="0" fill="hold" grpId="0" nodeType="afterEffect">
                                  <p:stCondLst>
                                    <p:cond delay="0"/>
                                  </p:stCondLst>
                                  <p:childTnLst>
                                    <p:set>
                                      <p:cBhvr>
                                        <p:cTn id="85" dur="1" fill="hold">
                                          <p:stCondLst>
                                            <p:cond delay="0"/>
                                          </p:stCondLst>
                                        </p:cTn>
                                        <p:tgtEl>
                                          <p:spTgt spid="3"/>
                                        </p:tgtEl>
                                        <p:attrNameLst>
                                          <p:attrName>style.visibility</p:attrName>
                                        </p:attrNameLst>
                                      </p:cBhvr>
                                      <p:to>
                                        <p:strVal val="visible"/>
                                      </p:to>
                                    </p:set>
                                    <p:animEffect transition="in" filter="fade">
                                      <p:cBhvr>
                                        <p:cTn id="86" dur="500"/>
                                        <p:tgtEl>
                                          <p:spTgt spid="3"/>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20"/>
                                        </p:tgtEl>
                                        <p:attrNameLst>
                                          <p:attrName>style.visibility</p:attrName>
                                        </p:attrNameLst>
                                      </p:cBhvr>
                                      <p:to>
                                        <p:strVal val="visible"/>
                                      </p:to>
                                    </p:set>
                                    <p:animEffect transition="in" filter="fade">
                                      <p:cBhvr>
                                        <p:cTn id="8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0" grpId="0"/>
      <p:bldP spid="11" grpId="0"/>
      <p:bldP spid="22" grpId="0"/>
      <p:bldP spid="5" grpId="0" animBg="1"/>
      <p:bldP spid="5" grpId="1" animBg="1"/>
      <p:bldP spid="6" grpId="0" animBg="1"/>
      <p:bldP spid="6" grpId="1" animBg="1"/>
      <p:bldP spid="12" grpId="0" animBg="1"/>
      <p:bldP spid="12" grpId="1" animBg="1"/>
      <p:bldP spid="14" grpId="0" animBg="1"/>
      <p:bldP spid="14" grpId="1" animBg="1"/>
      <p:bldP spid="2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8" name="Content Placeholder 2">
            <a:extLst>
              <a:ext uri="{FF2B5EF4-FFF2-40B4-BE49-F238E27FC236}">
                <a16:creationId xmlns:a16="http://schemas.microsoft.com/office/drawing/2014/main" id="{D863290D-38F9-8B08-A07C-8BEB593DECF0}"/>
              </a:ext>
            </a:extLst>
          </p:cNvPr>
          <p:cNvSpPr txBox="1">
            <a:spLocks/>
          </p:cNvSpPr>
          <p:nvPr/>
        </p:nvSpPr>
        <p:spPr>
          <a:xfrm>
            <a:off x="4179017" y="3186709"/>
            <a:ext cx="3833965" cy="48458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It’s all about </a:t>
            </a:r>
            <a:r>
              <a:rPr kumimoji="0" lang="en-US" sz="2800" b="0" i="1" u="sng" strike="noStrike" kern="1200" cap="none" spc="0" normalizeH="0" baseline="0" noProof="0">
                <a:ln>
                  <a:noFill/>
                </a:ln>
                <a:solidFill>
                  <a:prstClr val="white"/>
                </a:solidFill>
                <a:effectLst/>
                <a:uLnTx/>
                <a:uFillTx/>
                <a:latin typeface="Calibri" panose="020F0502020204030204"/>
                <a:ea typeface="+mn-ea"/>
                <a:cs typeface="+mn-cs"/>
              </a:rPr>
              <a:t>competency</a:t>
            </a:r>
          </a:p>
        </p:txBody>
      </p:sp>
      <p:pic>
        <p:nvPicPr>
          <p:cNvPr id="102" name="Google Shape;102;p19"/>
          <p:cNvPicPr preferRelativeResize="0"/>
          <p:nvPr/>
        </p:nvPicPr>
        <p:blipFill>
          <a:blip r:embed="rId3">
            <a:alphaModFix/>
          </a:blip>
          <a:stretch>
            <a:fillRect/>
          </a:stretch>
        </p:blipFill>
        <p:spPr>
          <a:xfrm>
            <a:off x="730233" y="6045200"/>
            <a:ext cx="2058667" cy="254000"/>
          </a:xfrm>
          <a:prstGeom prst="rect">
            <a:avLst/>
          </a:prstGeom>
          <a:noFill/>
          <a:ln>
            <a:noFill/>
          </a:ln>
        </p:spPr>
      </p:pic>
      <p:pic>
        <p:nvPicPr>
          <p:cNvPr id="3" name="Picture 2">
            <a:extLst>
              <a:ext uri="{FF2B5EF4-FFF2-40B4-BE49-F238E27FC236}">
                <a16:creationId xmlns:a16="http://schemas.microsoft.com/office/drawing/2014/main" id="{8CF9D43C-5A02-4209-0C0F-C666A4A376C7}"/>
              </a:ext>
            </a:extLst>
          </p:cNvPr>
          <p:cNvPicPr>
            <a:picLocks noChangeAspect="1"/>
          </p:cNvPicPr>
          <p:nvPr/>
        </p:nvPicPr>
        <p:blipFill rotWithShape="1">
          <a:blip r:embed="rId4"/>
          <a:srcRect l="68884" t="57817" r="25550" b="35088"/>
          <a:stretch/>
        </p:blipFill>
        <p:spPr>
          <a:xfrm>
            <a:off x="4869074" y="3105834"/>
            <a:ext cx="863495" cy="825669"/>
          </a:xfrm>
          <a:prstGeom prst="roundRect">
            <a:avLst/>
          </a:prstGeom>
          <a:effectLst>
            <a:softEdge rad="25400"/>
          </a:effectLst>
        </p:spPr>
      </p:pic>
      <p:pic>
        <p:nvPicPr>
          <p:cNvPr id="5" name="Picture 4">
            <a:extLst>
              <a:ext uri="{FF2B5EF4-FFF2-40B4-BE49-F238E27FC236}">
                <a16:creationId xmlns:a16="http://schemas.microsoft.com/office/drawing/2014/main" id="{2DCE69C5-E2D0-6435-8E8D-9A787BE9BCD9}"/>
              </a:ext>
            </a:extLst>
          </p:cNvPr>
          <p:cNvPicPr>
            <a:picLocks noChangeAspect="1"/>
          </p:cNvPicPr>
          <p:nvPr/>
        </p:nvPicPr>
        <p:blipFill rotWithShape="1">
          <a:blip r:embed="rId4"/>
          <a:srcRect l="86812" t="57895" r="7868" b="35009"/>
          <a:stretch/>
        </p:blipFill>
        <p:spPr>
          <a:xfrm>
            <a:off x="6517816" y="3125971"/>
            <a:ext cx="805109" cy="805533"/>
          </a:xfrm>
          <a:prstGeom prst="roundRect">
            <a:avLst/>
          </a:prstGeom>
          <a:effectLst>
            <a:softEdge rad="25400"/>
          </a:effectLst>
        </p:spPr>
      </p:pic>
      <p:pic>
        <p:nvPicPr>
          <p:cNvPr id="6" name="Picture 5">
            <a:extLst>
              <a:ext uri="{FF2B5EF4-FFF2-40B4-BE49-F238E27FC236}">
                <a16:creationId xmlns:a16="http://schemas.microsoft.com/office/drawing/2014/main" id="{70E11714-509B-481B-E128-920F924F70A4}"/>
              </a:ext>
            </a:extLst>
          </p:cNvPr>
          <p:cNvPicPr>
            <a:picLocks noChangeAspect="1"/>
          </p:cNvPicPr>
          <p:nvPr/>
        </p:nvPicPr>
        <p:blipFill rotWithShape="1">
          <a:blip r:embed="rId4"/>
          <a:srcRect l="68884" t="24778" r="25665" b="67659"/>
          <a:stretch/>
        </p:blipFill>
        <p:spPr>
          <a:xfrm>
            <a:off x="5724436" y="3125971"/>
            <a:ext cx="793380" cy="825669"/>
          </a:xfrm>
          <a:prstGeom prst="roundRect">
            <a:avLst/>
          </a:prstGeom>
          <a:effectLst>
            <a:softEdge rad="25400"/>
          </a:effectLst>
        </p:spPr>
      </p:pic>
      <p:sp>
        <p:nvSpPr>
          <p:cNvPr id="7" name="Title 1">
            <a:extLst>
              <a:ext uri="{FF2B5EF4-FFF2-40B4-BE49-F238E27FC236}">
                <a16:creationId xmlns:a16="http://schemas.microsoft.com/office/drawing/2014/main" id="{8FD9E654-D18B-DD53-3713-1E24EEC50392}"/>
              </a:ext>
            </a:extLst>
          </p:cNvPr>
          <p:cNvSpPr txBox="1">
            <a:spLocks/>
          </p:cNvSpPr>
          <p:nvPr/>
        </p:nvSpPr>
        <p:spPr>
          <a:xfrm>
            <a:off x="418214" y="260791"/>
            <a:ext cx="11426456" cy="960400"/>
          </a:xfrm>
          <a:prstGeom prst="rect">
            <a:avLst/>
          </a:prstGeom>
        </p:spPr>
        <p:txBody>
          <a:bodyPr/>
          <a:lst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a:solidFill>
                  <a:srgbClr val="00B0F0"/>
                </a:solidFill>
                <a:latin typeface="Calibri Light" panose="020F0302020204030204"/>
              </a:rPr>
              <a:t>Why Do We Credential and Appropriately Privilege Physicians &amp; APPs?</a:t>
            </a:r>
          </a:p>
        </p:txBody>
      </p:sp>
      <p:grpSp>
        <p:nvGrpSpPr>
          <p:cNvPr id="4" name="Group 3">
            <a:extLst>
              <a:ext uri="{FF2B5EF4-FFF2-40B4-BE49-F238E27FC236}">
                <a16:creationId xmlns:a16="http://schemas.microsoft.com/office/drawing/2014/main" id="{77B01D67-906E-5F44-4448-7196B687F344}"/>
              </a:ext>
            </a:extLst>
          </p:cNvPr>
          <p:cNvGrpSpPr/>
          <p:nvPr/>
        </p:nvGrpSpPr>
        <p:grpSpPr>
          <a:xfrm>
            <a:off x="3534842" y="4032515"/>
            <a:ext cx="5122314" cy="524320"/>
            <a:chOff x="2022042" y="5362505"/>
            <a:chExt cx="5122314" cy="524320"/>
          </a:xfrm>
        </p:grpSpPr>
        <p:pic>
          <p:nvPicPr>
            <p:cNvPr id="11" name="Picture 10">
              <a:extLst>
                <a:ext uri="{FF2B5EF4-FFF2-40B4-BE49-F238E27FC236}">
                  <a16:creationId xmlns:a16="http://schemas.microsoft.com/office/drawing/2014/main" id="{D2B5CE65-8C99-9E29-BCC6-A283B3762D57}"/>
                </a:ext>
              </a:extLst>
            </p:cNvPr>
            <p:cNvPicPr>
              <a:picLocks noChangeAspect="1"/>
            </p:cNvPicPr>
            <p:nvPr/>
          </p:nvPicPr>
          <p:blipFill rotWithShape="1">
            <a:blip r:embed="rId5"/>
            <a:srcRect l="51320" t="47056" r="43103" b="45615"/>
            <a:stretch/>
          </p:blipFill>
          <p:spPr>
            <a:xfrm>
              <a:off x="3579604" y="5378959"/>
              <a:ext cx="509931" cy="502653"/>
            </a:xfrm>
            <a:prstGeom prst="roundRect">
              <a:avLst/>
            </a:prstGeom>
            <a:effectLst>
              <a:softEdge rad="25400"/>
            </a:effectLst>
          </p:spPr>
        </p:pic>
        <p:pic>
          <p:nvPicPr>
            <p:cNvPr id="12" name="Picture 11">
              <a:extLst>
                <a:ext uri="{FF2B5EF4-FFF2-40B4-BE49-F238E27FC236}">
                  <a16:creationId xmlns:a16="http://schemas.microsoft.com/office/drawing/2014/main" id="{D4B48880-407D-CA62-CCA4-5FEF49666FE6}"/>
                </a:ext>
              </a:extLst>
            </p:cNvPr>
            <p:cNvPicPr>
              <a:picLocks noChangeAspect="1"/>
            </p:cNvPicPr>
            <p:nvPr/>
          </p:nvPicPr>
          <p:blipFill rotWithShape="1">
            <a:blip r:embed="rId4"/>
            <a:srcRect l="68884" t="35616" r="25252" b="57132"/>
            <a:stretch/>
          </p:blipFill>
          <p:spPr>
            <a:xfrm>
              <a:off x="3035258" y="5371256"/>
              <a:ext cx="536148" cy="497307"/>
            </a:xfrm>
            <a:prstGeom prst="roundRect">
              <a:avLst/>
            </a:prstGeom>
            <a:effectLst>
              <a:softEdge rad="25400"/>
            </a:effectLst>
          </p:spPr>
        </p:pic>
        <p:pic>
          <p:nvPicPr>
            <p:cNvPr id="13" name="Picture 12">
              <a:extLst>
                <a:ext uri="{FF2B5EF4-FFF2-40B4-BE49-F238E27FC236}">
                  <a16:creationId xmlns:a16="http://schemas.microsoft.com/office/drawing/2014/main" id="{25DEA19B-88CE-F1EB-881B-AB8CB59571F5}"/>
                </a:ext>
              </a:extLst>
            </p:cNvPr>
            <p:cNvPicPr>
              <a:picLocks noChangeAspect="1"/>
            </p:cNvPicPr>
            <p:nvPr/>
          </p:nvPicPr>
          <p:blipFill rotWithShape="1">
            <a:blip r:embed="rId4"/>
            <a:srcRect l="68884" t="14425" r="25575" b="78557"/>
            <a:stretch/>
          </p:blipFill>
          <p:spPr>
            <a:xfrm>
              <a:off x="2022042" y="5394987"/>
              <a:ext cx="506608" cy="481264"/>
            </a:xfrm>
            <a:prstGeom prst="roundRect">
              <a:avLst/>
            </a:prstGeom>
            <a:effectLst>
              <a:softEdge rad="25400"/>
            </a:effectLst>
          </p:spPr>
        </p:pic>
        <p:pic>
          <p:nvPicPr>
            <p:cNvPr id="14" name="Picture 13">
              <a:extLst>
                <a:ext uri="{FF2B5EF4-FFF2-40B4-BE49-F238E27FC236}">
                  <a16:creationId xmlns:a16="http://schemas.microsoft.com/office/drawing/2014/main" id="{BBFC050F-C934-74F1-7D8C-C81C9CA213F2}"/>
                </a:ext>
              </a:extLst>
            </p:cNvPr>
            <p:cNvPicPr>
              <a:picLocks noChangeAspect="1"/>
            </p:cNvPicPr>
            <p:nvPr/>
          </p:nvPicPr>
          <p:blipFill rotWithShape="1">
            <a:blip r:embed="rId4"/>
            <a:srcRect l="77960" t="35711" r="16476" b="57038"/>
            <a:stretch/>
          </p:blipFill>
          <p:spPr>
            <a:xfrm>
              <a:off x="5649077" y="5386089"/>
              <a:ext cx="508903" cy="497306"/>
            </a:xfrm>
            <a:prstGeom prst="roundRect">
              <a:avLst/>
            </a:prstGeom>
            <a:effectLst>
              <a:softEdge rad="25400"/>
            </a:effectLst>
          </p:spPr>
        </p:pic>
        <p:pic>
          <p:nvPicPr>
            <p:cNvPr id="15" name="Picture 14">
              <a:extLst>
                <a:ext uri="{FF2B5EF4-FFF2-40B4-BE49-F238E27FC236}">
                  <a16:creationId xmlns:a16="http://schemas.microsoft.com/office/drawing/2014/main" id="{35D3E4CB-8443-D116-3758-69C5C1E5B3B6}"/>
                </a:ext>
              </a:extLst>
            </p:cNvPr>
            <p:cNvPicPr>
              <a:picLocks noChangeAspect="1"/>
            </p:cNvPicPr>
            <p:nvPr/>
          </p:nvPicPr>
          <p:blipFill rotWithShape="1">
            <a:blip r:embed="rId4"/>
            <a:srcRect l="86829" t="47252" r="7720" b="45653"/>
            <a:stretch/>
          </p:blipFill>
          <p:spPr>
            <a:xfrm>
              <a:off x="4624200" y="5378061"/>
              <a:ext cx="498410" cy="486611"/>
            </a:xfrm>
            <a:prstGeom prst="roundRect">
              <a:avLst/>
            </a:prstGeom>
            <a:effectLst>
              <a:softEdge rad="25400"/>
            </a:effectLst>
          </p:spPr>
        </p:pic>
        <p:pic>
          <p:nvPicPr>
            <p:cNvPr id="16" name="Picture 15">
              <a:extLst>
                <a:ext uri="{FF2B5EF4-FFF2-40B4-BE49-F238E27FC236}">
                  <a16:creationId xmlns:a16="http://schemas.microsoft.com/office/drawing/2014/main" id="{1D31AAAA-2029-1845-07D0-86BB81254CC6}"/>
                </a:ext>
              </a:extLst>
            </p:cNvPr>
            <p:cNvPicPr>
              <a:picLocks noChangeAspect="1"/>
            </p:cNvPicPr>
            <p:nvPr/>
          </p:nvPicPr>
          <p:blipFill rotWithShape="1">
            <a:blip r:embed="rId4"/>
            <a:srcRect l="86879" t="35538" r="7670" b="56955"/>
            <a:stretch/>
          </p:blipFill>
          <p:spPr>
            <a:xfrm>
              <a:off x="2528650" y="5368588"/>
              <a:ext cx="498410" cy="514807"/>
            </a:xfrm>
            <a:prstGeom prst="roundRect">
              <a:avLst/>
            </a:prstGeom>
            <a:effectLst>
              <a:softEdge rad="25400"/>
            </a:effectLst>
          </p:spPr>
        </p:pic>
        <p:pic>
          <p:nvPicPr>
            <p:cNvPr id="17" name="Picture 16">
              <a:extLst>
                <a:ext uri="{FF2B5EF4-FFF2-40B4-BE49-F238E27FC236}">
                  <a16:creationId xmlns:a16="http://schemas.microsoft.com/office/drawing/2014/main" id="{83447669-C04C-2381-2029-E475DEDD1047}"/>
                </a:ext>
              </a:extLst>
            </p:cNvPr>
            <p:cNvPicPr>
              <a:picLocks noChangeAspect="1"/>
            </p:cNvPicPr>
            <p:nvPr/>
          </p:nvPicPr>
          <p:blipFill rotWithShape="1">
            <a:blip r:embed="rId4"/>
            <a:srcRect l="86813" t="13741" r="7420" b="78752"/>
            <a:stretch/>
          </p:blipFill>
          <p:spPr>
            <a:xfrm>
              <a:off x="4097733" y="5362505"/>
              <a:ext cx="527311" cy="514807"/>
            </a:xfrm>
            <a:prstGeom prst="roundRect">
              <a:avLst/>
            </a:prstGeom>
            <a:effectLst>
              <a:softEdge rad="25400"/>
            </a:effectLst>
          </p:spPr>
        </p:pic>
        <p:pic>
          <p:nvPicPr>
            <p:cNvPr id="18" name="Picture 17">
              <a:extLst>
                <a:ext uri="{FF2B5EF4-FFF2-40B4-BE49-F238E27FC236}">
                  <a16:creationId xmlns:a16="http://schemas.microsoft.com/office/drawing/2014/main" id="{41F7B5B3-9F1E-61F8-62DE-552B35F359A5}"/>
                </a:ext>
              </a:extLst>
            </p:cNvPr>
            <p:cNvPicPr>
              <a:picLocks noChangeAspect="1"/>
            </p:cNvPicPr>
            <p:nvPr/>
          </p:nvPicPr>
          <p:blipFill rotWithShape="1">
            <a:blip r:embed="rId4"/>
            <a:srcRect l="86813" t="13741" r="7420" b="78752"/>
            <a:stretch/>
          </p:blipFill>
          <p:spPr>
            <a:xfrm>
              <a:off x="5125064" y="5372018"/>
              <a:ext cx="527311" cy="514807"/>
            </a:xfrm>
            <a:prstGeom prst="roundRect">
              <a:avLst/>
            </a:prstGeom>
            <a:effectLst>
              <a:softEdge rad="25400"/>
            </a:effectLst>
          </p:spPr>
        </p:pic>
        <p:pic>
          <p:nvPicPr>
            <p:cNvPr id="19" name="Picture 18">
              <a:extLst>
                <a:ext uri="{FF2B5EF4-FFF2-40B4-BE49-F238E27FC236}">
                  <a16:creationId xmlns:a16="http://schemas.microsoft.com/office/drawing/2014/main" id="{F17D024E-D12D-127C-39D6-BBAD4C4376D8}"/>
                </a:ext>
              </a:extLst>
            </p:cNvPr>
            <p:cNvPicPr>
              <a:picLocks noChangeAspect="1"/>
            </p:cNvPicPr>
            <p:nvPr/>
          </p:nvPicPr>
          <p:blipFill rotWithShape="1">
            <a:blip r:embed="rId4"/>
            <a:srcRect l="68884" t="14425" r="25575" b="78557"/>
            <a:stretch/>
          </p:blipFill>
          <p:spPr>
            <a:xfrm>
              <a:off x="6152395" y="5390733"/>
              <a:ext cx="506608" cy="481264"/>
            </a:xfrm>
            <a:prstGeom prst="roundRect">
              <a:avLst/>
            </a:prstGeom>
            <a:effectLst>
              <a:softEdge rad="25400"/>
            </a:effectLst>
          </p:spPr>
        </p:pic>
        <p:pic>
          <p:nvPicPr>
            <p:cNvPr id="20" name="Picture 19">
              <a:extLst>
                <a:ext uri="{FF2B5EF4-FFF2-40B4-BE49-F238E27FC236}">
                  <a16:creationId xmlns:a16="http://schemas.microsoft.com/office/drawing/2014/main" id="{E5E0F494-2821-1750-5C9A-957CBA1402AC}"/>
                </a:ext>
              </a:extLst>
            </p:cNvPr>
            <p:cNvPicPr>
              <a:picLocks noChangeAspect="1"/>
            </p:cNvPicPr>
            <p:nvPr/>
          </p:nvPicPr>
          <p:blipFill rotWithShape="1">
            <a:blip r:embed="rId4"/>
            <a:srcRect l="86812" t="57895" r="7868" b="35009"/>
            <a:stretch/>
          </p:blipFill>
          <p:spPr>
            <a:xfrm>
              <a:off x="6658000" y="5378061"/>
              <a:ext cx="486356" cy="486611"/>
            </a:xfrm>
            <a:prstGeom prst="roundRect">
              <a:avLst/>
            </a:prstGeom>
            <a:effectLst>
              <a:softEdge rad="25400"/>
            </a:effectLst>
          </p:spPr>
        </p:pic>
      </p:grpSp>
    </p:spTree>
    <p:extLst>
      <p:ext uri="{BB962C8B-B14F-4D97-AF65-F5344CB8AC3E}">
        <p14:creationId xmlns:p14="http://schemas.microsoft.com/office/powerpoint/2010/main" val="3996266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par>
                                <p:cTn id="11" presetID="22" presetClass="entr" presetSubtype="8"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xit" presetSubtype="0" fill="hold" nodeType="withEffect">
                                  <p:stCondLst>
                                    <p:cond delay="0"/>
                                  </p:stCondLst>
                                  <p:childTnLst>
                                    <p:animEffect transition="out" filter="fade">
                                      <p:cBhvr>
                                        <p:cTn id="20" dur="500"/>
                                        <p:tgtEl>
                                          <p:spTgt spid="3"/>
                                        </p:tgtEl>
                                      </p:cBhvr>
                                    </p:animEffect>
                                    <p:set>
                                      <p:cBhvr>
                                        <p:cTn id="21" dur="1" fill="hold">
                                          <p:stCondLst>
                                            <p:cond delay="499"/>
                                          </p:stCondLst>
                                        </p:cTn>
                                        <p:tgtEl>
                                          <p:spTgt spid="3"/>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5"/>
                                        </p:tgtEl>
                                      </p:cBhvr>
                                    </p:animEffect>
                                    <p:set>
                                      <p:cBhvr>
                                        <p:cTn id="24" dur="1" fill="hold">
                                          <p:stCondLst>
                                            <p:cond delay="499"/>
                                          </p:stCondLst>
                                        </p:cTn>
                                        <p:tgtEl>
                                          <p:spTgt spid="5"/>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500"/>
                                        <p:tgtEl>
                                          <p:spTgt spid="6"/>
                                        </p:tgtEl>
                                      </p:cBhvr>
                                    </p:animEffect>
                                    <p:set>
                                      <p:cBhvr>
                                        <p:cTn id="27" dur="1" fill="hold">
                                          <p:stCondLst>
                                            <p:cond delay="499"/>
                                          </p:stCondLst>
                                        </p:cTn>
                                        <p:tgtEl>
                                          <p:spTgt spid="6"/>
                                        </p:tgtEl>
                                        <p:attrNameLst>
                                          <p:attrName>style.visibility</p:attrName>
                                        </p:attrNameLst>
                                      </p:cBhvr>
                                      <p:to>
                                        <p:strVal val="hidden"/>
                                      </p:to>
                                    </p:set>
                                  </p:childTnLst>
                                </p:cTn>
                              </p:par>
                            </p:childTnLst>
                          </p:cTn>
                        </p:par>
                        <p:par>
                          <p:cTn id="28" fill="hold">
                            <p:stCondLst>
                              <p:cond delay="500"/>
                            </p:stCondLst>
                            <p:childTnLst>
                              <p:par>
                                <p:cTn id="29" presetID="42" presetClass="entr" presetSubtype="0"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1000"/>
                                        <p:tgtEl>
                                          <p:spTgt spid="4"/>
                                        </p:tgtEl>
                                      </p:cBhvr>
                                    </p:animEffect>
                                    <p:anim calcmode="lin" valueType="num">
                                      <p:cBhvr>
                                        <p:cTn id="32" dur="1000" fill="hold"/>
                                        <p:tgtEl>
                                          <p:spTgt spid="4"/>
                                        </p:tgtEl>
                                        <p:attrNameLst>
                                          <p:attrName>ppt_x</p:attrName>
                                        </p:attrNameLst>
                                      </p:cBhvr>
                                      <p:tavLst>
                                        <p:tav tm="0">
                                          <p:val>
                                            <p:strVal val="#ppt_x"/>
                                          </p:val>
                                        </p:tav>
                                        <p:tav tm="100000">
                                          <p:val>
                                            <p:strVal val="#ppt_x"/>
                                          </p:val>
                                        </p:tav>
                                      </p:tavLst>
                                    </p:anim>
                                    <p:anim calcmode="lin" valueType="num">
                                      <p:cBhvr>
                                        <p:cTn id="3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2FF342-3D5E-875E-9C63-0AC48802B6C6}"/>
            </a:ext>
          </a:extLst>
        </p:cNvPr>
        <p:cNvGrpSpPr/>
        <p:nvPr/>
      </p:nvGrpSpPr>
      <p:grpSpPr>
        <a:xfrm>
          <a:off x="0" y="0"/>
          <a:ext cx="0" cy="0"/>
          <a:chOff x="0" y="0"/>
          <a:chExt cx="0" cy="0"/>
        </a:xfrm>
      </p:grpSpPr>
      <p:pic>
        <p:nvPicPr>
          <p:cNvPr id="13" name="Picture 12" descr="A black and white logo&#10;&#10;Description automatically generated">
            <a:extLst>
              <a:ext uri="{FF2B5EF4-FFF2-40B4-BE49-F238E27FC236}">
                <a16:creationId xmlns:a16="http://schemas.microsoft.com/office/drawing/2014/main" id="{CA897392-BCA4-AAA3-ED99-108515EB00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322" y="342096"/>
            <a:ext cx="4885272" cy="1152525"/>
          </a:xfrm>
          <a:prstGeom prst="rect">
            <a:avLst/>
          </a:prstGeom>
        </p:spPr>
      </p:pic>
      <p:pic>
        <p:nvPicPr>
          <p:cNvPr id="6152" name="Picture 8" descr="Thank You - CashFlow HQ">
            <a:extLst>
              <a:ext uri="{FF2B5EF4-FFF2-40B4-BE49-F238E27FC236}">
                <a16:creationId xmlns:a16="http://schemas.microsoft.com/office/drawing/2014/main" id="{0F95F2FF-1E28-96B3-CA11-1E03BB65C2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2000" y="1905783"/>
            <a:ext cx="4894036" cy="3227388"/>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Circle Question Mark Clip Art Image - ClipSafari">
            <a:extLst>
              <a:ext uri="{FF2B5EF4-FFF2-40B4-BE49-F238E27FC236}">
                <a16:creationId xmlns:a16="http://schemas.microsoft.com/office/drawing/2014/main" id="{F82E7101-2E26-68C1-24B2-6CFC950E4C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449665">
            <a:off x="1924903" y="1117600"/>
            <a:ext cx="3076575" cy="4191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86790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1F2DC6-6C05-6B77-9B7C-AB9E67B56779}"/>
            </a:ext>
          </a:extLst>
        </p:cNvPr>
        <p:cNvGrpSpPr/>
        <p:nvPr/>
      </p:nvGrpSpPr>
      <p:grpSpPr>
        <a:xfrm>
          <a:off x="0" y="0"/>
          <a:ext cx="0" cy="0"/>
          <a:chOff x="0" y="0"/>
          <a:chExt cx="0" cy="0"/>
        </a:xfrm>
      </p:grpSpPr>
      <p:pic>
        <p:nvPicPr>
          <p:cNvPr id="13" name="Picture 12" descr="A black and white logo&#10;&#10;Description automatically generated">
            <a:extLst>
              <a:ext uri="{FF2B5EF4-FFF2-40B4-BE49-F238E27FC236}">
                <a16:creationId xmlns:a16="http://schemas.microsoft.com/office/drawing/2014/main" id="{0AD3232C-BB0D-051D-534D-67CC44519D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322" y="342096"/>
            <a:ext cx="4885272" cy="1152525"/>
          </a:xfrm>
          <a:prstGeom prst="rect">
            <a:avLst/>
          </a:prstGeom>
        </p:spPr>
      </p:pic>
      <p:pic>
        <p:nvPicPr>
          <p:cNvPr id="3" name="Graphic 2" descr="Email with solid fill">
            <a:extLst>
              <a:ext uri="{FF2B5EF4-FFF2-40B4-BE49-F238E27FC236}">
                <a16:creationId xmlns:a16="http://schemas.microsoft.com/office/drawing/2014/main" id="{56287E91-AF52-97E1-E907-BD9A22A8C3BB}"/>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530696" y="2395637"/>
            <a:ext cx="793519" cy="793519"/>
          </a:xfrm>
          <a:prstGeom prst="rect">
            <a:avLst/>
          </a:prstGeom>
        </p:spPr>
      </p:pic>
      <p:sp>
        <p:nvSpPr>
          <p:cNvPr id="4" name="TextBox 3">
            <a:extLst>
              <a:ext uri="{FF2B5EF4-FFF2-40B4-BE49-F238E27FC236}">
                <a16:creationId xmlns:a16="http://schemas.microsoft.com/office/drawing/2014/main" id="{0ABAE2E3-DF9A-E7DF-4F14-7919AC0C4B7C}"/>
              </a:ext>
            </a:extLst>
          </p:cNvPr>
          <p:cNvSpPr txBox="1"/>
          <p:nvPr/>
        </p:nvSpPr>
        <p:spPr>
          <a:xfrm>
            <a:off x="1324215" y="2605783"/>
            <a:ext cx="6455229" cy="523220"/>
          </a:xfrm>
          <a:prstGeom prst="rect">
            <a:avLst/>
          </a:prstGeom>
          <a:noFill/>
        </p:spPr>
        <p:txBody>
          <a:bodyPr wrap="square">
            <a:spAutoFit/>
          </a:bodyPr>
          <a:lstStyle/>
          <a:p>
            <a:r>
              <a:rPr lang="en-US" sz="2800">
                <a:solidFill>
                  <a:schemeClr val="bg1"/>
                </a:solidFill>
                <a:hlinkClick r:id="rId5">
                  <a:extLst>
                    <a:ext uri="{A12FA001-AC4F-418D-AE19-62706E023703}">
                      <ahyp:hlinkClr xmlns:ahyp="http://schemas.microsoft.com/office/drawing/2018/hyperlinkcolor" xmlns="" val="tx"/>
                    </a:ext>
                  </a:extLst>
                </a:hlinkClick>
              </a:rPr>
              <a:t>SCameron@HardenberghGroup.com</a:t>
            </a:r>
            <a:endParaRPr lang="en-US" sz="2800">
              <a:solidFill>
                <a:schemeClr val="bg1"/>
              </a:solidFill>
            </a:endParaRPr>
          </a:p>
        </p:txBody>
      </p:sp>
      <p:sp>
        <p:nvSpPr>
          <p:cNvPr id="10" name="Rectangle 9">
            <a:extLst>
              <a:ext uri="{FF2B5EF4-FFF2-40B4-BE49-F238E27FC236}">
                <a16:creationId xmlns:a16="http://schemas.microsoft.com/office/drawing/2014/main" id="{7C4B2B66-9F97-8CF4-9B05-9FBDDDD9680A}"/>
              </a:ext>
            </a:extLst>
          </p:cNvPr>
          <p:cNvSpPr/>
          <p:nvPr/>
        </p:nvSpPr>
        <p:spPr>
          <a:xfrm>
            <a:off x="8240398" y="576210"/>
            <a:ext cx="3596280" cy="1107996"/>
          </a:xfrm>
          <a:prstGeom prst="rect">
            <a:avLst/>
          </a:prstGeom>
          <a:noFill/>
        </p:spPr>
        <p:txBody>
          <a:bodyPr wrap="square" lIns="91440" tIns="45720" rIns="91440" bIns="45720">
            <a:spAutoFit/>
          </a:bodyPr>
          <a:lstStyle/>
          <a:p>
            <a:pPr algn="ctr"/>
            <a:r>
              <a:rPr lang="en-US" sz="6600" b="1" cap="none" spc="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onotype Corsiva" panose="03010101010201010101" pitchFamily="66" charset="0"/>
              </a:rPr>
              <a:t>Let’s Chat!</a:t>
            </a:r>
          </a:p>
        </p:txBody>
      </p:sp>
      <p:pic>
        <p:nvPicPr>
          <p:cNvPr id="6" name="Picture 5" descr="A qr code with a white background&#10;&#10;AI-generated content may be incorrect.">
            <a:extLst>
              <a:ext uri="{FF2B5EF4-FFF2-40B4-BE49-F238E27FC236}">
                <a16:creationId xmlns:a16="http://schemas.microsoft.com/office/drawing/2014/main" id="{C26DA237-37E6-5413-C32A-BF722A354152}"/>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572963" y="2054268"/>
            <a:ext cx="2749463" cy="2749463"/>
          </a:xfrm>
          <a:prstGeom prst="rect">
            <a:avLst/>
          </a:prstGeom>
        </p:spPr>
      </p:pic>
    </p:spTree>
    <p:extLst>
      <p:ext uri="{BB962C8B-B14F-4D97-AF65-F5344CB8AC3E}">
        <p14:creationId xmlns:p14="http://schemas.microsoft.com/office/powerpoint/2010/main" val="14513990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8" name="Content Placeholder 2">
            <a:extLst>
              <a:ext uri="{FF2B5EF4-FFF2-40B4-BE49-F238E27FC236}">
                <a16:creationId xmlns:a16="http://schemas.microsoft.com/office/drawing/2014/main" id="{D863290D-38F9-8B08-A07C-8BEB593DECF0}"/>
              </a:ext>
            </a:extLst>
          </p:cNvPr>
          <p:cNvSpPr txBox="1">
            <a:spLocks/>
          </p:cNvSpPr>
          <p:nvPr/>
        </p:nvSpPr>
        <p:spPr>
          <a:xfrm>
            <a:off x="1549307" y="2059238"/>
            <a:ext cx="9706861" cy="21334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It’s all about </a:t>
            </a:r>
            <a:r>
              <a:rPr kumimoji="0" lang="en-US" sz="2800" b="0" i="1" u="sng" strike="noStrike" kern="1200" cap="none" spc="0" normalizeH="0" baseline="0" noProof="0">
                <a:ln>
                  <a:noFill/>
                </a:ln>
                <a:solidFill>
                  <a:prstClr val="white"/>
                </a:solidFill>
                <a:effectLst/>
                <a:uLnTx/>
                <a:uFillTx/>
                <a:latin typeface="Calibri" panose="020F0502020204030204"/>
                <a:ea typeface="+mn-ea"/>
                <a:cs typeface="+mn-cs"/>
              </a:rPr>
              <a:t>competency</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Responsibility of the </a:t>
            </a:r>
            <a:r>
              <a:rPr kumimoji="0" lang="en-US" sz="2800" b="0" i="1" u="sng" strike="noStrike" kern="1200" cap="none" spc="0" normalizeH="0" baseline="0" noProof="0">
                <a:ln>
                  <a:noFill/>
                </a:ln>
                <a:solidFill>
                  <a:prstClr val="white"/>
                </a:solidFill>
                <a:effectLst/>
                <a:uLnTx/>
                <a:uFillTx/>
                <a:latin typeface="Calibri" panose="020F0502020204030204"/>
                <a:ea typeface="+mn-ea"/>
                <a:cs typeface="+mn-cs"/>
              </a:rPr>
              <a:t>medical staff </a:t>
            </a: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to ensure that the physicians and APPs on staff are competent to perform the privileges they have been granted</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 name="Google Shape;102;p19"/>
          <p:cNvPicPr preferRelativeResize="0"/>
          <p:nvPr/>
        </p:nvPicPr>
        <p:blipFill>
          <a:blip r:embed="rId3">
            <a:alphaModFix/>
          </a:blip>
          <a:stretch>
            <a:fillRect/>
          </a:stretch>
        </p:blipFill>
        <p:spPr>
          <a:xfrm>
            <a:off x="730233" y="6045200"/>
            <a:ext cx="2058667" cy="254000"/>
          </a:xfrm>
          <a:prstGeom prst="rect">
            <a:avLst/>
          </a:prstGeom>
          <a:noFill/>
          <a:ln>
            <a:noFill/>
          </a:ln>
        </p:spPr>
      </p:pic>
      <p:pic>
        <p:nvPicPr>
          <p:cNvPr id="3" name="Picture 2">
            <a:extLst>
              <a:ext uri="{FF2B5EF4-FFF2-40B4-BE49-F238E27FC236}">
                <a16:creationId xmlns:a16="http://schemas.microsoft.com/office/drawing/2014/main" id="{8CF9D43C-5A02-4209-0C0F-C666A4A376C7}"/>
              </a:ext>
            </a:extLst>
          </p:cNvPr>
          <p:cNvPicPr>
            <a:picLocks noChangeAspect="1"/>
          </p:cNvPicPr>
          <p:nvPr/>
        </p:nvPicPr>
        <p:blipFill rotWithShape="1">
          <a:blip r:embed="rId4"/>
          <a:srcRect l="68884" t="57817" r="25550" b="35088"/>
          <a:stretch/>
        </p:blipFill>
        <p:spPr>
          <a:xfrm>
            <a:off x="4869074" y="3105834"/>
            <a:ext cx="863495" cy="825669"/>
          </a:xfrm>
          <a:prstGeom prst="roundRect">
            <a:avLst/>
          </a:prstGeom>
          <a:effectLst>
            <a:softEdge rad="25400"/>
          </a:effectLst>
        </p:spPr>
      </p:pic>
      <p:pic>
        <p:nvPicPr>
          <p:cNvPr id="5" name="Picture 4">
            <a:extLst>
              <a:ext uri="{FF2B5EF4-FFF2-40B4-BE49-F238E27FC236}">
                <a16:creationId xmlns:a16="http://schemas.microsoft.com/office/drawing/2014/main" id="{2DCE69C5-E2D0-6435-8E8D-9A787BE9BCD9}"/>
              </a:ext>
            </a:extLst>
          </p:cNvPr>
          <p:cNvPicPr>
            <a:picLocks noChangeAspect="1"/>
          </p:cNvPicPr>
          <p:nvPr/>
        </p:nvPicPr>
        <p:blipFill rotWithShape="1">
          <a:blip r:embed="rId4"/>
          <a:srcRect l="86812" t="57895" r="7868" b="35009"/>
          <a:stretch/>
        </p:blipFill>
        <p:spPr>
          <a:xfrm>
            <a:off x="6517816" y="3125971"/>
            <a:ext cx="805109" cy="805533"/>
          </a:xfrm>
          <a:prstGeom prst="roundRect">
            <a:avLst/>
          </a:prstGeom>
          <a:effectLst>
            <a:softEdge rad="25400"/>
          </a:effectLst>
        </p:spPr>
      </p:pic>
      <p:pic>
        <p:nvPicPr>
          <p:cNvPr id="6" name="Picture 5">
            <a:extLst>
              <a:ext uri="{FF2B5EF4-FFF2-40B4-BE49-F238E27FC236}">
                <a16:creationId xmlns:a16="http://schemas.microsoft.com/office/drawing/2014/main" id="{70E11714-509B-481B-E128-920F924F70A4}"/>
              </a:ext>
            </a:extLst>
          </p:cNvPr>
          <p:cNvPicPr>
            <a:picLocks noChangeAspect="1"/>
          </p:cNvPicPr>
          <p:nvPr/>
        </p:nvPicPr>
        <p:blipFill rotWithShape="1">
          <a:blip r:embed="rId4"/>
          <a:srcRect l="68884" t="24778" r="25665" b="67659"/>
          <a:stretch/>
        </p:blipFill>
        <p:spPr>
          <a:xfrm>
            <a:off x="5724436" y="3125971"/>
            <a:ext cx="793380" cy="825669"/>
          </a:xfrm>
          <a:prstGeom prst="roundRect">
            <a:avLst/>
          </a:prstGeom>
          <a:effectLst>
            <a:softEdge rad="25400"/>
          </a:effectLst>
        </p:spPr>
      </p:pic>
      <p:sp>
        <p:nvSpPr>
          <p:cNvPr id="2" name="TextBox 1">
            <a:extLst>
              <a:ext uri="{FF2B5EF4-FFF2-40B4-BE49-F238E27FC236}">
                <a16:creationId xmlns:a16="http://schemas.microsoft.com/office/drawing/2014/main" id="{FD0D8745-417E-466B-94F8-B942F601BA1E}"/>
              </a:ext>
            </a:extLst>
          </p:cNvPr>
          <p:cNvSpPr txBox="1"/>
          <p:nvPr/>
        </p:nvSpPr>
        <p:spPr>
          <a:xfrm>
            <a:off x="2219459" y="2459504"/>
            <a:ext cx="7772400" cy="2308324"/>
          </a:xfrm>
          <a:prstGeom prst="rect">
            <a:avLst/>
          </a:prstGeom>
          <a:solidFill>
            <a:schemeClr val="accent1">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This is </a:t>
            </a:r>
            <a:r>
              <a:rPr kumimoji="0" lang="en-US" sz="2400" b="1" i="1" u="none" strike="noStrike" kern="1200" cap="none" spc="0" normalizeH="0" baseline="0" noProof="0">
                <a:ln>
                  <a:noFill/>
                </a:ln>
                <a:solidFill>
                  <a:srgbClr val="FF9300"/>
                </a:solidFill>
                <a:effectLst>
                  <a:outerShdw blurRad="38100" dist="38100" dir="2700000" algn="tl">
                    <a:srgbClr val="000000">
                      <a:alpha val="43137"/>
                    </a:srgbClr>
                  </a:outerShdw>
                </a:effectLst>
                <a:uLnTx/>
                <a:uFillTx/>
                <a:latin typeface="Calibri" panose="020F0502020204030204"/>
                <a:ea typeface="+mn-ea"/>
                <a:cs typeface="+mn-cs"/>
              </a:rPr>
              <a:t>your</a:t>
            </a:r>
            <a:r>
              <a:rPr kumimoji="0" lang="en-US" sz="24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hospital caring for </a:t>
            </a:r>
            <a:r>
              <a:rPr kumimoji="0" lang="en-US" sz="2400" b="1" i="1" u="none" strike="noStrike" kern="1200" cap="none" spc="0" normalizeH="0" baseline="0" noProof="0">
                <a:ln>
                  <a:noFill/>
                </a:ln>
                <a:solidFill>
                  <a:srgbClr val="FF9300"/>
                </a:solidFill>
                <a:effectLst>
                  <a:outerShdw blurRad="38100" dist="38100" dir="2700000" algn="tl">
                    <a:srgbClr val="000000">
                      <a:alpha val="43137"/>
                    </a:srgbClr>
                  </a:outerShdw>
                </a:effectLst>
                <a:uLnTx/>
                <a:uFillTx/>
                <a:latin typeface="Calibri" panose="020F0502020204030204"/>
                <a:ea typeface="+mn-ea"/>
                <a:cs typeface="+mn-cs"/>
              </a:rPr>
              <a:t>your</a:t>
            </a:r>
            <a:r>
              <a:rPr kumimoji="0" lang="en-US" sz="2400" b="1" i="1"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community</a:t>
            </a:r>
            <a:r>
              <a:rPr kumimoji="0" lang="en-US" sz="24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 the Medical Staff plays a crucial role in hospital governance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Included in this responsibility is helping to determine who is allowed to practice at your institution…</a:t>
            </a:r>
            <a:r>
              <a:rPr kumimoji="0" lang="en-US" sz="2400" b="1" i="1" u="none" strike="noStrike" kern="1200" cap="none" spc="0" normalizeH="0" baseline="0" noProof="0">
                <a:ln>
                  <a:noFill/>
                </a:ln>
                <a:solidFill>
                  <a:srgbClr val="FF9300"/>
                </a:solidFill>
                <a:effectLst>
                  <a:outerShdw blurRad="38100" dist="38100" dir="2700000" algn="tl">
                    <a:srgbClr val="000000">
                      <a:alpha val="43137"/>
                    </a:srgbClr>
                  </a:outerShdw>
                </a:effectLst>
                <a:uLnTx/>
                <a:uFillTx/>
                <a:latin typeface="Calibri" panose="020F0502020204030204"/>
                <a:ea typeface="+mn-ea"/>
                <a:cs typeface="+mn-cs"/>
              </a:rPr>
              <a:t>and MSPs are crucial to this effort</a:t>
            </a:r>
          </a:p>
        </p:txBody>
      </p:sp>
      <p:sp>
        <p:nvSpPr>
          <p:cNvPr id="7" name="Title 1">
            <a:extLst>
              <a:ext uri="{FF2B5EF4-FFF2-40B4-BE49-F238E27FC236}">
                <a16:creationId xmlns:a16="http://schemas.microsoft.com/office/drawing/2014/main" id="{8FD9E654-D18B-DD53-3713-1E24EEC50392}"/>
              </a:ext>
            </a:extLst>
          </p:cNvPr>
          <p:cNvSpPr txBox="1">
            <a:spLocks/>
          </p:cNvSpPr>
          <p:nvPr/>
        </p:nvSpPr>
        <p:spPr>
          <a:xfrm>
            <a:off x="418214" y="260791"/>
            <a:ext cx="11426456" cy="960400"/>
          </a:xfrm>
          <a:prstGeom prst="rect">
            <a:avLst/>
          </a:prstGeom>
        </p:spPr>
        <p:txBody>
          <a:bodyPr/>
          <a:lst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srgbClr val="00B0F0"/>
                </a:solidFill>
                <a:effectLst/>
                <a:uLnTx/>
                <a:uFillTx/>
                <a:latin typeface="Calibri Light" panose="020F0302020204030204"/>
                <a:ea typeface="+mj-ea"/>
                <a:cs typeface="+mj-cs"/>
              </a:rPr>
              <a:t>Why Do We Credential and Appropriately Privilege Physicians &amp; APPs?</a:t>
            </a:r>
          </a:p>
        </p:txBody>
      </p:sp>
      <p:sp>
        <p:nvSpPr>
          <p:cNvPr id="9" name="TextBox 8">
            <a:extLst>
              <a:ext uri="{FF2B5EF4-FFF2-40B4-BE49-F238E27FC236}">
                <a16:creationId xmlns:a16="http://schemas.microsoft.com/office/drawing/2014/main" id="{8F09A26D-9645-5C3F-3E5E-0C85F442CDA4}"/>
              </a:ext>
            </a:extLst>
          </p:cNvPr>
          <p:cNvSpPr txBox="1"/>
          <p:nvPr/>
        </p:nvSpPr>
        <p:spPr>
          <a:xfrm>
            <a:off x="4067175" y="4666342"/>
            <a:ext cx="4057648"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B0F0"/>
                </a:solidFill>
                <a:effectLst/>
                <a:uLnTx/>
                <a:uFillTx/>
                <a:latin typeface="Calibri" panose="020F0502020204030204"/>
                <a:ea typeface="+mn-ea"/>
                <a:cs typeface="+mn-cs"/>
              </a:rPr>
              <a:t>Medical Staff Professionals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B0F0"/>
                </a:solidFill>
                <a:effectLst/>
                <a:uLnTx/>
                <a:uFillTx/>
                <a:latin typeface="Calibri" panose="020F0502020204030204"/>
                <a:ea typeface="+mn-ea"/>
                <a:cs typeface="+mn-cs"/>
              </a:rPr>
              <a:t>&amp;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B0F0"/>
                </a:solidFill>
                <a:effectLst/>
                <a:uLnTx/>
                <a:uFillTx/>
                <a:latin typeface="Calibri" panose="020F0502020204030204"/>
                <a:ea typeface="+mn-ea"/>
                <a:cs typeface="+mn-cs"/>
              </a:rPr>
              <a:t>Hospital Administration</a:t>
            </a: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 </a:t>
            </a:r>
          </a:p>
        </p:txBody>
      </p:sp>
      <p:cxnSp>
        <p:nvCxnSpPr>
          <p:cNvPr id="10" name="Straight Arrow Connector 9">
            <a:extLst>
              <a:ext uri="{FF2B5EF4-FFF2-40B4-BE49-F238E27FC236}">
                <a16:creationId xmlns:a16="http://schemas.microsoft.com/office/drawing/2014/main" id="{CD7B020F-8FDD-E8D8-C879-1197205BDB3E}"/>
              </a:ext>
            </a:extLst>
          </p:cNvPr>
          <p:cNvCxnSpPr>
            <a:cxnSpLocks/>
          </p:cNvCxnSpPr>
          <p:nvPr/>
        </p:nvCxnSpPr>
        <p:spPr>
          <a:xfrm flipV="1">
            <a:off x="6105659" y="3524250"/>
            <a:ext cx="0" cy="1086387"/>
          </a:xfrm>
          <a:prstGeom prst="straightConnector1">
            <a:avLst/>
          </a:prstGeom>
          <a:ln w="762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7143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par>
                                <p:cTn id="11" presetID="22" presetClass="entr" presetSubtype="8"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xit" presetSubtype="0" fill="hold" nodeType="withEffect">
                                  <p:stCondLst>
                                    <p:cond delay="0"/>
                                  </p:stCondLst>
                                  <p:childTnLst>
                                    <p:animEffect transition="out" filter="fade">
                                      <p:cBhvr>
                                        <p:cTn id="20" dur="500"/>
                                        <p:tgtEl>
                                          <p:spTgt spid="3"/>
                                        </p:tgtEl>
                                      </p:cBhvr>
                                    </p:animEffect>
                                    <p:set>
                                      <p:cBhvr>
                                        <p:cTn id="21" dur="1" fill="hold">
                                          <p:stCondLst>
                                            <p:cond delay="499"/>
                                          </p:stCondLst>
                                        </p:cTn>
                                        <p:tgtEl>
                                          <p:spTgt spid="3"/>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5"/>
                                        </p:tgtEl>
                                      </p:cBhvr>
                                    </p:animEffect>
                                    <p:set>
                                      <p:cBhvr>
                                        <p:cTn id="24" dur="1" fill="hold">
                                          <p:stCondLst>
                                            <p:cond delay="499"/>
                                          </p:stCondLst>
                                        </p:cTn>
                                        <p:tgtEl>
                                          <p:spTgt spid="5"/>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500"/>
                                        <p:tgtEl>
                                          <p:spTgt spid="6"/>
                                        </p:tgtEl>
                                      </p:cBhvr>
                                    </p:animEffect>
                                    <p:set>
                                      <p:cBhvr>
                                        <p:cTn id="27" dur="1" fill="hold">
                                          <p:stCondLst>
                                            <p:cond delay="499"/>
                                          </p:stCondLst>
                                        </p:cTn>
                                        <p:tgtEl>
                                          <p:spTgt spid="6"/>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par>
                                <p:cTn id="33" presetID="10" presetClass="entr" presetSubtype="0"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fade">
                                      <p:cBhvr>
                                        <p:cTn id="40" dur="500"/>
                                        <p:tgtEl>
                                          <p:spTgt spid="2"/>
                                        </p:tgtEl>
                                      </p:cBhvr>
                                    </p:animEffect>
                                  </p:childTnLst>
                                </p:cTn>
                              </p:par>
                              <p:par>
                                <p:cTn id="41" presetID="10" presetClass="exit" presetSubtype="0" fill="hold" grpId="1" nodeType="withEffect">
                                  <p:stCondLst>
                                    <p:cond delay="0"/>
                                  </p:stCondLst>
                                  <p:childTnLst>
                                    <p:animEffect transition="out" filter="fade">
                                      <p:cBhvr>
                                        <p:cTn id="42" dur="500"/>
                                        <p:tgtEl>
                                          <p:spTgt spid="8"/>
                                        </p:tgtEl>
                                      </p:cBhvr>
                                    </p:animEffect>
                                    <p:set>
                                      <p:cBhvr>
                                        <p:cTn id="43" dur="1" fill="hold">
                                          <p:stCondLst>
                                            <p:cond delay="499"/>
                                          </p:stCondLst>
                                        </p:cTn>
                                        <p:tgtEl>
                                          <p:spTgt spid="8"/>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10"/>
                                        </p:tgtEl>
                                      </p:cBhvr>
                                    </p:animEffect>
                                    <p:set>
                                      <p:cBhvr>
                                        <p:cTn id="46" dur="1" fill="hold">
                                          <p:stCondLst>
                                            <p:cond delay="499"/>
                                          </p:stCondLst>
                                        </p:cTn>
                                        <p:tgtEl>
                                          <p:spTgt spid="10"/>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9"/>
                                        </p:tgtEl>
                                      </p:cBhvr>
                                    </p:animEffect>
                                    <p:set>
                                      <p:cBhvr>
                                        <p:cTn id="49"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2" grpId="0" animBg="1"/>
      <p:bldP spid="9" grpId="0"/>
      <p:bldP spid="9"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F01B5448-6396-979E-245D-7E879F8C3E5F}"/>
              </a:ext>
            </a:extLst>
          </p:cNvPr>
          <p:cNvSpPr txBox="1">
            <a:spLocks/>
          </p:cNvSpPr>
          <p:nvPr/>
        </p:nvSpPr>
        <p:spPr>
          <a:xfrm>
            <a:off x="418214" y="260791"/>
            <a:ext cx="11426456" cy="960400"/>
          </a:xfrm>
          <a:prstGeom prst="rect">
            <a:avLst/>
          </a:prstGeom>
        </p:spPr>
        <p:txBody>
          <a:bodyPr anchor="ctr"/>
          <a:lstStyle>
            <a:lvl1pPr algn="ctr" defTabSz="914400" rtl="0" eaLnBrk="1" latinLnBrk="0" hangingPunct="1">
              <a:lnSpc>
                <a:spcPct val="90000"/>
              </a:lnSpc>
              <a:spcBef>
                <a:spcPct val="0"/>
              </a:spcBef>
              <a:buNone/>
              <a:defRPr sz="4400" b="1" kern="1200">
                <a:solidFill>
                  <a:schemeClr val="accent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Roboto"/>
                <a:ea typeface="+mj-ea"/>
                <a:cs typeface="+mj-cs"/>
              </a:rPr>
              <a:t>Who Owns It?</a:t>
            </a:r>
          </a:p>
        </p:txBody>
      </p:sp>
      <p:sp>
        <p:nvSpPr>
          <p:cNvPr id="11" name="TextBox 10">
            <a:extLst>
              <a:ext uri="{FF2B5EF4-FFF2-40B4-BE49-F238E27FC236}">
                <a16:creationId xmlns:a16="http://schemas.microsoft.com/office/drawing/2014/main" id="{88D235B6-E963-A2F0-2CF1-F8F03FFFB71D}"/>
              </a:ext>
            </a:extLst>
          </p:cNvPr>
          <p:cNvSpPr txBox="1"/>
          <p:nvPr/>
        </p:nvSpPr>
        <p:spPr>
          <a:xfrm>
            <a:off x="379119" y="2263629"/>
            <a:ext cx="3426549"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Roboto"/>
                <a:ea typeface="+mn-ea"/>
                <a:cs typeface="+mn-cs"/>
              </a:rPr>
              <a:t>Governance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Roboto"/>
                <a:ea typeface="+mn-ea"/>
                <a:cs typeface="+mn-cs"/>
              </a:rPr>
              <a:t>Quality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Roboto"/>
                <a:ea typeface="+mn-ea"/>
                <a:cs typeface="+mn-cs"/>
              </a:rPr>
              <a:t>Peer Review</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Roboto"/>
                <a:ea typeface="+mn-ea"/>
                <a:cs typeface="+mn-cs"/>
              </a:rPr>
              <a:t>Credentialing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Roboto"/>
                <a:ea typeface="+mn-ea"/>
                <a:cs typeface="+mn-cs"/>
              </a:rPr>
              <a:t>Bylaws</a:t>
            </a:r>
          </a:p>
        </p:txBody>
      </p:sp>
      <p:sp>
        <p:nvSpPr>
          <p:cNvPr id="12" name="TextBox 11">
            <a:extLst>
              <a:ext uri="{FF2B5EF4-FFF2-40B4-BE49-F238E27FC236}">
                <a16:creationId xmlns:a16="http://schemas.microsoft.com/office/drawing/2014/main" id="{0CD0A35D-C366-5429-E5FC-2C7BFFD51268}"/>
              </a:ext>
            </a:extLst>
          </p:cNvPr>
          <p:cNvSpPr txBox="1"/>
          <p:nvPr/>
        </p:nvSpPr>
        <p:spPr>
          <a:xfrm>
            <a:off x="8213334" y="2096090"/>
            <a:ext cx="342654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Roboto"/>
                <a:ea typeface="+mn-ea"/>
                <a:cs typeface="+mn-cs"/>
              </a:rPr>
              <a:t>Repository of Institutional Memory/Knowledge</a:t>
            </a:r>
          </a:p>
        </p:txBody>
      </p:sp>
      <p:sp>
        <p:nvSpPr>
          <p:cNvPr id="13" name="TextBox 12">
            <a:extLst>
              <a:ext uri="{FF2B5EF4-FFF2-40B4-BE49-F238E27FC236}">
                <a16:creationId xmlns:a16="http://schemas.microsoft.com/office/drawing/2014/main" id="{B1725741-D801-52A9-7F46-A4A19F9A7219}"/>
              </a:ext>
            </a:extLst>
          </p:cNvPr>
          <p:cNvSpPr txBox="1"/>
          <p:nvPr/>
        </p:nvSpPr>
        <p:spPr>
          <a:xfrm>
            <a:off x="7737987" y="3671555"/>
            <a:ext cx="437724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a:ln>
                  <a:noFill/>
                </a:ln>
                <a:solidFill>
                  <a:prstClr val="black"/>
                </a:solidFill>
                <a:effectLst/>
                <a:uLnTx/>
                <a:uFillTx/>
                <a:latin typeface="Roboto"/>
                <a:ea typeface="+mn-ea"/>
                <a:cs typeface="+mn-cs"/>
              </a:rPr>
              <a:t>Medical Staff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a:ln>
                  <a:noFill/>
                </a:ln>
                <a:solidFill>
                  <a:prstClr val="black"/>
                </a:solidFill>
                <a:effectLst/>
                <a:uLnTx/>
                <a:uFillTx/>
                <a:latin typeface="Roboto"/>
                <a:ea typeface="+mn-ea"/>
                <a:cs typeface="+mn-cs"/>
              </a:rPr>
              <a:t>Quality Team &amp; Med Staff Professionals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a:ln>
                  <a:noFill/>
                </a:ln>
                <a:solidFill>
                  <a:prstClr val="black"/>
                </a:solidFill>
                <a:effectLst/>
                <a:uLnTx/>
                <a:uFillTx/>
                <a:latin typeface="Roboto"/>
                <a:ea typeface="+mn-ea"/>
                <a:cs typeface="+mn-cs"/>
              </a:rPr>
              <a:t>…</a:t>
            </a:r>
            <a:r>
              <a:rPr kumimoji="0" lang="en-US" sz="2400" b="0" u="sng" strike="noStrike" kern="1200" cap="none" spc="0" normalizeH="0" baseline="0" noProof="0">
                <a:ln>
                  <a:noFill/>
                </a:ln>
                <a:solidFill>
                  <a:prstClr val="black"/>
                </a:solidFill>
                <a:effectLst/>
                <a:uLnTx/>
                <a:uFillTx/>
                <a:latin typeface="Roboto"/>
                <a:ea typeface="+mn-ea"/>
                <a:cs typeface="+mn-cs"/>
              </a:rPr>
              <a:t>not</a:t>
            </a:r>
            <a:r>
              <a:rPr kumimoji="0" lang="en-US" sz="2400" b="0" u="none" strike="noStrike" kern="1200" cap="none" spc="0" normalizeH="0" baseline="0" noProof="0">
                <a:ln>
                  <a:noFill/>
                </a:ln>
                <a:solidFill>
                  <a:prstClr val="black"/>
                </a:solidFill>
                <a:effectLst/>
                <a:uLnTx/>
                <a:uFillTx/>
                <a:latin typeface="Roboto"/>
                <a:ea typeface="+mn-ea"/>
                <a:cs typeface="+mn-cs"/>
              </a:rPr>
              <a:t> the CEO</a:t>
            </a:r>
          </a:p>
        </p:txBody>
      </p:sp>
      <p:sp>
        <p:nvSpPr>
          <p:cNvPr id="14" name="Down Arrow 8">
            <a:extLst>
              <a:ext uri="{FF2B5EF4-FFF2-40B4-BE49-F238E27FC236}">
                <a16:creationId xmlns:a16="http://schemas.microsoft.com/office/drawing/2014/main" id="{38700385-60B8-FA05-EC5D-C56F2D36FBC7}"/>
              </a:ext>
            </a:extLst>
          </p:cNvPr>
          <p:cNvSpPr/>
          <p:nvPr/>
        </p:nvSpPr>
        <p:spPr>
          <a:xfrm>
            <a:off x="9810244" y="3233125"/>
            <a:ext cx="289362" cy="458226"/>
          </a:xfrm>
          <a:prstGeom prst="downArrow">
            <a:avLst/>
          </a:prstGeom>
          <a:solidFill>
            <a:srgbClr val="C00000"/>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Roboto"/>
              <a:ea typeface="+mn-ea"/>
              <a:cs typeface="+mn-cs"/>
            </a:endParaRPr>
          </a:p>
        </p:txBody>
      </p:sp>
      <p:pic>
        <p:nvPicPr>
          <p:cNvPr id="2" name="Picture 1">
            <a:extLst>
              <a:ext uri="{FF2B5EF4-FFF2-40B4-BE49-F238E27FC236}">
                <a16:creationId xmlns:a16="http://schemas.microsoft.com/office/drawing/2014/main" id="{4722C728-8FA4-F9E2-7650-1A9701B08BB8}"/>
              </a:ext>
            </a:extLst>
          </p:cNvPr>
          <p:cNvPicPr>
            <a:picLocks noChangeAspect="1"/>
          </p:cNvPicPr>
          <p:nvPr/>
        </p:nvPicPr>
        <p:blipFill>
          <a:blip r:embed="rId2"/>
          <a:stretch>
            <a:fillRect/>
          </a:stretch>
        </p:blipFill>
        <p:spPr>
          <a:xfrm>
            <a:off x="4702692" y="2277244"/>
            <a:ext cx="2857500" cy="2038350"/>
          </a:xfrm>
          <a:prstGeom prst="rect">
            <a:avLst/>
          </a:prstGeom>
        </p:spPr>
      </p:pic>
    </p:spTree>
    <p:extLst>
      <p:ext uri="{BB962C8B-B14F-4D97-AF65-F5344CB8AC3E}">
        <p14:creationId xmlns:p14="http://schemas.microsoft.com/office/powerpoint/2010/main" val="3093847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750"/>
                            </p:stCondLst>
                            <p:childTnLst>
                              <p:par>
                                <p:cTn id="9" presetID="10" presetClass="entr" presetSubtype="0" fill="hold" grpId="0" nodeType="afterEffect">
                                  <p:stCondLst>
                                    <p:cond delay="75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2000"/>
                            </p:stCondLst>
                            <p:childTnLst>
                              <p:par>
                                <p:cTn id="13" presetID="10" presetClass="entr" presetSubtype="0" fill="hold" grpId="0" nodeType="afterEffect">
                                  <p:stCondLst>
                                    <p:cond delay="25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par>
                          <p:cTn id="16" fill="hold">
                            <p:stCondLst>
                              <p:cond delay="2750"/>
                            </p:stCondLst>
                            <p:childTnLst>
                              <p:par>
                                <p:cTn id="17" presetID="10"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5C7B7-3C20-7CA4-3330-CEB08AD70DF3}"/>
              </a:ext>
            </a:extLst>
          </p:cNvPr>
          <p:cNvSpPr>
            <a:spLocks noGrp="1"/>
          </p:cNvSpPr>
          <p:nvPr>
            <p:ph type="title"/>
          </p:nvPr>
        </p:nvSpPr>
        <p:spPr/>
        <p:txBody>
          <a:bodyPr/>
          <a:lstStyle/>
          <a:p>
            <a:r>
              <a:rPr lang="en-US"/>
              <a:t>The Organized Medical Staff</a:t>
            </a:r>
            <a:br>
              <a:rPr lang="en-US"/>
            </a:br>
            <a:r>
              <a:rPr lang="en-US"/>
              <a:t>	</a:t>
            </a:r>
            <a:r>
              <a:rPr lang="en-US" sz="2800" i="1">
                <a:solidFill>
                  <a:schemeClr val="accent6">
                    <a:lumMod val="75000"/>
                  </a:schemeClr>
                </a:solidFill>
                <a:effectLst>
                  <a:outerShdw blurRad="38100" dist="38100" dir="2700000" algn="tl">
                    <a:srgbClr val="000000">
                      <a:alpha val="43137"/>
                    </a:srgbClr>
                  </a:outerShdw>
                </a:effectLst>
              </a:rPr>
              <a:t>Medical Staff Bylaws</a:t>
            </a:r>
            <a:endParaRPr lang="en-US" i="1">
              <a:solidFill>
                <a:schemeClr val="accent6">
                  <a:lumMod val="75000"/>
                </a:schemeClr>
              </a:solidFill>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4F7A8F3C-7A53-56E7-7628-FE3EE3CB099C}"/>
              </a:ext>
            </a:extLst>
          </p:cNvPr>
          <p:cNvSpPr>
            <a:spLocks noGrp="1"/>
          </p:cNvSpPr>
          <p:nvPr>
            <p:ph idx="1"/>
          </p:nvPr>
        </p:nvSpPr>
        <p:spPr>
          <a:xfrm>
            <a:off x="838200" y="2078840"/>
            <a:ext cx="6981825" cy="2746375"/>
          </a:xfrm>
        </p:spPr>
        <p:txBody>
          <a:bodyPr/>
          <a:lstStyle/>
          <a:p>
            <a:pPr marL="0" indent="0">
              <a:buFont typeface="Arial" panose="020B0604020202020204" pitchFamily="34" charset="0"/>
              <a:buNone/>
            </a:pPr>
            <a:r>
              <a:rPr lang="en-US" sz="2000"/>
              <a:t>Trifurcated governance model:</a:t>
            </a:r>
          </a:p>
          <a:p>
            <a:pPr lvl="1"/>
            <a:r>
              <a:rPr lang="en-US" sz="1800"/>
              <a:t>Governing body (Hospital Board)</a:t>
            </a:r>
          </a:p>
          <a:p>
            <a:pPr lvl="1"/>
            <a:r>
              <a:rPr lang="en-US" sz="1800"/>
              <a:t>Administration</a:t>
            </a:r>
          </a:p>
          <a:p>
            <a:pPr lvl="1"/>
            <a:r>
              <a:rPr lang="en-US" sz="1800"/>
              <a:t>Medical staff</a:t>
            </a:r>
          </a:p>
          <a:p>
            <a:pPr marL="0" indent="0">
              <a:buFont typeface="Arial" panose="020B0604020202020204" pitchFamily="34" charset="0"/>
              <a:buNone/>
            </a:pPr>
            <a:r>
              <a:rPr lang="en-US" sz="2000"/>
              <a:t>Defined by Laws &amp; Standards:</a:t>
            </a:r>
          </a:p>
          <a:p>
            <a:pPr lvl="1"/>
            <a:r>
              <a:rPr lang="en-US" sz="1800"/>
              <a:t>Federal Law (Medicare Conditions of Participation)</a:t>
            </a:r>
          </a:p>
          <a:p>
            <a:pPr lvl="1"/>
            <a:r>
              <a:rPr lang="en-US" sz="1800"/>
              <a:t>State Law</a:t>
            </a:r>
          </a:p>
          <a:p>
            <a:pPr lvl="1"/>
            <a:r>
              <a:rPr lang="en-US" sz="1800"/>
              <a:t>Accreditation Standards (regulatory bodies – Joint Commission, DNV, etc.)</a:t>
            </a:r>
          </a:p>
          <a:p>
            <a:pPr marL="0" indent="0">
              <a:buNone/>
            </a:pPr>
            <a:endParaRPr lang="en-US"/>
          </a:p>
        </p:txBody>
      </p:sp>
      <p:graphicFrame>
        <p:nvGraphicFramePr>
          <p:cNvPr id="8" name="Diagram 7">
            <a:extLst>
              <a:ext uri="{FF2B5EF4-FFF2-40B4-BE49-F238E27FC236}">
                <a16:creationId xmlns:a16="http://schemas.microsoft.com/office/drawing/2014/main" id="{3F58063E-A1AE-2733-9165-C046E4BB3740}"/>
              </a:ext>
            </a:extLst>
          </p:cNvPr>
          <p:cNvGraphicFramePr>
            <a:graphicFrameLocks noChangeAspect="1"/>
          </p:cNvGraphicFramePr>
          <p:nvPr/>
        </p:nvGraphicFramePr>
        <p:xfrm>
          <a:off x="7341211" y="0"/>
          <a:ext cx="5509018" cy="37790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Circle: Hollow 6">
            <a:extLst>
              <a:ext uri="{FF2B5EF4-FFF2-40B4-BE49-F238E27FC236}">
                <a16:creationId xmlns:a16="http://schemas.microsoft.com/office/drawing/2014/main" id="{0A7393A5-CF81-A401-7DA1-3FEA99D00EAC}"/>
              </a:ext>
            </a:extLst>
          </p:cNvPr>
          <p:cNvSpPr/>
          <p:nvPr/>
        </p:nvSpPr>
        <p:spPr>
          <a:xfrm>
            <a:off x="8313421" y="2156788"/>
            <a:ext cx="1851660" cy="1674790"/>
          </a:xfrm>
          <a:prstGeom prst="donut">
            <a:avLst>
              <a:gd name="adj" fmla="val 9089"/>
            </a:avLst>
          </a:prstGeom>
          <a:solidFill>
            <a:srgbClr val="C00000"/>
          </a:solidFill>
          <a:ln>
            <a:noFill/>
          </a:ln>
          <a:scene3d>
            <a:camera prst="perspectiveHeroicExtremeLeftFacing"/>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C764807B-5E83-E7C9-0B83-006449186736}"/>
              </a:ext>
            </a:extLst>
          </p:cNvPr>
          <p:cNvSpPr txBox="1"/>
          <p:nvPr/>
        </p:nvSpPr>
        <p:spPr>
          <a:xfrm rot="18989745">
            <a:off x="7154252" y="3976095"/>
            <a:ext cx="2064586" cy="733663"/>
          </a:xfrm>
          <a:prstGeom prst="leftArrow">
            <a:avLst/>
          </a:prstGeom>
          <a:solidFill>
            <a:srgbClr val="CD060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a:ln>
                  <a:noFill/>
                </a:ln>
                <a:solidFill>
                  <a:prstClr val="white"/>
                </a:solidFill>
                <a:effectLst/>
                <a:uLnTx/>
                <a:uFillTx/>
                <a:latin typeface="Calibri" panose="020F0502020204030204"/>
                <a:ea typeface="+mn-ea"/>
                <a:cs typeface="+mn-cs"/>
              </a:rPr>
              <a:t>QUALITY</a:t>
            </a:r>
          </a:p>
        </p:txBody>
      </p:sp>
      <p:sp>
        <p:nvSpPr>
          <p:cNvPr id="5" name="TextBox 4">
            <a:extLst>
              <a:ext uri="{FF2B5EF4-FFF2-40B4-BE49-F238E27FC236}">
                <a16:creationId xmlns:a16="http://schemas.microsoft.com/office/drawing/2014/main" id="{C402A74A-2699-DDC1-0DFA-048E1C7DDCCB}"/>
              </a:ext>
            </a:extLst>
          </p:cNvPr>
          <p:cNvSpPr txBox="1"/>
          <p:nvPr/>
        </p:nvSpPr>
        <p:spPr>
          <a:xfrm>
            <a:off x="3230066" y="5044806"/>
            <a:ext cx="4208888" cy="1477328"/>
          </a:xfrm>
          <a:prstGeom prst="rect">
            <a:avLst/>
          </a:prstGeom>
          <a:solidFill>
            <a:srgbClr val="00919D"/>
          </a:solidFill>
          <a:effectLst>
            <a:outerShdw blurRad="50800" dist="76200" dir="2700000" algn="tl" rotWithShape="0">
              <a:prstClr val="black"/>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CMS Condition of Participation §482.22 - The hospital must have an organized medical staff … </a:t>
            </a:r>
            <a:r>
              <a:rPr kumimoji="0" lang="en-US" sz="1800" b="1" i="1" u="sng" strike="noStrike" kern="1200" cap="none" spc="0" normalizeH="0" baseline="0" noProof="0">
                <a:ln>
                  <a:noFill/>
                </a:ln>
                <a:solidFill>
                  <a:prstClr val="white"/>
                </a:solidFill>
                <a:effectLst/>
                <a:uLnTx/>
                <a:uFillTx/>
                <a:latin typeface="Calibri" panose="020F0502020204030204"/>
                <a:ea typeface="+mn-ea"/>
                <a:cs typeface="+mn-cs"/>
              </a:rPr>
              <a:t>which is responsible for the quality of medical care provided to patients by the hospital.</a:t>
            </a:r>
          </a:p>
        </p:txBody>
      </p:sp>
    </p:spTree>
    <p:extLst>
      <p:ext uri="{BB962C8B-B14F-4D97-AF65-F5344CB8AC3E}">
        <p14:creationId xmlns:p14="http://schemas.microsoft.com/office/powerpoint/2010/main" val="983420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750"/>
                                        <p:tgtEl>
                                          <p:spTgt spid="7"/>
                                        </p:tgtEl>
                                      </p:cBhvr>
                                    </p:animEffect>
                                  </p:childTnLst>
                                </p:cTn>
                              </p:par>
                            </p:childTnLst>
                          </p:cTn>
                        </p:par>
                        <p:par>
                          <p:cTn id="8" fill="hold">
                            <p:stCondLst>
                              <p:cond delay="1750"/>
                            </p:stCondLst>
                            <p:childTnLst>
                              <p:par>
                                <p:cTn id="9" presetID="10" presetClass="entr" presetSubtype="0" fill="hold" grpId="0" nodeType="afterEffect">
                                  <p:stCondLst>
                                    <p:cond delay="75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750"/>
                                        <p:tgtEl>
                                          <p:spTgt spid="10"/>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5C7B7-3C20-7CA4-3330-CEB08AD70DF3}"/>
              </a:ext>
            </a:extLst>
          </p:cNvPr>
          <p:cNvSpPr>
            <a:spLocks noGrp="1"/>
          </p:cNvSpPr>
          <p:nvPr>
            <p:ph type="title"/>
          </p:nvPr>
        </p:nvSpPr>
        <p:spPr/>
        <p:txBody>
          <a:bodyPr/>
          <a:lstStyle/>
          <a:p>
            <a:r>
              <a:rPr lang="en-US"/>
              <a:t>The Organized Medical Staff</a:t>
            </a:r>
            <a:br>
              <a:rPr lang="en-US"/>
            </a:br>
            <a:r>
              <a:rPr lang="en-US"/>
              <a:t>	</a:t>
            </a:r>
            <a:r>
              <a:rPr lang="en-US" sz="2800" i="1">
                <a:solidFill>
                  <a:schemeClr val="accent6">
                    <a:lumMod val="75000"/>
                  </a:schemeClr>
                </a:solidFill>
                <a:effectLst>
                  <a:outerShdw blurRad="38100" dist="38100" dir="2700000" algn="tl">
                    <a:srgbClr val="000000">
                      <a:alpha val="43137"/>
                    </a:srgbClr>
                  </a:outerShdw>
                </a:effectLst>
              </a:rPr>
              <a:t>Medical Staff</a:t>
            </a:r>
            <a:endParaRPr lang="en-US" i="1">
              <a:solidFill>
                <a:schemeClr val="accent6">
                  <a:lumMod val="75000"/>
                </a:schemeClr>
              </a:solidFill>
              <a:effectLst>
                <a:outerShdw blurRad="38100" dist="38100" dir="2700000" algn="tl">
                  <a:srgbClr val="000000">
                    <a:alpha val="43137"/>
                  </a:srgbClr>
                </a:outerShdw>
              </a:effectLst>
            </a:endParaRPr>
          </a:p>
        </p:txBody>
      </p:sp>
      <p:sp>
        <p:nvSpPr>
          <p:cNvPr id="7" name="Content Placeholder 3">
            <a:extLst>
              <a:ext uri="{FF2B5EF4-FFF2-40B4-BE49-F238E27FC236}">
                <a16:creationId xmlns:a16="http://schemas.microsoft.com/office/drawing/2014/main" id="{71CDCAE5-F4A2-65CC-CC15-0780812303F3}"/>
              </a:ext>
            </a:extLst>
          </p:cNvPr>
          <p:cNvSpPr txBox="1">
            <a:spLocks/>
          </p:cNvSpPr>
          <p:nvPr/>
        </p:nvSpPr>
        <p:spPr>
          <a:xfrm>
            <a:off x="460807" y="1555048"/>
            <a:ext cx="7628005" cy="406876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2400" b="1">
              <a:solidFill>
                <a:srgbClr val="FFC000"/>
              </a:solidFill>
              <a:latin typeface="Calibri" panose="020F0502020204030204" pitchFamily="34" charset="0"/>
              <a:cs typeface="Calibri" panose="020F0502020204030204" pitchFamily="34" charset="0"/>
            </a:endParaRPr>
          </a:p>
          <a:p>
            <a:pPr marL="804863" indent="-342900" algn="l">
              <a:buFont typeface="Arial" panose="020B0604020202020204" pitchFamily="34" charset="0"/>
              <a:buChar char="•"/>
            </a:pPr>
            <a:r>
              <a:rPr lang="en-US" sz="2200"/>
              <a:t>The medical staff is responsible for the quality of medical care provided to patients, and all of the component parts that go into that.</a:t>
            </a:r>
          </a:p>
          <a:p>
            <a:pPr marL="804863" indent="-342900" algn="l">
              <a:buFont typeface="Arial" panose="020B0604020202020204" pitchFamily="34" charset="0"/>
              <a:buChar char="•"/>
            </a:pPr>
            <a:r>
              <a:rPr lang="en-US" sz="2200"/>
              <a:t>Subject to oversight by the governing body, but largely a self–governing entity.</a:t>
            </a:r>
          </a:p>
          <a:p>
            <a:pPr marL="804863" indent="-342900" algn="l">
              <a:buFont typeface="Arial" panose="020B0604020202020204" pitchFamily="34" charset="0"/>
              <a:buChar char="•"/>
            </a:pPr>
            <a:r>
              <a:rPr lang="en-US" sz="2200"/>
              <a:t>Practitioners appointed to the medical staff must comply with the bylaws, rules and regulations, and policies that are adopted by the medical staff, as well as applicable hospital administrative policies.</a:t>
            </a:r>
          </a:p>
          <a:p>
            <a:pPr marL="804863" indent="-342900" algn="l">
              <a:buFont typeface="Arial" panose="020B0604020202020204" pitchFamily="34" charset="0"/>
              <a:buChar char="•"/>
            </a:pPr>
            <a:r>
              <a:rPr lang="en-US" sz="2200"/>
              <a:t>Medical Staff Office Professionals are crucial to this effort</a:t>
            </a:r>
          </a:p>
          <a:p>
            <a:pPr marL="0" indent="0">
              <a:buFont typeface="Arial" panose="020B0604020202020204" pitchFamily="34" charset="0"/>
              <a:buNone/>
            </a:pPr>
            <a:endParaRPr lang="en-US" sz="2400">
              <a:solidFill>
                <a:schemeClr val="bg1"/>
              </a:solidFill>
            </a:endParaRPr>
          </a:p>
          <a:p>
            <a:pPr marL="0" indent="0">
              <a:buFont typeface="Arial" panose="020B0604020202020204" pitchFamily="34" charset="0"/>
              <a:buNone/>
            </a:pPr>
            <a:r>
              <a:rPr lang="en-US" sz="2400">
                <a:solidFill>
                  <a:schemeClr val="bg1"/>
                </a:solidFill>
              </a:rPr>
              <a:t>		</a:t>
            </a:r>
          </a:p>
        </p:txBody>
      </p:sp>
      <p:pic>
        <p:nvPicPr>
          <p:cNvPr id="11" name="Picture 10">
            <a:extLst>
              <a:ext uri="{FF2B5EF4-FFF2-40B4-BE49-F238E27FC236}">
                <a16:creationId xmlns:a16="http://schemas.microsoft.com/office/drawing/2014/main" id="{940231FF-82C7-EA85-B962-526BCA8E13BB}"/>
              </a:ext>
            </a:extLst>
          </p:cNvPr>
          <p:cNvPicPr>
            <a:picLocks noChangeAspect="1"/>
          </p:cNvPicPr>
          <p:nvPr/>
        </p:nvPicPr>
        <p:blipFill>
          <a:blip r:embed="rId2"/>
          <a:stretch>
            <a:fillRect/>
          </a:stretch>
        </p:blipFill>
        <p:spPr>
          <a:xfrm>
            <a:off x="8336467" y="1265402"/>
            <a:ext cx="3656039" cy="2163598"/>
          </a:xfrm>
          <a:prstGeom prst="rect">
            <a:avLst/>
          </a:prstGeom>
          <a:effectLst>
            <a:outerShdw blurRad="50800" dist="63500" dir="2700000" algn="tl" rotWithShape="0">
              <a:prstClr val="black"/>
            </a:outerShdw>
          </a:effectLst>
        </p:spPr>
      </p:pic>
      <p:sp>
        <p:nvSpPr>
          <p:cNvPr id="12" name="TextBox 11">
            <a:extLst>
              <a:ext uri="{FF2B5EF4-FFF2-40B4-BE49-F238E27FC236}">
                <a16:creationId xmlns:a16="http://schemas.microsoft.com/office/drawing/2014/main" id="{7803F1D5-A0A4-C9DF-AED2-2E4428988C84}"/>
              </a:ext>
            </a:extLst>
          </p:cNvPr>
          <p:cNvSpPr txBox="1"/>
          <p:nvPr/>
        </p:nvSpPr>
        <p:spPr>
          <a:xfrm>
            <a:off x="1754196" y="1979438"/>
            <a:ext cx="1630680" cy="430887"/>
          </a:xfrm>
          <a:prstGeom prst="rect">
            <a:avLst/>
          </a:prstGeom>
          <a:solidFill>
            <a:srgbClr val="FFFF00">
              <a:alpha val="87000"/>
            </a:srgbClr>
          </a:solidFill>
          <a:ln w="12700">
            <a:noFill/>
          </a:ln>
          <a:effectLst>
            <a:outerShdw dist="50800" dir="5400000" algn="ctr" rotWithShape="0">
              <a:srgbClr val="000000"/>
            </a:outerShdw>
            <a:softEdge rad="38100"/>
          </a:effectLst>
        </p:spPr>
        <p:txBody>
          <a:bodyPr wrap="square" rtlCol="0">
            <a:spAutoFit/>
          </a:bodyPr>
          <a:lstStyle/>
          <a:p>
            <a:r>
              <a:rPr lang="en-US" sz="2200">
                <a:solidFill>
                  <a:schemeClr val="tx2"/>
                </a:solidFill>
              </a:rPr>
              <a:t>medical staff</a:t>
            </a:r>
          </a:p>
        </p:txBody>
      </p:sp>
      <p:sp>
        <p:nvSpPr>
          <p:cNvPr id="13" name="TextBox 12">
            <a:extLst>
              <a:ext uri="{FF2B5EF4-FFF2-40B4-BE49-F238E27FC236}">
                <a16:creationId xmlns:a16="http://schemas.microsoft.com/office/drawing/2014/main" id="{B2E3C7EF-B24A-6EBF-8E28-5E6A3B90E14F}"/>
              </a:ext>
            </a:extLst>
          </p:cNvPr>
          <p:cNvSpPr txBox="1"/>
          <p:nvPr/>
        </p:nvSpPr>
        <p:spPr>
          <a:xfrm>
            <a:off x="9349146" y="3920283"/>
            <a:ext cx="1630680" cy="430887"/>
          </a:xfrm>
          <a:prstGeom prst="rect">
            <a:avLst/>
          </a:prstGeom>
          <a:solidFill>
            <a:srgbClr val="FFFF00">
              <a:alpha val="87000"/>
            </a:srgbClr>
          </a:solidFill>
          <a:ln w="12700">
            <a:noFill/>
          </a:ln>
          <a:effectLst>
            <a:outerShdw dist="50800" dir="5400000" algn="ctr" rotWithShape="0">
              <a:srgbClr val="000000"/>
            </a:outerShdw>
            <a:softEdge rad="38100"/>
          </a:effectLst>
        </p:spPr>
        <p:txBody>
          <a:bodyPr wrap="square" rtlCol="0">
            <a:spAutoFit/>
          </a:bodyPr>
          <a:lstStyle/>
          <a:p>
            <a:pPr algn="ctr"/>
            <a:r>
              <a:rPr lang="en-US" sz="2200">
                <a:solidFill>
                  <a:schemeClr val="tx2"/>
                </a:solidFill>
              </a:rPr>
              <a:t>CEO</a:t>
            </a:r>
          </a:p>
        </p:txBody>
      </p:sp>
      <p:sp>
        <p:nvSpPr>
          <p:cNvPr id="14" name="TextBox 13">
            <a:extLst>
              <a:ext uri="{FF2B5EF4-FFF2-40B4-BE49-F238E27FC236}">
                <a16:creationId xmlns:a16="http://schemas.microsoft.com/office/drawing/2014/main" id="{9CAFA259-1A8E-F41B-4EE8-6425370D280B}"/>
              </a:ext>
            </a:extLst>
          </p:cNvPr>
          <p:cNvSpPr txBox="1"/>
          <p:nvPr/>
        </p:nvSpPr>
        <p:spPr>
          <a:xfrm>
            <a:off x="9349146" y="4329277"/>
            <a:ext cx="1630680" cy="430887"/>
          </a:xfrm>
          <a:prstGeom prst="rect">
            <a:avLst/>
          </a:prstGeom>
          <a:solidFill>
            <a:srgbClr val="FFFF00">
              <a:alpha val="87000"/>
            </a:srgbClr>
          </a:solidFill>
          <a:ln w="12700">
            <a:noFill/>
          </a:ln>
          <a:effectLst>
            <a:outerShdw dist="50800" dir="5400000" algn="ctr" rotWithShape="0">
              <a:srgbClr val="000000"/>
            </a:outerShdw>
            <a:softEdge rad="38100"/>
          </a:effectLst>
        </p:spPr>
        <p:txBody>
          <a:bodyPr wrap="square" rtlCol="0">
            <a:spAutoFit/>
          </a:bodyPr>
          <a:lstStyle/>
          <a:p>
            <a:pPr algn="ctr"/>
            <a:r>
              <a:rPr lang="en-US" sz="2200">
                <a:solidFill>
                  <a:schemeClr val="tx2"/>
                </a:solidFill>
              </a:rPr>
              <a:t>CNO</a:t>
            </a:r>
          </a:p>
        </p:txBody>
      </p:sp>
      <p:sp>
        <p:nvSpPr>
          <p:cNvPr id="15" name="TextBox 14">
            <a:extLst>
              <a:ext uri="{FF2B5EF4-FFF2-40B4-BE49-F238E27FC236}">
                <a16:creationId xmlns:a16="http://schemas.microsoft.com/office/drawing/2014/main" id="{4DC7043B-F1B1-88B3-0BA6-2A1284FC138E}"/>
              </a:ext>
            </a:extLst>
          </p:cNvPr>
          <p:cNvSpPr txBox="1"/>
          <p:nvPr/>
        </p:nvSpPr>
        <p:spPr>
          <a:xfrm>
            <a:off x="9349146" y="4760164"/>
            <a:ext cx="1630680" cy="430887"/>
          </a:xfrm>
          <a:prstGeom prst="rect">
            <a:avLst/>
          </a:prstGeom>
          <a:solidFill>
            <a:srgbClr val="FFFF00">
              <a:alpha val="87000"/>
            </a:srgbClr>
          </a:solidFill>
          <a:ln w="12700">
            <a:noFill/>
          </a:ln>
          <a:effectLst>
            <a:outerShdw dist="50800" dir="5400000" algn="ctr" rotWithShape="0">
              <a:srgbClr val="000000"/>
            </a:outerShdw>
            <a:softEdge rad="38100"/>
          </a:effectLst>
        </p:spPr>
        <p:txBody>
          <a:bodyPr wrap="square" rtlCol="0">
            <a:spAutoFit/>
          </a:bodyPr>
          <a:lstStyle/>
          <a:p>
            <a:pPr algn="ctr"/>
            <a:r>
              <a:rPr lang="en-US" sz="2200">
                <a:solidFill>
                  <a:schemeClr val="tx2"/>
                </a:solidFill>
              </a:rPr>
              <a:t>“Admin”</a:t>
            </a:r>
          </a:p>
        </p:txBody>
      </p:sp>
      <p:cxnSp>
        <p:nvCxnSpPr>
          <p:cNvPr id="18" name="Straight Connector 17">
            <a:extLst>
              <a:ext uri="{FF2B5EF4-FFF2-40B4-BE49-F238E27FC236}">
                <a16:creationId xmlns:a16="http://schemas.microsoft.com/office/drawing/2014/main" id="{AFA3E55E-762B-8BA3-F9ED-11BCFD827773}"/>
              </a:ext>
            </a:extLst>
          </p:cNvPr>
          <p:cNvCxnSpPr/>
          <p:nvPr/>
        </p:nvCxnSpPr>
        <p:spPr>
          <a:xfrm>
            <a:off x="9627276" y="4990847"/>
            <a:ext cx="1074420" cy="0"/>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C6617C1-E22E-4013-DE02-4BA75006A4D8}"/>
              </a:ext>
            </a:extLst>
          </p:cNvPr>
          <p:cNvCxnSpPr/>
          <p:nvPr/>
        </p:nvCxnSpPr>
        <p:spPr>
          <a:xfrm>
            <a:off x="9627276" y="4552087"/>
            <a:ext cx="1074420" cy="0"/>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ABE5097-ECD5-5D30-590E-49D4309FD8CC}"/>
              </a:ext>
            </a:extLst>
          </p:cNvPr>
          <p:cNvCxnSpPr/>
          <p:nvPr/>
        </p:nvCxnSpPr>
        <p:spPr>
          <a:xfrm>
            <a:off x="9627276" y="4135726"/>
            <a:ext cx="1074420" cy="0"/>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40B682FA-D5A2-0D87-294B-FF360EBDA36D}"/>
              </a:ext>
            </a:extLst>
          </p:cNvPr>
          <p:cNvSpPr txBox="1"/>
          <p:nvPr/>
        </p:nvSpPr>
        <p:spPr>
          <a:xfrm>
            <a:off x="1265227" y="5074898"/>
            <a:ext cx="3983979" cy="430887"/>
          </a:xfrm>
          <a:prstGeom prst="rect">
            <a:avLst/>
          </a:prstGeom>
          <a:solidFill>
            <a:srgbClr val="FFFF00">
              <a:alpha val="87000"/>
            </a:srgbClr>
          </a:solidFill>
          <a:ln w="12700">
            <a:noFill/>
          </a:ln>
          <a:effectLst>
            <a:outerShdw dist="50800" dir="5400000" algn="ctr" rotWithShape="0">
              <a:srgbClr val="000000"/>
            </a:outerShdw>
            <a:softEdge rad="38100"/>
          </a:effectLst>
        </p:spPr>
        <p:txBody>
          <a:bodyPr wrap="square" rtlCol="0">
            <a:spAutoFit/>
          </a:bodyPr>
          <a:lstStyle/>
          <a:p>
            <a:r>
              <a:rPr lang="en-US" sz="2200">
                <a:solidFill>
                  <a:schemeClr val="tx2"/>
                </a:solidFill>
              </a:rPr>
              <a:t>Medical Staff Office Professionals</a:t>
            </a:r>
          </a:p>
        </p:txBody>
      </p:sp>
      <p:pic>
        <p:nvPicPr>
          <p:cNvPr id="4" name="Picture 3">
            <a:extLst>
              <a:ext uri="{FF2B5EF4-FFF2-40B4-BE49-F238E27FC236}">
                <a16:creationId xmlns:a16="http://schemas.microsoft.com/office/drawing/2014/main" id="{869788D7-64DB-5723-F137-A5B01D2FEC8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tretch/>
        </p:blipFill>
        <p:spPr bwMode="auto">
          <a:xfrm>
            <a:off x="2788508" y="1632744"/>
            <a:ext cx="6614984" cy="4961238"/>
          </a:xfrm>
          <a:prstGeom prst="rect">
            <a:avLst/>
          </a:prstGeom>
          <a:noFill/>
          <a:effectLst>
            <a:outerShdw blurRad="190500" sx="104000" sy="104000" algn="ctr" rotWithShape="0">
              <a:schemeClr val="tx2"/>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8114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par>
                          <p:cTn id="11" fill="hold">
                            <p:stCondLst>
                              <p:cond delay="500"/>
                            </p:stCondLst>
                            <p:childTnLst>
                              <p:par>
                                <p:cTn id="12" presetID="10" presetClass="entr" presetSubtype="0" fill="hold" grpId="0" nodeType="afterEffect">
                                  <p:stCondLst>
                                    <p:cond delay="50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childTnLst>
                          </p:cTn>
                        </p:par>
                        <p:par>
                          <p:cTn id="15" fill="hold">
                            <p:stCondLst>
                              <p:cond delay="1500"/>
                            </p:stCondLst>
                            <p:childTnLst>
                              <p:par>
                                <p:cTn id="16" presetID="2" presetClass="entr" presetSubtype="2" fill="hold" nodeType="after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additive="base">
                                        <p:cTn id="18" dur="500" fill="hold"/>
                                        <p:tgtEl>
                                          <p:spTgt spid="20"/>
                                        </p:tgtEl>
                                        <p:attrNameLst>
                                          <p:attrName>ppt_x</p:attrName>
                                        </p:attrNameLst>
                                      </p:cBhvr>
                                      <p:tavLst>
                                        <p:tav tm="0">
                                          <p:val>
                                            <p:strVal val="1+#ppt_w/2"/>
                                          </p:val>
                                        </p:tav>
                                        <p:tav tm="100000">
                                          <p:val>
                                            <p:strVal val="#ppt_x"/>
                                          </p:val>
                                        </p:tav>
                                      </p:tavLst>
                                    </p:anim>
                                    <p:anim calcmode="lin" valueType="num">
                                      <p:cBhvr additive="base">
                                        <p:cTn id="19" dur="500" fill="hold"/>
                                        <p:tgtEl>
                                          <p:spTgt spid="20"/>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par>
                          <p:cTn id="24" fill="hold">
                            <p:stCondLst>
                              <p:cond delay="2500"/>
                            </p:stCondLst>
                            <p:childTnLst>
                              <p:par>
                                <p:cTn id="25" presetID="2" presetClass="entr" presetSubtype="2" fill="hold" nodeType="after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1+#ppt_w/2"/>
                                          </p:val>
                                        </p:tav>
                                        <p:tav tm="100000">
                                          <p:val>
                                            <p:strVal val="#ppt_x"/>
                                          </p:val>
                                        </p:tav>
                                      </p:tavLst>
                                    </p:anim>
                                    <p:anim calcmode="lin" valueType="num">
                                      <p:cBhvr additive="base">
                                        <p:cTn id="28" dur="500" fill="hold"/>
                                        <p:tgtEl>
                                          <p:spTgt spid="19"/>
                                        </p:tgtEl>
                                        <p:attrNameLst>
                                          <p:attrName>ppt_y</p:attrName>
                                        </p:attrNameLst>
                                      </p:cBhvr>
                                      <p:tavLst>
                                        <p:tav tm="0">
                                          <p:val>
                                            <p:strVal val="#ppt_y"/>
                                          </p:val>
                                        </p:tav>
                                        <p:tav tm="100000">
                                          <p:val>
                                            <p:strVal val="#ppt_y"/>
                                          </p:val>
                                        </p:tav>
                                      </p:tavLst>
                                    </p:anim>
                                  </p:childTnLst>
                                </p:cTn>
                              </p:par>
                            </p:childTnLst>
                          </p:cTn>
                        </p:par>
                        <p:par>
                          <p:cTn id="29" fill="hold">
                            <p:stCondLst>
                              <p:cond delay="3000"/>
                            </p:stCondLst>
                            <p:childTnLst>
                              <p:par>
                                <p:cTn id="30" presetID="10" presetClass="entr" presetSubtype="0" fill="hold" grpId="0" nodeType="after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par>
                          <p:cTn id="33" fill="hold">
                            <p:stCondLst>
                              <p:cond delay="3500"/>
                            </p:stCondLst>
                            <p:childTnLst>
                              <p:par>
                                <p:cTn id="34" presetID="2" presetClass="entr" presetSubtype="2"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cBhvr additive="base">
                                        <p:cTn id="36" dur="500" fill="hold"/>
                                        <p:tgtEl>
                                          <p:spTgt spid="18"/>
                                        </p:tgtEl>
                                        <p:attrNameLst>
                                          <p:attrName>ppt_x</p:attrName>
                                        </p:attrNameLst>
                                      </p:cBhvr>
                                      <p:tavLst>
                                        <p:tav tm="0">
                                          <p:val>
                                            <p:strVal val="1+#ppt_w/2"/>
                                          </p:val>
                                        </p:tav>
                                        <p:tav tm="100000">
                                          <p:val>
                                            <p:strVal val="#ppt_x"/>
                                          </p:val>
                                        </p:tav>
                                      </p:tavLst>
                                    </p:anim>
                                    <p:anim calcmode="lin" valueType="num">
                                      <p:cBhvr additive="base">
                                        <p:cTn id="37" dur="500" fill="hold"/>
                                        <p:tgtEl>
                                          <p:spTgt spid="18"/>
                                        </p:tgtEl>
                                        <p:attrNameLst>
                                          <p:attrName>ppt_y</p:attrName>
                                        </p:attrNameLst>
                                      </p:cBhvr>
                                      <p:tavLst>
                                        <p:tav tm="0">
                                          <p:val>
                                            <p:strVal val="#ppt_y"/>
                                          </p:val>
                                        </p:tav>
                                        <p:tav tm="100000">
                                          <p:val>
                                            <p:strVal val="#ppt_y"/>
                                          </p:val>
                                        </p:tav>
                                      </p:tavLst>
                                    </p:anim>
                                  </p:childTnLst>
                                </p:cTn>
                              </p:par>
                            </p:childTnLst>
                          </p:cTn>
                        </p:par>
                        <p:par>
                          <p:cTn id="38" fill="hold">
                            <p:stCondLst>
                              <p:cond delay="4000"/>
                            </p:stCondLst>
                            <p:childTnLst>
                              <p:par>
                                <p:cTn id="39" presetID="10" presetClass="entr" presetSubtype="0" fill="hold" grpId="0" nodeType="after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500"/>
                                        <p:tgtEl>
                                          <p:spTgt spid="3"/>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fade">
                                      <p:cBhvr>
                                        <p:cTn id="46" dur="1000"/>
                                        <p:tgtEl>
                                          <p:spTgt spid="4"/>
                                        </p:tgtEl>
                                      </p:cBhvr>
                                    </p:animEffect>
                                    <p:anim calcmode="lin" valueType="num">
                                      <p:cBhvr>
                                        <p:cTn id="47" dur="1000" fill="hold"/>
                                        <p:tgtEl>
                                          <p:spTgt spid="4"/>
                                        </p:tgtEl>
                                        <p:attrNameLst>
                                          <p:attrName>ppt_x</p:attrName>
                                        </p:attrNameLst>
                                      </p:cBhvr>
                                      <p:tavLst>
                                        <p:tav tm="0">
                                          <p:val>
                                            <p:strVal val="#ppt_x"/>
                                          </p:val>
                                        </p:tav>
                                        <p:tav tm="100000">
                                          <p:val>
                                            <p:strVal val="#ppt_x"/>
                                          </p:val>
                                        </p:tav>
                                      </p:tavLst>
                                    </p:anim>
                                    <p:anim calcmode="lin" valueType="num">
                                      <p:cBhvr>
                                        <p:cTn id="4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5C7B7-3C20-7CA4-3330-CEB08AD70DF3}"/>
              </a:ext>
            </a:extLst>
          </p:cNvPr>
          <p:cNvSpPr>
            <a:spLocks noGrp="1"/>
          </p:cNvSpPr>
          <p:nvPr>
            <p:ph type="title"/>
          </p:nvPr>
        </p:nvSpPr>
        <p:spPr/>
        <p:txBody>
          <a:bodyPr/>
          <a:lstStyle/>
          <a:p>
            <a:r>
              <a:rPr lang="en-US"/>
              <a:t>The Organized Medical Staff</a:t>
            </a:r>
            <a:br>
              <a:rPr lang="en-US"/>
            </a:br>
            <a:r>
              <a:rPr lang="en-US"/>
              <a:t>	</a:t>
            </a:r>
            <a:r>
              <a:rPr lang="en-US" sz="2800" i="1">
                <a:solidFill>
                  <a:schemeClr val="accent6">
                    <a:lumMod val="75000"/>
                  </a:schemeClr>
                </a:solidFill>
                <a:effectLst>
                  <a:outerShdw blurRad="38100" dist="38100" dir="2700000" algn="tl">
                    <a:srgbClr val="000000">
                      <a:alpha val="43137"/>
                    </a:srgbClr>
                  </a:outerShdw>
                </a:effectLst>
              </a:rPr>
              <a:t>Medical Staff Bylaws</a:t>
            </a:r>
            <a:endParaRPr lang="en-US" i="1">
              <a:solidFill>
                <a:schemeClr val="accent6">
                  <a:lumMod val="75000"/>
                </a:schemeClr>
              </a:solidFill>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4F7A8F3C-7A53-56E7-7628-FE3EE3CB099C}"/>
              </a:ext>
            </a:extLst>
          </p:cNvPr>
          <p:cNvSpPr>
            <a:spLocks noGrp="1"/>
          </p:cNvSpPr>
          <p:nvPr>
            <p:ph idx="1"/>
          </p:nvPr>
        </p:nvSpPr>
        <p:spPr>
          <a:xfrm>
            <a:off x="838200" y="1825625"/>
            <a:ext cx="7241498" cy="4351338"/>
          </a:xfrm>
        </p:spPr>
        <p:txBody>
          <a:bodyPr/>
          <a:lstStyle/>
          <a:p>
            <a:pPr marL="804863" indent="-342900">
              <a:buFont typeface="Arial" panose="020B0604020202020204" pitchFamily="34" charset="0"/>
              <a:buChar char="•"/>
            </a:pPr>
            <a:r>
              <a:rPr lang="en-US" sz="2200"/>
              <a:t>Delineate patient care &amp; behavior standards and protect medical staff members’ rights</a:t>
            </a:r>
          </a:p>
          <a:p>
            <a:pPr marL="804863" indent="-342900">
              <a:buFont typeface="Arial" panose="020B0604020202020204" pitchFamily="34" charset="0"/>
              <a:buChar char="•"/>
            </a:pPr>
            <a:r>
              <a:rPr lang="en-US" sz="2200"/>
              <a:t>Must be read and drafted carefully by the medical staff</a:t>
            </a:r>
          </a:p>
          <a:p>
            <a:pPr marL="804863" indent="-342900">
              <a:buFont typeface="Arial" panose="020B0604020202020204" pitchFamily="34" charset="0"/>
              <a:buChar char="•"/>
            </a:pPr>
            <a:r>
              <a:rPr lang="en-US" sz="2200"/>
              <a:t>Should be updated every 2-3 years </a:t>
            </a:r>
            <a:r>
              <a:rPr lang="en-US" sz="2200" i="1">
                <a:solidFill>
                  <a:schemeClr val="accent6">
                    <a:lumMod val="50000"/>
                  </a:schemeClr>
                </a:solidFill>
                <a:effectLst>
                  <a:outerShdw blurRad="38100" dist="38100" dir="2700000" algn="tl">
                    <a:srgbClr val="000000">
                      <a:alpha val="43137"/>
                    </a:srgbClr>
                  </a:outerShdw>
                </a:effectLst>
              </a:rPr>
              <a:t>(not just when something changes)</a:t>
            </a:r>
          </a:p>
          <a:p>
            <a:pPr marL="804863" indent="-342900">
              <a:buFont typeface="Arial" panose="020B0604020202020204" pitchFamily="34" charset="0"/>
              <a:buChar char="•"/>
            </a:pPr>
            <a:r>
              <a:rPr lang="en-US" sz="2200"/>
              <a:t>Must meet The Joint Commission / Hospital Accreditation standards</a:t>
            </a:r>
          </a:p>
          <a:p>
            <a:pPr marL="804863" indent="-342900">
              <a:buFont typeface="Arial" panose="020B0604020202020204" pitchFamily="34" charset="0"/>
              <a:buChar char="•"/>
            </a:pPr>
            <a:r>
              <a:rPr lang="en-US" sz="2200"/>
              <a:t>Should not conflict with corporate bylaws</a:t>
            </a:r>
          </a:p>
          <a:p>
            <a:endParaRPr lang="en-US"/>
          </a:p>
        </p:txBody>
      </p:sp>
      <p:pic>
        <p:nvPicPr>
          <p:cNvPr id="4" name="Picture 3">
            <a:extLst>
              <a:ext uri="{FF2B5EF4-FFF2-40B4-BE49-F238E27FC236}">
                <a16:creationId xmlns:a16="http://schemas.microsoft.com/office/drawing/2014/main" id="{4CD71075-4D2D-A424-C450-A2BA0CE1872D}"/>
              </a:ext>
            </a:extLst>
          </p:cNvPr>
          <p:cNvPicPr>
            <a:picLocks noChangeAspect="1"/>
          </p:cNvPicPr>
          <p:nvPr/>
        </p:nvPicPr>
        <p:blipFill rotWithShape="1">
          <a:blip r:embed="rId2"/>
          <a:srcRect l="2776" t="9937" r="2578" b="4734"/>
          <a:stretch/>
        </p:blipFill>
        <p:spPr>
          <a:xfrm>
            <a:off x="8194549" y="2239824"/>
            <a:ext cx="3332786" cy="1244041"/>
          </a:xfrm>
          <a:prstGeom prst="rect">
            <a:avLst/>
          </a:prstGeom>
          <a:effectLst>
            <a:outerShdw blurRad="50800" dist="76200" dir="2700000" algn="tl" rotWithShape="0">
              <a:prstClr val="black"/>
            </a:outerShdw>
          </a:effectLst>
        </p:spPr>
      </p:pic>
      <p:sp>
        <p:nvSpPr>
          <p:cNvPr id="6" name="Bent Arrow 3">
            <a:extLst>
              <a:ext uri="{FF2B5EF4-FFF2-40B4-BE49-F238E27FC236}">
                <a16:creationId xmlns:a16="http://schemas.microsoft.com/office/drawing/2014/main" id="{C539A42D-295C-CC69-19B8-AB587743E404}"/>
              </a:ext>
            </a:extLst>
          </p:cNvPr>
          <p:cNvSpPr/>
          <p:nvPr/>
        </p:nvSpPr>
        <p:spPr>
          <a:xfrm rot="5400000" flipH="1">
            <a:off x="7726861" y="2363471"/>
            <a:ext cx="1244039" cy="3484823"/>
          </a:xfrm>
          <a:prstGeom prst="bentArrow">
            <a:avLst>
              <a:gd name="adj1" fmla="val 9131"/>
              <a:gd name="adj2" fmla="val 14976"/>
              <a:gd name="adj3" fmla="val 25734"/>
              <a:gd name="adj4" fmla="val 45218"/>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0351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8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4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9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1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5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FD448F9619EA047ACD55C679E2C0303" ma:contentTypeVersion="4" ma:contentTypeDescription="Create a new document." ma:contentTypeScope="" ma:versionID="dbeb0df5d1dc42f44a753f6cefda7685">
  <xsd:schema xmlns:xsd="http://www.w3.org/2001/XMLSchema" xmlns:xs="http://www.w3.org/2001/XMLSchema" xmlns:p="http://schemas.microsoft.com/office/2006/metadata/properties" xmlns:ns2="52ef63ee-fcb0-4f9f-b237-31db210123ff" targetNamespace="http://schemas.microsoft.com/office/2006/metadata/properties" ma:root="true" ma:fieldsID="7bf50a64887527d1e81f32b00c16a8ab" ns2:_="">
    <xsd:import namespace="52ef63ee-fcb0-4f9f-b237-31db210123ff"/>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2ef63ee-fcb0-4f9f-b237-31db210123f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0BD88F2-EC77-4BC3-9A21-A431F5EB2571}">
  <ds:schemaRefs>
    <ds:schemaRef ds:uri="http://schemas.microsoft.com/office/2006/documentManagement/types"/>
    <ds:schemaRef ds:uri="http://schemas.openxmlformats.org/package/2006/metadata/core-properties"/>
    <ds:schemaRef ds:uri="http://www.w3.org/XML/1998/namespace"/>
    <ds:schemaRef ds:uri="http://purl.org/dc/elements/1.1/"/>
    <ds:schemaRef ds:uri="52ef63ee-fcb0-4f9f-b237-31db210123ff"/>
    <ds:schemaRef ds:uri="http://schemas.microsoft.com/office/2006/metadata/properties"/>
    <ds:schemaRef ds:uri="http://purl.org/dc/terms/"/>
    <ds:schemaRef ds:uri="http://schemas.microsoft.com/office/infopath/2007/PartnerControls"/>
    <ds:schemaRef ds:uri="http://purl.org/dc/dcmitype/"/>
  </ds:schemaRefs>
</ds:datastoreItem>
</file>

<file path=customXml/itemProps2.xml><?xml version="1.0" encoding="utf-8"?>
<ds:datastoreItem xmlns:ds="http://schemas.openxmlformats.org/officeDocument/2006/customXml" ds:itemID="{74BCF44C-6CEE-43FD-910F-A6F283D970D1}">
  <ds:schemaRefs>
    <ds:schemaRef ds:uri="http://schemas.microsoft.com/sharepoint/v3/contenttype/forms"/>
  </ds:schemaRefs>
</ds:datastoreItem>
</file>

<file path=customXml/itemProps3.xml><?xml version="1.0" encoding="utf-8"?>
<ds:datastoreItem xmlns:ds="http://schemas.openxmlformats.org/officeDocument/2006/customXml" ds:itemID="{652BF7CE-B0C1-497A-B77F-F8724B540604}">
  <ds:schemaRefs>
    <ds:schemaRef ds:uri="52ef63ee-fcb0-4f9f-b237-31db210123f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2</TotalTime>
  <Words>3334</Words>
  <Application>Microsoft Office PowerPoint</Application>
  <PresentationFormat>Widescreen</PresentationFormat>
  <Paragraphs>482</Paragraphs>
  <Slides>48</Slides>
  <Notes>7</Notes>
  <HiddenSlides>0</HiddenSlides>
  <MMClips>0</MMClips>
  <ScaleCrop>false</ScaleCrop>
  <HeadingPairs>
    <vt:vector size="6" baseType="variant">
      <vt:variant>
        <vt:lpstr>Fonts Used</vt:lpstr>
      </vt:variant>
      <vt:variant>
        <vt:i4>11</vt:i4>
      </vt:variant>
      <vt:variant>
        <vt:lpstr>Theme</vt:lpstr>
      </vt:variant>
      <vt:variant>
        <vt:i4>10</vt:i4>
      </vt:variant>
      <vt:variant>
        <vt:lpstr>Slide Titles</vt:lpstr>
      </vt:variant>
      <vt:variant>
        <vt:i4>48</vt:i4>
      </vt:variant>
    </vt:vector>
  </HeadingPairs>
  <TitlesOfParts>
    <vt:vector size="69" baseType="lpstr">
      <vt:lpstr>Aptos</vt:lpstr>
      <vt:lpstr>Aptos Display</vt:lpstr>
      <vt:lpstr>Arial</vt:lpstr>
      <vt:lpstr>Calibri</vt:lpstr>
      <vt:lpstr>Calibri Light</vt:lpstr>
      <vt:lpstr>Courier New</vt:lpstr>
      <vt:lpstr>Microsoft Sans Serif</vt:lpstr>
      <vt:lpstr>Monotype Corsiva</vt:lpstr>
      <vt:lpstr>Roboto</vt:lpstr>
      <vt:lpstr>Symbol</vt:lpstr>
      <vt:lpstr>Times New Roman</vt:lpstr>
      <vt:lpstr>Custom Design</vt:lpstr>
      <vt:lpstr>5_Custom Design</vt:lpstr>
      <vt:lpstr>8_Custom Design</vt:lpstr>
      <vt:lpstr>4_Custom Design</vt:lpstr>
      <vt:lpstr>9_Custom Design</vt:lpstr>
      <vt:lpstr>12_Custom Design</vt:lpstr>
      <vt:lpstr>1_Office Theme</vt:lpstr>
      <vt:lpstr>15_Custom Design</vt:lpstr>
      <vt:lpstr>11_Custom Design</vt:lpstr>
      <vt:lpstr>3_Custom Design</vt:lpstr>
      <vt:lpstr>PowerPoint Presentation</vt:lpstr>
      <vt:lpstr>Sara Cameron, CPMSM, CPCS Senior Director Professional Services &amp; Senior Consultant</vt:lpstr>
      <vt:lpstr>PowerPoint Presentation</vt:lpstr>
      <vt:lpstr>Physician and APP Credentialing &amp; Privileging</vt:lpstr>
      <vt:lpstr>PowerPoint Presentation</vt:lpstr>
      <vt:lpstr>PowerPoint Presentation</vt:lpstr>
      <vt:lpstr>The Organized Medical Staff  Medical Staff Bylaws</vt:lpstr>
      <vt:lpstr>The Organized Medical Staff  Medical Staff</vt:lpstr>
      <vt:lpstr>The Organized Medical Staff  Medical Staff Bylaws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Meet Dr. Neo</vt:lpstr>
      <vt:lpstr>Granting Privileges Should Be</vt:lpstr>
      <vt:lpstr>Privileging Process Considerations: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Medical Staff Professional’s Role  Supporting Medical Staff Leaders</vt:lpstr>
      <vt:lpstr>Determination of Competency</vt:lpstr>
      <vt:lpstr>Determination of Competency</vt:lpstr>
      <vt:lpstr>Reporting Requirements</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Dr. Brock Bordelon</dc:creator>
  <cp:lastModifiedBy>Marie Torkelson</cp:lastModifiedBy>
  <cp:revision>1</cp:revision>
  <dcterms:created xsi:type="dcterms:W3CDTF">2023-06-24T03:46:31Z</dcterms:created>
  <dcterms:modified xsi:type="dcterms:W3CDTF">2025-04-18T18:20:19Z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0x0101009FD448F9619EA047ACD55C679E2C0303</vt:lpwstr>
  </property>
</Properties>
</file>