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theme/theme8.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theme/theme1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1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5" r:id="rId4"/>
    <p:sldMasterId id="2147483775" r:id="rId5"/>
    <p:sldMasterId id="2147483751" r:id="rId6"/>
    <p:sldMasterId id="2147483677" r:id="rId7"/>
    <p:sldMasterId id="2147483689" r:id="rId8"/>
    <p:sldMasterId id="2147483703" r:id="rId9"/>
    <p:sldMasterId id="2147483763" r:id="rId10"/>
    <p:sldMasterId id="2147483789" r:id="rId11"/>
    <p:sldMasterId id="2147483812" r:id="rId12"/>
    <p:sldMasterId id="2147483941" r:id="rId13"/>
    <p:sldMasterId id="2147483974" r:id="rId14"/>
    <p:sldMasterId id="2147483994" r:id="rId15"/>
    <p:sldMasterId id="2147484006" r:id="rId16"/>
    <p:sldMasterId id="2147484018" r:id="rId17"/>
    <p:sldMasterId id="2147484024" r:id="rId18"/>
  </p:sldMasterIdLst>
  <p:notesMasterIdLst>
    <p:notesMasterId r:id="rId113"/>
  </p:notesMasterIdLst>
  <p:sldIdLst>
    <p:sldId id="4577" r:id="rId19"/>
    <p:sldId id="4664" r:id="rId20"/>
    <p:sldId id="261" r:id="rId21"/>
    <p:sldId id="4234" r:id="rId22"/>
    <p:sldId id="4712" r:id="rId23"/>
    <p:sldId id="4713" r:id="rId24"/>
    <p:sldId id="4706" r:id="rId25"/>
    <p:sldId id="4703" r:id="rId26"/>
    <p:sldId id="4220" r:id="rId27"/>
    <p:sldId id="4430" r:id="rId28"/>
    <p:sldId id="4611" r:id="rId29"/>
    <p:sldId id="4768" r:id="rId30"/>
    <p:sldId id="4767" r:id="rId31"/>
    <p:sldId id="4168" r:id="rId32"/>
    <p:sldId id="4769" r:id="rId33"/>
    <p:sldId id="4770" r:id="rId34"/>
    <p:sldId id="4575" r:id="rId35"/>
    <p:sldId id="4576" r:id="rId36"/>
    <p:sldId id="4771" r:id="rId37"/>
    <p:sldId id="4772" r:id="rId38"/>
    <p:sldId id="4578" r:id="rId39"/>
    <p:sldId id="4601" r:id="rId40"/>
    <p:sldId id="4773" r:id="rId41"/>
    <p:sldId id="4582" r:id="rId42"/>
    <p:sldId id="4579" r:id="rId43"/>
    <p:sldId id="4774" r:id="rId44"/>
    <p:sldId id="4643" r:id="rId45"/>
    <p:sldId id="4644" r:id="rId46"/>
    <p:sldId id="4761" r:id="rId47"/>
    <p:sldId id="4762" r:id="rId48"/>
    <p:sldId id="4589" r:id="rId49"/>
    <p:sldId id="4763" r:id="rId50"/>
    <p:sldId id="4781" r:id="rId51"/>
    <p:sldId id="4764" r:id="rId52"/>
    <p:sldId id="4776" r:id="rId53"/>
    <p:sldId id="4777" r:id="rId54"/>
    <p:sldId id="4596" r:id="rId55"/>
    <p:sldId id="4765" r:id="rId56"/>
    <p:sldId id="4511" r:id="rId57"/>
    <p:sldId id="4677" r:id="rId58"/>
    <p:sldId id="4766" r:id="rId59"/>
    <p:sldId id="4211" r:id="rId60"/>
    <p:sldId id="4787" r:id="rId61"/>
    <p:sldId id="930" r:id="rId62"/>
    <p:sldId id="4514" r:id="rId63"/>
    <p:sldId id="4784" r:id="rId64"/>
    <p:sldId id="4785" r:id="rId65"/>
    <p:sldId id="4338" r:id="rId66"/>
    <p:sldId id="4339" r:id="rId67"/>
    <p:sldId id="4516" r:id="rId68"/>
    <p:sldId id="4786" r:id="rId69"/>
    <p:sldId id="4416" r:id="rId70"/>
    <p:sldId id="4782" r:id="rId71"/>
    <p:sldId id="4612" r:id="rId72"/>
    <p:sldId id="4425" r:id="rId73"/>
    <p:sldId id="4218" r:id="rId74"/>
    <p:sldId id="4227" r:id="rId75"/>
    <p:sldId id="927" r:id="rId76"/>
    <p:sldId id="4700" r:id="rId77"/>
    <p:sldId id="4702" r:id="rId78"/>
    <p:sldId id="4667" r:id="rId79"/>
    <p:sldId id="4693" r:id="rId80"/>
    <p:sldId id="4625" r:id="rId81"/>
    <p:sldId id="4627" r:id="rId82"/>
    <p:sldId id="4626" r:id="rId83"/>
    <p:sldId id="4629" r:id="rId84"/>
    <p:sldId id="4628" r:id="rId85"/>
    <p:sldId id="4462" r:id="rId86"/>
    <p:sldId id="4461" r:id="rId87"/>
    <p:sldId id="901" r:id="rId88"/>
    <p:sldId id="902" r:id="rId89"/>
    <p:sldId id="903" r:id="rId90"/>
    <p:sldId id="904" r:id="rId91"/>
    <p:sldId id="905" r:id="rId92"/>
    <p:sldId id="907" r:id="rId93"/>
    <p:sldId id="906" r:id="rId94"/>
    <p:sldId id="908" r:id="rId95"/>
    <p:sldId id="909" r:id="rId96"/>
    <p:sldId id="910" r:id="rId97"/>
    <p:sldId id="911" r:id="rId98"/>
    <p:sldId id="4561" r:id="rId99"/>
    <p:sldId id="4562" r:id="rId100"/>
    <p:sldId id="4563" r:id="rId101"/>
    <p:sldId id="4564" r:id="rId102"/>
    <p:sldId id="4565" r:id="rId103"/>
    <p:sldId id="4566" r:id="rId104"/>
    <p:sldId id="4567" r:id="rId105"/>
    <p:sldId id="4568" r:id="rId106"/>
    <p:sldId id="4569" r:id="rId107"/>
    <p:sldId id="4570" r:id="rId108"/>
    <p:sldId id="4571" r:id="rId109"/>
    <p:sldId id="4572" r:id="rId110"/>
    <p:sldId id="4788" r:id="rId111"/>
    <p:sldId id="4789"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3EE"/>
    <a:srgbClr val="ED7D31"/>
    <a:srgbClr val="156082"/>
    <a:srgbClr val="CCD2D8"/>
    <a:srgbClr val="E18550"/>
    <a:srgbClr val="3BB4CD"/>
    <a:srgbClr val="55B652"/>
    <a:srgbClr val="C1A970"/>
    <a:srgbClr val="548235"/>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5A6DD-67B6-D35D-B613-DE73F581879B}" v="4" dt="2025-04-28T00:18:23.435"/>
    <p1510:client id="{C4C6B5B3-915D-9F12-232B-D28C58F4E58B}" v="5" dt="2025-04-28T00:19:40.2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94" y="108"/>
      </p:cViewPr>
      <p:guideLst/>
    </p:cSldViewPr>
  </p:slideViewPr>
  <p:notesTextViewPr>
    <p:cViewPr>
      <p:scale>
        <a:sx n="1" d="1"/>
        <a:sy n="1" d="1"/>
      </p:scale>
      <p:origin x="0" y="0"/>
    </p:cViewPr>
  </p:notesTextViewPr>
  <p:sorterViewPr>
    <p:cViewPr>
      <p:scale>
        <a:sx n="60" d="100"/>
        <a:sy n="60" d="100"/>
      </p:scale>
      <p:origin x="0" y="-9408"/>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tableStyles" Target="tableStyles.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6" Type="http://schemas.openxmlformats.org/officeDocument/2006/relationships/slideMaster" Target="slideMasters/slideMaster13.xml"/><Relationship Id="rId107" Type="http://schemas.openxmlformats.org/officeDocument/2006/relationships/slide" Target="slides/slide89.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slide" Target="slides/slide61.xml"/><Relationship Id="rId87" Type="http://schemas.openxmlformats.org/officeDocument/2006/relationships/slide" Target="slides/slide69.xml"/><Relationship Id="rId102" Type="http://schemas.openxmlformats.org/officeDocument/2006/relationships/slide" Target="slides/slide84.xml"/><Relationship Id="rId110" Type="http://schemas.openxmlformats.org/officeDocument/2006/relationships/slide" Target="slides/slide92.xml"/><Relationship Id="rId115"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3.xml"/><Relationship Id="rId82" Type="http://schemas.openxmlformats.org/officeDocument/2006/relationships/slide" Target="slides/slide64.xml"/><Relationship Id="rId90" Type="http://schemas.openxmlformats.org/officeDocument/2006/relationships/slide" Target="slides/slide72.xml"/><Relationship Id="rId95" Type="http://schemas.openxmlformats.org/officeDocument/2006/relationships/slide" Target="slides/slide77.xml"/><Relationship Id="rId19" Type="http://schemas.openxmlformats.org/officeDocument/2006/relationships/slide" Target="slides/slide1.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13" Type="http://schemas.openxmlformats.org/officeDocument/2006/relationships/notesMaster" Target="notesMasters/notesMaster1.xml"/><Relationship Id="rId118"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slide" Target="slides/slide75.xml"/><Relationship Id="rId98"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slide" Target="slides/slide85.xml"/><Relationship Id="rId108" Type="http://schemas.openxmlformats.org/officeDocument/2006/relationships/slide" Target="slides/slide90.xml"/><Relationship Id="rId116" Type="http://schemas.openxmlformats.org/officeDocument/2006/relationships/theme" Target="theme/theme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11" Type="http://schemas.openxmlformats.org/officeDocument/2006/relationships/slide" Target="slides/slide9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14"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7" Type="http://schemas.openxmlformats.org/officeDocument/2006/relationships/slideMaster" Target="slideMasters/slideMaster4.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customXml" Target="../customXml/item2.xml"/><Relationship Id="rId29"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59D249-79E1-44AE-8480-019666BEDF6B}" type="doc">
      <dgm:prSet loTypeId="urn:microsoft.com/office/officeart/2005/8/layout/radial3" loCatId="cycle" qsTypeId="urn:microsoft.com/office/officeart/2005/8/quickstyle/simple1" qsCatId="simple" csTypeId="urn:microsoft.com/office/officeart/2005/8/colors/colorful1#2" csCatId="colorful" phldr="1"/>
      <dgm:spPr/>
      <dgm:t>
        <a:bodyPr/>
        <a:lstStyle/>
        <a:p>
          <a:endParaRPr lang="en-US"/>
        </a:p>
      </dgm:t>
    </dgm:pt>
    <dgm:pt modelId="{CB47BBE8-646B-4971-B751-8D49EA3AFDCE}">
      <dgm:prSet phldrT="[Text]"/>
      <dgm:spPr>
        <a:xfrm>
          <a:off x="2261421" y="1594741"/>
          <a:ext cx="1675283" cy="1620640"/>
        </a:xfrm>
        <a:prstGeom prst="ellipse">
          <a:avLst/>
        </a:prstGeom>
        <a:solidFill>
          <a:srgbClr val="FEBE10">
            <a:lumMod val="75000"/>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a:solidFill>
                <a:sysClr val="windowText" lastClr="000000"/>
              </a:solidFill>
              <a:latin typeface="Roboto"/>
              <a:ea typeface="+mn-ea"/>
              <a:cs typeface="+mn-cs"/>
            </a:rPr>
            <a:t>Medical Executive Committee</a:t>
          </a:r>
        </a:p>
      </dgm:t>
    </dgm:pt>
    <dgm:pt modelId="{61C03822-DD09-4165-A740-5BF97CD049B2}" type="parTrans" cxnId="{84B0233D-73AF-4AF3-84F2-D92E8EE5BA18}">
      <dgm:prSet/>
      <dgm:spPr/>
      <dgm:t>
        <a:bodyPr/>
        <a:lstStyle/>
        <a:p>
          <a:endParaRPr lang="en-US"/>
        </a:p>
      </dgm:t>
    </dgm:pt>
    <dgm:pt modelId="{05F453A4-9B9D-46C5-A1CA-392A1694FB50}" type="sibTrans" cxnId="{84B0233D-73AF-4AF3-84F2-D92E8EE5BA18}">
      <dgm:prSet/>
      <dgm:spPr/>
      <dgm:t>
        <a:bodyPr/>
        <a:lstStyle/>
        <a:p>
          <a:endParaRPr lang="en-US"/>
        </a:p>
      </dgm:t>
    </dgm:pt>
    <dgm:pt modelId="{7F447F20-6762-4EB2-B83C-083F10E1745A}">
      <dgm:prSet phldrT="[Text]" custT="1"/>
      <dgm:spPr>
        <a:xfrm>
          <a:off x="913608" y="869254"/>
          <a:ext cx="1334057" cy="1334057"/>
        </a:xfrm>
        <a:prstGeom prst="ellipse">
          <a:avLst/>
        </a:prstGeom>
        <a:solidFill>
          <a:srgbClr val="92D050">
            <a:alpha val="49804"/>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b="1" err="1">
              <a:solidFill>
                <a:sysClr val="windowText" lastClr="000000"/>
              </a:solidFill>
              <a:latin typeface="Roboto"/>
              <a:ea typeface="+mn-ea"/>
              <a:cs typeface="+mn-cs"/>
            </a:rPr>
            <a:t>Emerg</a:t>
          </a:r>
          <a:r>
            <a:rPr lang="en-US" sz="1200" b="1">
              <a:solidFill>
                <a:sysClr val="windowText" lastClr="000000"/>
              </a:solidFill>
              <a:latin typeface="Roboto"/>
              <a:ea typeface="+mn-ea"/>
              <a:cs typeface="+mn-cs"/>
            </a:rPr>
            <a:t>. Medicine Peer</a:t>
          </a:r>
        </a:p>
      </dgm:t>
    </dgm:pt>
    <dgm:pt modelId="{64E68CB6-1C63-4CED-8B31-DEB06360BB23}" type="parTrans" cxnId="{DDCF5091-FBBE-4553-B76F-575E1E6F3617}">
      <dgm:prSet/>
      <dgm:spPr/>
      <dgm:t>
        <a:bodyPr/>
        <a:lstStyle/>
        <a:p>
          <a:endParaRPr lang="en-US"/>
        </a:p>
      </dgm:t>
    </dgm:pt>
    <dgm:pt modelId="{FC8E89EB-D423-4D6A-A4D8-783C47EAE7F8}" type="sibTrans" cxnId="{DDCF5091-FBBE-4553-B76F-575E1E6F3617}">
      <dgm:prSet/>
      <dgm:spPr/>
      <dgm:t>
        <a:bodyPr/>
        <a:lstStyle/>
        <a:p>
          <a:endParaRPr lang="en-US"/>
        </a:p>
      </dgm:t>
    </dgm:pt>
    <dgm:pt modelId="{893D2782-F7C3-4769-A357-E518C12F6615}">
      <dgm:prSet phldrT="[Text]" custT="1"/>
      <dgm:spPr>
        <a:xfrm>
          <a:off x="2418377" y="476"/>
          <a:ext cx="1334057" cy="1334057"/>
        </a:xfrm>
        <a:prstGeom prst="ellipse">
          <a:avLst/>
        </a:prstGeom>
        <a:solidFill>
          <a:srgbClr val="764A9D">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b="1">
              <a:solidFill>
                <a:sysClr val="windowText" lastClr="000000"/>
              </a:solidFill>
              <a:latin typeface="Roboto"/>
              <a:ea typeface="+mn-ea"/>
              <a:cs typeface="+mn-cs"/>
            </a:rPr>
            <a:t>Surgery Peer</a:t>
          </a:r>
        </a:p>
      </dgm:t>
    </dgm:pt>
    <dgm:pt modelId="{34FACCB7-B036-4B04-AA63-BD84E2D99678}" type="parTrans" cxnId="{335E24CD-9DA9-4A21-9393-74925BF78100}">
      <dgm:prSet/>
      <dgm:spPr/>
      <dgm:t>
        <a:bodyPr/>
        <a:lstStyle/>
        <a:p>
          <a:endParaRPr lang="en-US"/>
        </a:p>
      </dgm:t>
    </dgm:pt>
    <dgm:pt modelId="{FB82A26C-9E23-414B-8184-2C2CF871B36C}" type="sibTrans" cxnId="{335E24CD-9DA9-4A21-9393-74925BF78100}">
      <dgm:prSet/>
      <dgm:spPr/>
      <dgm:t>
        <a:bodyPr/>
        <a:lstStyle/>
        <a:p>
          <a:endParaRPr lang="en-US"/>
        </a:p>
      </dgm:t>
    </dgm:pt>
    <dgm:pt modelId="{937D4B4F-C514-4D8A-A97D-DE29DD0D695E}">
      <dgm:prSet phldrT="[Text]" custT="1"/>
      <dgm:spPr>
        <a:xfrm>
          <a:off x="3923145" y="869254"/>
          <a:ext cx="1334057" cy="1334057"/>
        </a:xfrm>
        <a:prstGeom prst="ellipse">
          <a:avLst/>
        </a:prstGeom>
        <a:solidFill>
          <a:srgbClr val="A6228C">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b="1">
              <a:solidFill>
                <a:sysClr val="windowText" lastClr="000000"/>
              </a:solidFill>
              <a:latin typeface="Roboto"/>
              <a:ea typeface="+mn-ea"/>
              <a:cs typeface="+mn-cs"/>
            </a:rPr>
            <a:t>Medicine Peer</a:t>
          </a:r>
        </a:p>
      </dgm:t>
    </dgm:pt>
    <dgm:pt modelId="{F90C0F16-54BF-43CA-B132-F114C8520FB6}" type="parTrans" cxnId="{EA71C6E8-9DB7-4612-A61C-83010B002D39}">
      <dgm:prSet/>
      <dgm:spPr/>
      <dgm:t>
        <a:bodyPr/>
        <a:lstStyle/>
        <a:p>
          <a:endParaRPr lang="en-US"/>
        </a:p>
      </dgm:t>
    </dgm:pt>
    <dgm:pt modelId="{532EAA56-57DD-4087-BA8A-4F95C84816C0}" type="sibTrans" cxnId="{EA71C6E8-9DB7-4612-A61C-83010B002D39}">
      <dgm:prSet/>
      <dgm:spPr/>
      <dgm:t>
        <a:bodyPr/>
        <a:lstStyle/>
        <a:p>
          <a:endParaRPr lang="en-US"/>
        </a:p>
      </dgm:t>
    </dgm:pt>
    <dgm:pt modelId="{C9CD1CAC-2BC6-4875-8C4E-F9C833DFBC17}">
      <dgm:prSet phldrT="[Text]" custT="1"/>
      <dgm:spPr>
        <a:xfrm>
          <a:off x="3923145" y="2606811"/>
          <a:ext cx="1334057" cy="1334057"/>
        </a:xfrm>
        <a:prstGeom prst="ellipse">
          <a:avLst/>
        </a:prstGeom>
        <a:solidFill>
          <a:srgbClr val="1C988C">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b="1">
              <a:solidFill>
                <a:sysClr val="windowText" lastClr="000000"/>
              </a:solidFill>
              <a:latin typeface="Roboto"/>
              <a:ea typeface="+mn-ea"/>
              <a:cs typeface="+mn-cs"/>
            </a:rPr>
            <a:t>OB/GYN Peer</a:t>
          </a:r>
        </a:p>
      </dgm:t>
    </dgm:pt>
    <dgm:pt modelId="{0F1B300F-B582-4E9F-B29C-6A8B55DE5BD1}" type="parTrans" cxnId="{F0628A73-33F9-4F77-89B8-D0BA1D178823}">
      <dgm:prSet/>
      <dgm:spPr/>
      <dgm:t>
        <a:bodyPr/>
        <a:lstStyle/>
        <a:p>
          <a:endParaRPr lang="en-US"/>
        </a:p>
      </dgm:t>
    </dgm:pt>
    <dgm:pt modelId="{B1C1E16D-8BA0-4291-8821-18721FC29B37}" type="sibTrans" cxnId="{F0628A73-33F9-4F77-89B8-D0BA1D178823}">
      <dgm:prSet/>
      <dgm:spPr/>
      <dgm:t>
        <a:bodyPr/>
        <a:lstStyle/>
        <a:p>
          <a:endParaRPr lang="en-US"/>
        </a:p>
      </dgm:t>
    </dgm:pt>
    <dgm:pt modelId="{B2A34636-397D-4927-A362-1D115E1ABE80}">
      <dgm:prSet phldrT="[Text]" custT="1"/>
      <dgm:spPr>
        <a:xfrm>
          <a:off x="2418377" y="3475589"/>
          <a:ext cx="1334057" cy="1334057"/>
        </a:xfrm>
        <a:prstGeom prst="ellipse">
          <a:avLst/>
        </a:prstGeom>
        <a:solidFill>
          <a:srgbClr val="00AFE9">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b="1">
              <a:solidFill>
                <a:sysClr val="windowText" lastClr="000000"/>
              </a:solidFill>
              <a:latin typeface="Roboto"/>
              <a:ea typeface="+mn-ea"/>
              <a:cs typeface="+mn-cs"/>
            </a:rPr>
            <a:t>Pediatrics Peer</a:t>
          </a:r>
        </a:p>
      </dgm:t>
    </dgm:pt>
    <dgm:pt modelId="{AEB7FFC5-B233-402F-B562-C4DCD6CAAD46}" type="parTrans" cxnId="{D3AD9ECC-38CF-465C-BED4-EE40CD06B407}">
      <dgm:prSet/>
      <dgm:spPr/>
      <dgm:t>
        <a:bodyPr/>
        <a:lstStyle/>
        <a:p>
          <a:endParaRPr lang="en-US"/>
        </a:p>
      </dgm:t>
    </dgm:pt>
    <dgm:pt modelId="{5B25D8A9-69F5-497F-B08C-F9F45073E050}" type="sibTrans" cxnId="{D3AD9ECC-38CF-465C-BED4-EE40CD06B407}">
      <dgm:prSet/>
      <dgm:spPr/>
      <dgm:t>
        <a:bodyPr/>
        <a:lstStyle/>
        <a:p>
          <a:endParaRPr lang="en-US"/>
        </a:p>
      </dgm:t>
    </dgm:pt>
    <dgm:pt modelId="{F6CB6B3E-50C5-4C0B-A1D3-5B7BAEDBAFE1}">
      <dgm:prSet phldrT="[Text]" custT="1"/>
      <dgm:spPr>
        <a:xfrm>
          <a:off x="913608" y="2606811"/>
          <a:ext cx="1334057" cy="1334057"/>
        </a:xfrm>
        <a:prstGeom prst="ellipse">
          <a:avLst/>
        </a:prstGeom>
        <a:solidFill>
          <a:srgbClr val="306CB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b="1">
              <a:solidFill>
                <a:sysClr val="windowText" lastClr="000000"/>
              </a:solidFill>
              <a:latin typeface="Roboto"/>
              <a:ea typeface="+mn-ea"/>
              <a:cs typeface="+mn-cs"/>
            </a:rPr>
            <a:t>Ortho Peer</a:t>
          </a:r>
        </a:p>
      </dgm:t>
    </dgm:pt>
    <dgm:pt modelId="{EF5E0BB5-5565-44DB-94E5-C6860A4C77F8}" type="parTrans" cxnId="{BE13E101-8FEC-4FD7-A4C4-3B686C8C6969}">
      <dgm:prSet/>
      <dgm:spPr/>
      <dgm:t>
        <a:bodyPr/>
        <a:lstStyle/>
        <a:p>
          <a:endParaRPr lang="en-US"/>
        </a:p>
      </dgm:t>
    </dgm:pt>
    <dgm:pt modelId="{0A58EA7A-85EA-4DA2-A01E-83B6BB8C99F2}" type="sibTrans" cxnId="{BE13E101-8FEC-4FD7-A4C4-3B686C8C6969}">
      <dgm:prSet/>
      <dgm:spPr/>
      <dgm:t>
        <a:bodyPr/>
        <a:lstStyle/>
        <a:p>
          <a:endParaRPr lang="en-US"/>
        </a:p>
      </dgm:t>
    </dgm:pt>
    <dgm:pt modelId="{5F5ADFBE-9E48-4B17-A78D-DF8E05D12F21}" type="pres">
      <dgm:prSet presAssocID="{4859D249-79E1-44AE-8480-019666BEDF6B}" presName="composite" presStyleCnt="0">
        <dgm:presLayoutVars>
          <dgm:chMax val="1"/>
          <dgm:dir/>
          <dgm:resizeHandles val="exact"/>
        </dgm:presLayoutVars>
      </dgm:prSet>
      <dgm:spPr/>
      <dgm:t>
        <a:bodyPr/>
        <a:lstStyle/>
        <a:p>
          <a:endParaRPr lang="en-US"/>
        </a:p>
      </dgm:t>
    </dgm:pt>
    <dgm:pt modelId="{0CD09059-99F2-4F3C-89D2-CD6E09D649AC}" type="pres">
      <dgm:prSet presAssocID="{4859D249-79E1-44AE-8480-019666BEDF6B}" presName="radial" presStyleCnt="0">
        <dgm:presLayoutVars>
          <dgm:animLvl val="ctr"/>
        </dgm:presLayoutVars>
      </dgm:prSet>
      <dgm:spPr/>
    </dgm:pt>
    <dgm:pt modelId="{3574FD4B-F875-4FD9-A583-BA1CD00A527F}" type="pres">
      <dgm:prSet presAssocID="{CB47BBE8-646B-4971-B751-8D49EA3AFDCE}" presName="centerShape" presStyleLbl="vennNode1" presStyleIdx="0" presStyleCnt="7" custScaleX="62789" custScaleY="60741" custLinFactNeighborX="393"/>
      <dgm:spPr/>
      <dgm:t>
        <a:bodyPr/>
        <a:lstStyle/>
        <a:p>
          <a:endParaRPr lang="en-US"/>
        </a:p>
      </dgm:t>
    </dgm:pt>
    <dgm:pt modelId="{DB321246-D9AD-4600-89F5-F8E4EA7D0CE2}" type="pres">
      <dgm:prSet presAssocID="{893D2782-F7C3-4769-A357-E518C12F6615}" presName="node" presStyleLbl="vennNode1" presStyleIdx="1" presStyleCnt="7">
        <dgm:presLayoutVars>
          <dgm:bulletEnabled val="1"/>
        </dgm:presLayoutVars>
      </dgm:prSet>
      <dgm:spPr/>
      <dgm:t>
        <a:bodyPr/>
        <a:lstStyle/>
        <a:p>
          <a:endParaRPr lang="en-US"/>
        </a:p>
      </dgm:t>
    </dgm:pt>
    <dgm:pt modelId="{023FD15A-7695-4045-9495-EA6A05621740}" type="pres">
      <dgm:prSet presAssocID="{937D4B4F-C514-4D8A-A97D-DE29DD0D695E}" presName="node" presStyleLbl="vennNode1" presStyleIdx="2" presStyleCnt="7">
        <dgm:presLayoutVars>
          <dgm:bulletEnabled val="1"/>
        </dgm:presLayoutVars>
      </dgm:prSet>
      <dgm:spPr/>
      <dgm:t>
        <a:bodyPr/>
        <a:lstStyle/>
        <a:p>
          <a:endParaRPr lang="en-US"/>
        </a:p>
      </dgm:t>
    </dgm:pt>
    <dgm:pt modelId="{F6756B3A-33B3-4D24-AFF8-77E58C01258C}" type="pres">
      <dgm:prSet presAssocID="{C9CD1CAC-2BC6-4875-8C4E-F9C833DFBC17}" presName="node" presStyleLbl="vennNode1" presStyleIdx="3" presStyleCnt="7">
        <dgm:presLayoutVars>
          <dgm:bulletEnabled val="1"/>
        </dgm:presLayoutVars>
      </dgm:prSet>
      <dgm:spPr/>
      <dgm:t>
        <a:bodyPr/>
        <a:lstStyle/>
        <a:p>
          <a:endParaRPr lang="en-US"/>
        </a:p>
      </dgm:t>
    </dgm:pt>
    <dgm:pt modelId="{B0DFE017-27DF-40EC-8FC9-29DCE7A0F5EB}" type="pres">
      <dgm:prSet presAssocID="{B2A34636-397D-4927-A362-1D115E1ABE80}" presName="node" presStyleLbl="vennNode1" presStyleIdx="4" presStyleCnt="7">
        <dgm:presLayoutVars>
          <dgm:bulletEnabled val="1"/>
        </dgm:presLayoutVars>
      </dgm:prSet>
      <dgm:spPr/>
      <dgm:t>
        <a:bodyPr/>
        <a:lstStyle/>
        <a:p>
          <a:endParaRPr lang="en-US"/>
        </a:p>
      </dgm:t>
    </dgm:pt>
    <dgm:pt modelId="{99BCB4C4-4C28-4CF6-A7A0-E3429BCC8E68}" type="pres">
      <dgm:prSet presAssocID="{F6CB6B3E-50C5-4C0B-A1D3-5B7BAEDBAFE1}" presName="node" presStyleLbl="vennNode1" presStyleIdx="5" presStyleCnt="7">
        <dgm:presLayoutVars>
          <dgm:bulletEnabled val="1"/>
        </dgm:presLayoutVars>
      </dgm:prSet>
      <dgm:spPr/>
      <dgm:t>
        <a:bodyPr/>
        <a:lstStyle/>
        <a:p>
          <a:endParaRPr lang="en-US"/>
        </a:p>
      </dgm:t>
    </dgm:pt>
    <dgm:pt modelId="{36D55D86-9A34-4D41-9DF5-AB682B9159C8}" type="pres">
      <dgm:prSet presAssocID="{7F447F20-6762-4EB2-B83C-083F10E1745A}" presName="node" presStyleLbl="vennNode1" presStyleIdx="6" presStyleCnt="7">
        <dgm:presLayoutVars>
          <dgm:bulletEnabled val="1"/>
        </dgm:presLayoutVars>
      </dgm:prSet>
      <dgm:spPr/>
      <dgm:t>
        <a:bodyPr/>
        <a:lstStyle/>
        <a:p>
          <a:endParaRPr lang="en-US"/>
        </a:p>
      </dgm:t>
    </dgm:pt>
  </dgm:ptLst>
  <dgm:cxnLst>
    <dgm:cxn modelId="{132C8A28-32EE-44AF-8E14-308995C1148A}" type="presOf" srcId="{CB47BBE8-646B-4971-B751-8D49EA3AFDCE}" destId="{3574FD4B-F875-4FD9-A583-BA1CD00A527F}" srcOrd="0" destOrd="0" presId="urn:microsoft.com/office/officeart/2005/8/layout/radial3"/>
    <dgm:cxn modelId="{289F8E0E-DDC6-4EC3-87AF-DB54B254EDFA}" type="presOf" srcId="{B2A34636-397D-4927-A362-1D115E1ABE80}" destId="{B0DFE017-27DF-40EC-8FC9-29DCE7A0F5EB}" srcOrd="0" destOrd="0" presId="urn:microsoft.com/office/officeart/2005/8/layout/radial3"/>
    <dgm:cxn modelId="{540E8878-FD48-4885-A0F5-F6082BB2EAE1}" type="presOf" srcId="{4859D249-79E1-44AE-8480-019666BEDF6B}" destId="{5F5ADFBE-9E48-4B17-A78D-DF8E05D12F21}" srcOrd="0" destOrd="0" presId="urn:microsoft.com/office/officeart/2005/8/layout/radial3"/>
    <dgm:cxn modelId="{EA71C6E8-9DB7-4612-A61C-83010B002D39}" srcId="{CB47BBE8-646B-4971-B751-8D49EA3AFDCE}" destId="{937D4B4F-C514-4D8A-A97D-DE29DD0D695E}" srcOrd="1" destOrd="0" parTransId="{F90C0F16-54BF-43CA-B132-F114C8520FB6}" sibTransId="{532EAA56-57DD-4087-BA8A-4F95C84816C0}"/>
    <dgm:cxn modelId="{D3AD9ECC-38CF-465C-BED4-EE40CD06B407}" srcId="{CB47BBE8-646B-4971-B751-8D49EA3AFDCE}" destId="{B2A34636-397D-4927-A362-1D115E1ABE80}" srcOrd="3" destOrd="0" parTransId="{AEB7FFC5-B233-402F-B562-C4DCD6CAAD46}" sibTransId="{5B25D8A9-69F5-497F-B08C-F9F45073E050}"/>
    <dgm:cxn modelId="{464350A5-9F53-4B6A-B2BB-DEB4953C4FF5}" type="presOf" srcId="{893D2782-F7C3-4769-A357-E518C12F6615}" destId="{DB321246-D9AD-4600-89F5-F8E4EA7D0CE2}" srcOrd="0" destOrd="0" presId="urn:microsoft.com/office/officeart/2005/8/layout/radial3"/>
    <dgm:cxn modelId="{335E24CD-9DA9-4A21-9393-74925BF78100}" srcId="{CB47BBE8-646B-4971-B751-8D49EA3AFDCE}" destId="{893D2782-F7C3-4769-A357-E518C12F6615}" srcOrd="0" destOrd="0" parTransId="{34FACCB7-B036-4B04-AA63-BD84E2D99678}" sibTransId="{FB82A26C-9E23-414B-8184-2C2CF871B36C}"/>
    <dgm:cxn modelId="{F5FC7683-59A3-42A8-9BD3-29BA5C48AAFC}" type="presOf" srcId="{C9CD1CAC-2BC6-4875-8C4E-F9C833DFBC17}" destId="{F6756B3A-33B3-4D24-AFF8-77E58C01258C}" srcOrd="0" destOrd="0" presId="urn:microsoft.com/office/officeart/2005/8/layout/radial3"/>
    <dgm:cxn modelId="{84B0233D-73AF-4AF3-84F2-D92E8EE5BA18}" srcId="{4859D249-79E1-44AE-8480-019666BEDF6B}" destId="{CB47BBE8-646B-4971-B751-8D49EA3AFDCE}" srcOrd="0" destOrd="0" parTransId="{61C03822-DD09-4165-A740-5BF97CD049B2}" sibTransId="{05F453A4-9B9D-46C5-A1CA-392A1694FB50}"/>
    <dgm:cxn modelId="{51FEC45E-FF13-462A-9393-17857C3234CF}" type="presOf" srcId="{7F447F20-6762-4EB2-B83C-083F10E1745A}" destId="{36D55D86-9A34-4D41-9DF5-AB682B9159C8}" srcOrd="0" destOrd="0" presId="urn:microsoft.com/office/officeart/2005/8/layout/radial3"/>
    <dgm:cxn modelId="{F0628A73-33F9-4F77-89B8-D0BA1D178823}" srcId="{CB47BBE8-646B-4971-B751-8D49EA3AFDCE}" destId="{C9CD1CAC-2BC6-4875-8C4E-F9C833DFBC17}" srcOrd="2" destOrd="0" parTransId="{0F1B300F-B582-4E9F-B29C-6A8B55DE5BD1}" sibTransId="{B1C1E16D-8BA0-4291-8821-18721FC29B37}"/>
    <dgm:cxn modelId="{56648DAD-A60C-43B1-8311-93A08141F510}" type="presOf" srcId="{F6CB6B3E-50C5-4C0B-A1D3-5B7BAEDBAFE1}" destId="{99BCB4C4-4C28-4CF6-A7A0-E3429BCC8E68}" srcOrd="0" destOrd="0" presId="urn:microsoft.com/office/officeart/2005/8/layout/radial3"/>
    <dgm:cxn modelId="{DDCF5091-FBBE-4553-B76F-575E1E6F3617}" srcId="{CB47BBE8-646B-4971-B751-8D49EA3AFDCE}" destId="{7F447F20-6762-4EB2-B83C-083F10E1745A}" srcOrd="5" destOrd="0" parTransId="{64E68CB6-1C63-4CED-8B31-DEB06360BB23}" sibTransId="{FC8E89EB-D423-4D6A-A4D8-783C47EAE7F8}"/>
    <dgm:cxn modelId="{BE13E101-8FEC-4FD7-A4C4-3B686C8C6969}" srcId="{CB47BBE8-646B-4971-B751-8D49EA3AFDCE}" destId="{F6CB6B3E-50C5-4C0B-A1D3-5B7BAEDBAFE1}" srcOrd="4" destOrd="0" parTransId="{EF5E0BB5-5565-44DB-94E5-C6860A4C77F8}" sibTransId="{0A58EA7A-85EA-4DA2-A01E-83B6BB8C99F2}"/>
    <dgm:cxn modelId="{A49C0DF0-0BDD-480B-978C-E31C45929AC9}" type="presOf" srcId="{937D4B4F-C514-4D8A-A97D-DE29DD0D695E}" destId="{023FD15A-7695-4045-9495-EA6A05621740}" srcOrd="0" destOrd="0" presId="urn:microsoft.com/office/officeart/2005/8/layout/radial3"/>
    <dgm:cxn modelId="{33B7378E-24D4-4286-9B50-FCA894B8C0EF}" type="presParOf" srcId="{5F5ADFBE-9E48-4B17-A78D-DF8E05D12F21}" destId="{0CD09059-99F2-4F3C-89D2-CD6E09D649AC}" srcOrd="0" destOrd="0" presId="urn:microsoft.com/office/officeart/2005/8/layout/radial3"/>
    <dgm:cxn modelId="{803C127B-F344-4713-8CCB-2584BF951888}" type="presParOf" srcId="{0CD09059-99F2-4F3C-89D2-CD6E09D649AC}" destId="{3574FD4B-F875-4FD9-A583-BA1CD00A527F}" srcOrd="0" destOrd="0" presId="urn:microsoft.com/office/officeart/2005/8/layout/radial3"/>
    <dgm:cxn modelId="{C9D86346-6BA8-473A-A0A4-9A3246C13B15}" type="presParOf" srcId="{0CD09059-99F2-4F3C-89D2-CD6E09D649AC}" destId="{DB321246-D9AD-4600-89F5-F8E4EA7D0CE2}" srcOrd="1" destOrd="0" presId="urn:microsoft.com/office/officeart/2005/8/layout/radial3"/>
    <dgm:cxn modelId="{96BFE334-C22A-4E42-92D4-C8AF8E1E3471}" type="presParOf" srcId="{0CD09059-99F2-4F3C-89D2-CD6E09D649AC}" destId="{023FD15A-7695-4045-9495-EA6A05621740}" srcOrd="2" destOrd="0" presId="urn:microsoft.com/office/officeart/2005/8/layout/radial3"/>
    <dgm:cxn modelId="{B2B46C1C-662D-46A9-96EF-3412DA4BE0E6}" type="presParOf" srcId="{0CD09059-99F2-4F3C-89D2-CD6E09D649AC}" destId="{F6756B3A-33B3-4D24-AFF8-77E58C01258C}" srcOrd="3" destOrd="0" presId="urn:microsoft.com/office/officeart/2005/8/layout/radial3"/>
    <dgm:cxn modelId="{65A9240B-60CE-471C-85D0-A1B035E7B941}" type="presParOf" srcId="{0CD09059-99F2-4F3C-89D2-CD6E09D649AC}" destId="{B0DFE017-27DF-40EC-8FC9-29DCE7A0F5EB}" srcOrd="4" destOrd="0" presId="urn:microsoft.com/office/officeart/2005/8/layout/radial3"/>
    <dgm:cxn modelId="{31C29E38-C5C2-4190-9AD6-E7F3578A634B}" type="presParOf" srcId="{0CD09059-99F2-4F3C-89D2-CD6E09D649AC}" destId="{99BCB4C4-4C28-4CF6-A7A0-E3429BCC8E68}" srcOrd="5" destOrd="0" presId="urn:microsoft.com/office/officeart/2005/8/layout/radial3"/>
    <dgm:cxn modelId="{FBFA20D4-F3B3-4344-858F-B5BD1A6541A5}" type="presParOf" srcId="{0CD09059-99F2-4F3C-89D2-CD6E09D649AC}" destId="{36D55D86-9A34-4D41-9DF5-AB682B9159C8}"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59D249-79E1-44AE-8480-019666BEDF6B}" type="doc">
      <dgm:prSet loTypeId="urn:microsoft.com/office/officeart/2005/8/layout/radial3" loCatId="cycle" qsTypeId="urn:microsoft.com/office/officeart/2005/8/quickstyle/simple1" qsCatId="simple" csTypeId="urn:microsoft.com/office/officeart/2005/8/colors/colorful1#2" csCatId="colorful" phldr="1"/>
      <dgm:spPr/>
      <dgm:t>
        <a:bodyPr/>
        <a:lstStyle/>
        <a:p>
          <a:endParaRPr lang="en-US"/>
        </a:p>
      </dgm:t>
    </dgm:pt>
    <dgm:pt modelId="{CB47BBE8-646B-4971-B751-8D49EA3AFDCE}">
      <dgm:prSet phldrT="[Text]"/>
      <dgm:spPr>
        <a:xfrm>
          <a:off x="1720247" y="986424"/>
          <a:ext cx="2757630" cy="2837273"/>
        </a:xfrm>
        <a:prstGeom prst="ellipse">
          <a:avLst/>
        </a:prstGeom>
        <a:solidFill>
          <a:srgbClr val="1C988C">
            <a:lumMod val="40000"/>
            <a:lumOff val="60000"/>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ysClr val="windowText" lastClr="000000"/>
              </a:solidFill>
              <a:latin typeface="Roboto"/>
              <a:ea typeface="+mn-ea"/>
              <a:cs typeface="+mn-cs"/>
            </a:rPr>
            <a:t>Multidisc Peer Review Committee</a:t>
          </a:r>
        </a:p>
      </dgm:t>
    </dgm:pt>
    <dgm:pt modelId="{61C03822-DD09-4165-A740-5BF97CD049B2}" type="parTrans" cxnId="{84B0233D-73AF-4AF3-84F2-D92E8EE5BA18}">
      <dgm:prSet/>
      <dgm:spPr/>
      <dgm:t>
        <a:bodyPr/>
        <a:lstStyle/>
        <a:p>
          <a:endParaRPr lang="en-US"/>
        </a:p>
      </dgm:t>
    </dgm:pt>
    <dgm:pt modelId="{05F453A4-9B9D-46C5-A1CA-392A1694FB50}" type="sibTrans" cxnId="{84B0233D-73AF-4AF3-84F2-D92E8EE5BA18}">
      <dgm:prSet/>
      <dgm:spPr/>
      <dgm:t>
        <a:bodyPr/>
        <a:lstStyle/>
        <a:p>
          <a:endParaRPr lang="en-US"/>
        </a:p>
      </dgm:t>
    </dgm:pt>
    <dgm:pt modelId="{7F447F20-6762-4EB2-B83C-083F10E1745A}">
      <dgm:prSet phldrT="[Text]" custT="1"/>
      <dgm:spPr>
        <a:xfrm>
          <a:off x="913608" y="869254"/>
          <a:ext cx="1334057" cy="1334057"/>
        </a:xfrm>
        <a:prstGeom prst="ellipse">
          <a:avLst/>
        </a:prstGeom>
        <a:solidFill>
          <a:srgbClr val="92D050">
            <a:alpha val="49804"/>
          </a:srgbClr>
        </a:solidFill>
        <a:ln w="12700" cap="flat" cmpd="sng" algn="ctr">
          <a:noFill/>
          <a:prstDash val="solid"/>
          <a:miter lim="800000"/>
        </a:ln>
        <a:effectLst/>
      </dgm:spPr>
      <dgm:t>
        <a:bodyPr/>
        <a:lstStyle/>
        <a:p>
          <a:pPr>
            <a:buNone/>
          </a:pPr>
          <a:r>
            <a:rPr lang="en-US" sz="1200" b="1" err="1">
              <a:solidFill>
                <a:sysClr val="windowText" lastClr="000000"/>
              </a:solidFill>
              <a:latin typeface="Roboto"/>
              <a:ea typeface="+mn-ea"/>
              <a:cs typeface="+mn-cs"/>
            </a:rPr>
            <a:t>Emerg</a:t>
          </a:r>
          <a:r>
            <a:rPr lang="en-US" sz="1200" b="1">
              <a:solidFill>
                <a:sysClr val="windowText" lastClr="000000"/>
              </a:solidFill>
              <a:latin typeface="Roboto"/>
              <a:ea typeface="+mn-ea"/>
              <a:cs typeface="+mn-cs"/>
            </a:rPr>
            <a:t>. Medicine</a:t>
          </a:r>
        </a:p>
      </dgm:t>
    </dgm:pt>
    <dgm:pt modelId="{64E68CB6-1C63-4CED-8B31-DEB06360BB23}" type="parTrans" cxnId="{DDCF5091-FBBE-4553-B76F-575E1E6F3617}">
      <dgm:prSet/>
      <dgm:spPr/>
      <dgm:t>
        <a:bodyPr/>
        <a:lstStyle/>
        <a:p>
          <a:endParaRPr lang="en-US"/>
        </a:p>
      </dgm:t>
    </dgm:pt>
    <dgm:pt modelId="{FC8E89EB-D423-4D6A-A4D8-783C47EAE7F8}" type="sibTrans" cxnId="{DDCF5091-FBBE-4553-B76F-575E1E6F3617}">
      <dgm:prSet/>
      <dgm:spPr/>
      <dgm:t>
        <a:bodyPr/>
        <a:lstStyle/>
        <a:p>
          <a:endParaRPr lang="en-US"/>
        </a:p>
      </dgm:t>
    </dgm:pt>
    <dgm:pt modelId="{893D2782-F7C3-4769-A357-E518C12F6615}">
      <dgm:prSet phldrT="[Text]" custT="1"/>
      <dgm:spPr>
        <a:xfrm>
          <a:off x="2418376" y="476"/>
          <a:ext cx="1334057" cy="1334057"/>
        </a:xfrm>
        <a:prstGeom prst="ellipse">
          <a:avLst/>
        </a:prstGeom>
        <a:solidFill>
          <a:srgbClr val="764A9D">
            <a:alpha val="50000"/>
            <a:hueOff val="0"/>
            <a:satOff val="0"/>
            <a:lumOff val="0"/>
            <a:alphaOff val="0"/>
          </a:srgbClr>
        </a:solidFill>
        <a:ln w="12700" cap="flat" cmpd="sng" algn="ctr">
          <a:noFill/>
          <a:prstDash val="solid"/>
          <a:miter lim="800000"/>
        </a:ln>
        <a:effectLst/>
      </dgm:spPr>
      <dgm:t>
        <a:bodyPr/>
        <a:lstStyle/>
        <a:p>
          <a:pPr>
            <a:buNone/>
          </a:pPr>
          <a:r>
            <a:rPr lang="en-US" sz="1400" b="1">
              <a:solidFill>
                <a:sysClr val="windowText" lastClr="000000"/>
              </a:solidFill>
              <a:latin typeface="Roboto"/>
              <a:ea typeface="+mn-ea"/>
              <a:cs typeface="+mn-cs"/>
            </a:rPr>
            <a:t>Surgery</a:t>
          </a:r>
        </a:p>
      </dgm:t>
    </dgm:pt>
    <dgm:pt modelId="{34FACCB7-B036-4B04-AA63-BD84E2D99678}" type="parTrans" cxnId="{335E24CD-9DA9-4A21-9393-74925BF78100}">
      <dgm:prSet/>
      <dgm:spPr/>
      <dgm:t>
        <a:bodyPr/>
        <a:lstStyle/>
        <a:p>
          <a:endParaRPr lang="en-US"/>
        </a:p>
      </dgm:t>
    </dgm:pt>
    <dgm:pt modelId="{FB82A26C-9E23-414B-8184-2C2CF871B36C}" type="sibTrans" cxnId="{335E24CD-9DA9-4A21-9393-74925BF78100}">
      <dgm:prSet/>
      <dgm:spPr/>
      <dgm:t>
        <a:bodyPr/>
        <a:lstStyle/>
        <a:p>
          <a:endParaRPr lang="en-US"/>
        </a:p>
      </dgm:t>
    </dgm:pt>
    <dgm:pt modelId="{937D4B4F-C514-4D8A-A97D-DE29DD0D695E}">
      <dgm:prSet phldrT="[Text]" custT="1"/>
      <dgm:spPr>
        <a:xfrm>
          <a:off x="3923144" y="869254"/>
          <a:ext cx="1334057" cy="1334057"/>
        </a:xfrm>
        <a:prstGeom prst="ellipse">
          <a:avLst/>
        </a:prstGeom>
        <a:solidFill>
          <a:srgbClr val="A6228C">
            <a:alpha val="50000"/>
            <a:hueOff val="0"/>
            <a:satOff val="0"/>
            <a:lumOff val="0"/>
            <a:alphaOff val="0"/>
          </a:srgbClr>
        </a:solidFill>
        <a:ln w="12700" cap="flat" cmpd="sng" algn="ctr">
          <a:noFill/>
          <a:prstDash val="solid"/>
          <a:miter lim="800000"/>
        </a:ln>
        <a:effectLst/>
      </dgm:spPr>
      <dgm:t>
        <a:bodyPr/>
        <a:lstStyle/>
        <a:p>
          <a:pPr>
            <a:buNone/>
          </a:pPr>
          <a:r>
            <a:rPr lang="en-US" sz="1400" b="1">
              <a:solidFill>
                <a:sysClr val="windowText" lastClr="000000"/>
              </a:solidFill>
              <a:latin typeface="Roboto"/>
              <a:ea typeface="+mn-ea"/>
              <a:cs typeface="+mn-cs"/>
            </a:rPr>
            <a:t>Medicine</a:t>
          </a:r>
        </a:p>
      </dgm:t>
    </dgm:pt>
    <dgm:pt modelId="{F90C0F16-54BF-43CA-B132-F114C8520FB6}" type="parTrans" cxnId="{EA71C6E8-9DB7-4612-A61C-83010B002D39}">
      <dgm:prSet/>
      <dgm:spPr/>
      <dgm:t>
        <a:bodyPr/>
        <a:lstStyle/>
        <a:p>
          <a:endParaRPr lang="en-US"/>
        </a:p>
      </dgm:t>
    </dgm:pt>
    <dgm:pt modelId="{532EAA56-57DD-4087-BA8A-4F95C84816C0}" type="sibTrans" cxnId="{EA71C6E8-9DB7-4612-A61C-83010B002D39}">
      <dgm:prSet/>
      <dgm:spPr/>
      <dgm:t>
        <a:bodyPr/>
        <a:lstStyle/>
        <a:p>
          <a:endParaRPr lang="en-US"/>
        </a:p>
      </dgm:t>
    </dgm:pt>
    <dgm:pt modelId="{C9CD1CAC-2BC6-4875-8C4E-F9C833DFBC17}">
      <dgm:prSet phldrT="[Text]" custT="1"/>
      <dgm:spPr>
        <a:xfrm>
          <a:off x="3923144" y="2606810"/>
          <a:ext cx="1334057" cy="1334057"/>
        </a:xfrm>
        <a:prstGeom prst="ellipse">
          <a:avLst/>
        </a:prstGeom>
        <a:solidFill>
          <a:srgbClr val="1C988C">
            <a:alpha val="50000"/>
            <a:hueOff val="0"/>
            <a:satOff val="0"/>
            <a:lumOff val="0"/>
            <a:alphaOff val="0"/>
          </a:srgbClr>
        </a:solidFill>
        <a:ln w="12700" cap="flat" cmpd="sng" algn="ctr">
          <a:noFill/>
          <a:prstDash val="solid"/>
          <a:miter lim="800000"/>
        </a:ln>
        <a:effectLst/>
      </dgm:spPr>
      <dgm:t>
        <a:bodyPr/>
        <a:lstStyle/>
        <a:p>
          <a:pPr>
            <a:buNone/>
          </a:pPr>
          <a:r>
            <a:rPr lang="en-US" sz="1400" b="1">
              <a:solidFill>
                <a:sysClr val="windowText" lastClr="000000"/>
              </a:solidFill>
              <a:latin typeface="Roboto"/>
              <a:ea typeface="+mn-ea"/>
              <a:cs typeface="+mn-cs"/>
            </a:rPr>
            <a:t>OB/GYN</a:t>
          </a:r>
        </a:p>
      </dgm:t>
    </dgm:pt>
    <dgm:pt modelId="{0F1B300F-B582-4E9F-B29C-6A8B55DE5BD1}" type="parTrans" cxnId="{F0628A73-33F9-4F77-89B8-D0BA1D178823}">
      <dgm:prSet/>
      <dgm:spPr/>
      <dgm:t>
        <a:bodyPr/>
        <a:lstStyle/>
        <a:p>
          <a:endParaRPr lang="en-US"/>
        </a:p>
      </dgm:t>
    </dgm:pt>
    <dgm:pt modelId="{B1C1E16D-8BA0-4291-8821-18721FC29B37}" type="sibTrans" cxnId="{F0628A73-33F9-4F77-89B8-D0BA1D178823}">
      <dgm:prSet/>
      <dgm:spPr/>
      <dgm:t>
        <a:bodyPr/>
        <a:lstStyle/>
        <a:p>
          <a:endParaRPr lang="en-US"/>
        </a:p>
      </dgm:t>
    </dgm:pt>
    <dgm:pt modelId="{B2A34636-397D-4927-A362-1D115E1ABE80}">
      <dgm:prSet phldrT="[Text]" custT="1"/>
      <dgm:spPr>
        <a:xfrm>
          <a:off x="2418376" y="3475589"/>
          <a:ext cx="1334057" cy="1334057"/>
        </a:xfrm>
        <a:prstGeom prst="ellipse">
          <a:avLst/>
        </a:prstGeom>
        <a:solidFill>
          <a:srgbClr val="00AFE9">
            <a:alpha val="50000"/>
            <a:hueOff val="0"/>
            <a:satOff val="0"/>
            <a:lumOff val="0"/>
            <a:alphaOff val="0"/>
          </a:srgbClr>
        </a:solidFill>
        <a:ln w="12700" cap="flat" cmpd="sng" algn="ctr">
          <a:noFill/>
          <a:prstDash val="solid"/>
          <a:miter lim="800000"/>
        </a:ln>
        <a:effectLst/>
      </dgm:spPr>
      <dgm:t>
        <a:bodyPr/>
        <a:lstStyle/>
        <a:p>
          <a:pPr>
            <a:buNone/>
          </a:pPr>
          <a:r>
            <a:rPr lang="en-US" sz="1400" b="1">
              <a:solidFill>
                <a:sysClr val="windowText" lastClr="000000"/>
              </a:solidFill>
              <a:latin typeface="Roboto"/>
              <a:ea typeface="+mn-ea"/>
              <a:cs typeface="+mn-cs"/>
            </a:rPr>
            <a:t>Pediatrics</a:t>
          </a:r>
        </a:p>
      </dgm:t>
    </dgm:pt>
    <dgm:pt modelId="{AEB7FFC5-B233-402F-B562-C4DCD6CAAD46}" type="parTrans" cxnId="{D3AD9ECC-38CF-465C-BED4-EE40CD06B407}">
      <dgm:prSet/>
      <dgm:spPr/>
      <dgm:t>
        <a:bodyPr/>
        <a:lstStyle/>
        <a:p>
          <a:endParaRPr lang="en-US"/>
        </a:p>
      </dgm:t>
    </dgm:pt>
    <dgm:pt modelId="{5B25D8A9-69F5-497F-B08C-F9F45073E050}" type="sibTrans" cxnId="{D3AD9ECC-38CF-465C-BED4-EE40CD06B407}">
      <dgm:prSet/>
      <dgm:spPr/>
      <dgm:t>
        <a:bodyPr/>
        <a:lstStyle/>
        <a:p>
          <a:endParaRPr lang="en-US"/>
        </a:p>
      </dgm:t>
    </dgm:pt>
    <dgm:pt modelId="{F6CB6B3E-50C5-4C0B-A1D3-5B7BAEDBAFE1}">
      <dgm:prSet phldrT="[Text]" custT="1"/>
      <dgm:spPr>
        <a:xfrm>
          <a:off x="913608" y="2606810"/>
          <a:ext cx="1334057" cy="1334057"/>
        </a:xfrm>
        <a:prstGeom prst="ellipse">
          <a:avLst/>
        </a:prstGeom>
        <a:solidFill>
          <a:srgbClr val="306CB4">
            <a:alpha val="50000"/>
            <a:hueOff val="0"/>
            <a:satOff val="0"/>
            <a:lumOff val="0"/>
            <a:alphaOff val="0"/>
          </a:srgbClr>
        </a:solidFill>
        <a:ln w="12700" cap="flat" cmpd="sng" algn="ctr">
          <a:noFill/>
          <a:prstDash val="solid"/>
          <a:miter lim="800000"/>
        </a:ln>
        <a:effectLst/>
      </dgm:spPr>
      <dgm:t>
        <a:bodyPr/>
        <a:lstStyle/>
        <a:p>
          <a:pPr>
            <a:buNone/>
          </a:pPr>
          <a:r>
            <a:rPr lang="en-US" sz="1400" b="1">
              <a:solidFill>
                <a:sysClr val="windowText" lastClr="000000"/>
              </a:solidFill>
              <a:latin typeface="Roboto"/>
              <a:ea typeface="+mn-ea"/>
              <a:cs typeface="+mn-cs"/>
            </a:rPr>
            <a:t>Ortho</a:t>
          </a:r>
        </a:p>
      </dgm:t>
    </dgm:pt>
    <dgm:pt modelId="{EF5E0BB5-5565-44DB-94E5-C6860A4C77F8}" type="parTrans" cxnId="{BE13E101-8FEC-4FD7-A4C4-3B686C8C6969}">
      <dgm:prSet/>
      <dgm:spPr/>
      <dgm:t>
        <a:bodyPr/>
        <a:lstStyle/>
        <a:p>
          <a:endParaRPr lang="en-US"/>
        </a:p>
      </dgm:t>
    </dgm:pt>
    <dgm:pt modelId="{0A58EA7A-85EA-4DA2-A01E-83B6BB8C99F2}" type="sibTrans" cxnId="{BE13E101-8FEC-4FD7-A4C4-3B686C8C6969}">
      <dgm:prSet/>
      <dgm:spPr/>
      <dgm:t>
        <a:bodyPr/>
        <a:lstStyle/>
        <a:p>
          <a:endParaRPr lang="en-US"/>
        </a:p>
      </dgm:t>
    </dgm:pt>
    <dgm:pt modelId="{5F5ADFBE-9E48-4B17-A78D-DF8E05D12F21}" type="pres">
      <dgm:prSet presAssocID="{4859D249-79E1-44AE-8480-019666BEDF6B}" presName="composite" presStyleCnt="0">
        <dgm:presLayoutVars>
          <dgm:chMax val="1"/>
          <dgm:dir/>
          <dgm:resizeHandles val="exact"/>
        </dgm:presLayoutVars>
      </dgm:prSet>
      <dgm:spPr/>
      <dgm:t>
        <a:bodyPr/>
        <a:lstStyle/>
        <a:p>
          <a:endParaRPr lang="en-US"/>
        </a:p>
      </dgm:t>
    </dgm:pt>
    <dgm:pt modelId="{0CD09059-99F2-4F3C-89D2-CD6E09D649AC}" type="pres">
      <dgm:prSet presAssocID="{4859D249-79E1-44AE-8480-019666BEDF6B}" presName="radial" presStyleCnt="0">
        <dgm:presLayoutVars>
          <dgm:animLvl val="ctr"/>
        </dgm:presLayoutVars>
      </dgm:prSet>
      <dgm:spPr/>
    </dgm:pt>
    <dgm:pt modelId="{3574FD4B-F875-4FD9-A583-BA1CD00A527F}" type="pres">
      <dgm:prSet presAssocID="{CB47BBE8-646B-4971-B751-8D49EA3AFDCE}" presName="centerShape" presStyleLbl="vennNode1" presStyleIdx="0" presStyleCnt="7" custScaleX="103355" custScaleY="106340" custLinFactNeighborX="393"/>
      <dgm:spPr/>
      <dgm:t>
        <a:bodyPr/>
        <a:lstStyle/>
        <a:p>
          <a:endParaRPr lang="en-US"/>
        </a:p>
      </dgm:t>
    </dgm:pt>
    <dgm:pt modelId="{DB321246-D9AD-4600-89F5-F8E4EA7D0CE2}" type="pres">
      <dgm:prSet presAssocID="{893D2782-F7C3-4769-A357-E518C12F6615}" presName="node" presStyleLbl="vennNode1" presStyleIdx="1" presStyleCnt="7">
        <dgm:presLayoutVars>
          <dgm:bulletEnabled val="1"/>
        </dgm:presLayoutVars>
      </dgm:prSet>
      <dgm:spPr/>
      <dgm:t>
        <a:bodyPr/>
        <a:lstStyle/>
        <a:p>
          <a:endParaRPr lang="en-US"/>
        </a:p>
      </dgm:t>
    </dgm:pt>
    <dgm:pt modelId="{023FD15A-7695-4045-9495-EA6A05621740}" type="pres">
      <dgm:prSet presAssocID="{937D4B4F-C514-4D8A-A97D-DE29DD0D695E}" presName="node" presStyleLbl="vennNode1" presStyleIdx="2" presStyleCnt="7">
        <dgm:presLayoutVars>
          <dgm:bulletEnabled val="1"/>
        </dgm:presLayoutVars>
      </dgm:prSet>
      <dgm:spPr/>
      <dgm:t>
        <a:bodyPr/>
        <a:lstStyle/>
        <a:p>
          <a:endParaRPr lang="en-US"/>
        </a:p>
      </dgm:t>
    </dgm:pt>
    <dgm:pt modelId="{F6756B3A-33B3-4D24-AFF8-77E58C01258C}" type="pres">
      <dgm:prSet presAssocID="{C9CD1CAC-2BC6-4875-8C4E-F9C833DFBC17}" presName="node" presStyleLbl="vennNode1" presStyleIdx="3" presStyleCnt="7">
        <dgm:presLayoutVars>
          <dgm:bulletEnabled val="1"/>
        </dgm:presLayoutVars>
      </dgm:prSet>
      <dgm:spPr/>
      <dgm:t>
        <a:bodyPr/>
        <a:lstStyle/>
        <a:p>
          <a:endParaRPr lang="en-US"/>
        </a:p>
      </dgm:t>
    </dgm:pt>
    <dgm:pt modelId="{B0DFE017-27DF-40EC-8FC9-29DCE7A0F5EB}" type="pres">
      <dgm:prSet presAssocID="{B2A34636-397D-4927-A362-1D115E1ABE80}" presName="node" presStyleLbl="vennNode1" presStyleIdx="4" presStyleCnt="7">
        <dgm:presLayoutVars>
          <dgm:bulletEnabled val="1"/>
        </dgm:presLayoutVars>
      </dgm:prSet>
      <dgm:spPr/>
      <dgm:t>
        <a:bodyPr/>
        <a:lstStyle/>
        <a:p>
          <a:endParaRPr lang="en-US"/>
        </a:p>
      </dgm:t>
    </dgm:pt>
    <dgm:pt modelId="{99BCB4C4-4C28-4CF6-A7A0-E3429BCC8E68}" type="pres">
      <dgm:prSet presAssocID="{F6CB6B3E-50C5-4C0B-A1D3-5B7BAEDBAFE1}" presName="node" presStyleLbl="vennNode1" presStyleIdx="5" presStyleCnt="7">
        <dgm:presLayoutVars>
          <dgm:bulletEnabled val="1"/>
        </dgm:presLayoutVars>
      </dgm:prSet>
      <dgm:spPr/>
      <dgm:t>
        <a:bodyPr/>
        <a:lstStyle/>
        <a:p>
          <a:endParaRPr lang="en-US"/>
        </a:p>
      </dgm:t>
    </dgm:pt>
    <dgm:pt modelId="{36D55D86-9A34-4D41-9DF5-AB682B9159C8}" type="pres">
      <dgm:prSet presAssocID="{7F447F20-6762-4EB2-B83C-083F10E1745A}" presName="node" presStyleLbl="vennNode1" presStyleIdx="6" presStyleCnt="7">
        <dgm:presLayoutVars>
          <dgm:bulletEnabled val="1"/>
        </dgm:presLayoutVars>
      </dgm:prSet>
      <dgm:spPr/>
      <dgm:t>
        <a:bodyPr/>
        <a:lstStyle/>
        <a:p>
          <a:endParaRPr lang="en-US"/>
        </a:p>
      </dgm:t>
    </dgm:pt>
  </dgm:ptLst>
  <dgm:cxnLst>
    <dgm:cxn modelId="{132C8A28-32EE-44AF-8E14-308995C1148A}" type="presOf" srcId="{CB47BBE8-646B-4971-B751-8D49EA3AFDCE}" destId="{3574FD4B-F875-4FD9-A583-BA1CD00A527F}" srcOrd="0" destOrd="0" presId="urn:microsoft.com/office/officeart/2005/8/layout/radial3"/>
    <dgm:cxn modelId="{289F8E0E-DDC6-4EC3-87AF-DB54B254EDFA}" type="presOf" srcId="{B2A34636-397D-4927-A362-1D115E1ABE80}" destId="{B0DFE017-27DF-40EC-8FC9-29DCE7A0F5EB}" srcOrd="0" destOrd="0" presId="urn:microsoft.com/office/officeart/2005/8/layout/radial3"/>
    <dgm:cxn modelId="{540E8878-FD48-4885-A0F5-F6082BB2EAE1}" type="presOf" srcId="{4859D249-79E1-44AE-8480-019666BEDF6B}" destId="{5F5ADFBE-9E48-4B17-A78D-DF8E05D12F21}" srcOrd="0" destOrd="0" presId="urn:microsoft.com/office/officeart/2005/8/layout/radial3"/>
    <dgm:cxn modelId="{EA71C6E8-9DB7-4612-A61C-83010B002D39}" srcId="{CB47BBE8-646B-4971-B751-8D49EA3AFDCE}" destId="{937D4B4F-C514-4D8A-A97D-DE29DD0D695E}" srcOrd="1" destOrd="0" parTransId="{F90C0F16-54BF-43CA-B132-F114C8520FB6}" sibTransId="{532EAA56-57DD-4087-BA8A-4F95C84816C0}"/>
    <dgm:cxn modelId="{D3AD9ECC-38CF-465C-BED4-EE40CD06B407}" srcId="{CB47BBE8-646B-4971-B751-8D49EA3AFDCE}" destId="{B2A34636-397D-4927-A362-1D115E1ABE80}" srcOrd="3" destOrd="0" parTransId="{AEB7FFC5-B233-402F-B562-C4DCD6CAAD46}" sibTransId="{5B25D8A9-69F5-497F-B08C-F9F45073E050}"/>
    <dgm:cxn modelId="{464350A5-9F53-4B6A-B2BB-DEB4953C4FF5}" type="presOf" srcId="{893D2782-F7C3-4769-A357-E518C12F6615}" destId="{DB321246-D9AD-4600-89F5-F8E4EA7D0CE2}" srcOrd="0" destOrd="0" presId="urn:microsoft.com/office/officeart/2005/8/layout/radial3"/>
    <dgm:cxn modelId="{335E24CD-9DA9-4A21-9393-74925BF78100}" srcId="{CB47BBE8-646B-4971-B751-8D49EA3AFDCE}" destId="{893D2782-F7C3-4769-A357-E518C12F6615}" srcOrd="0" destOrd="0" parTransId="{34FACCB7-B036-4B04-AA63-BD84E2D99678}" sibTransId="{FB82A26C-9E23-414B-8184-2C2CF871B36C}"/>
    <dgm:cxn modelId="{F5FC7683-59A3-42A8-9BD3-29BA5C48AAFC}" type="presOf" srcId="{C9CD1CAC-2BC6-4875-8C4E-F9C833DFBC17}" destId="{F6756B3A-33B3-4D24-AFF8-77E58C01258C}" srcOrd="0" destOrd="0" presId="urn:microsoft.com/office/officeart/2005/8/layout/radial3"/>
    <dgm:cxn modelId="{84B0233D-73AF-4AF3-84F2-D92E8EE5BA18}" srcId="{4859D249-79E1-44AE-8480-019666BEDF6B}" destId="{CB47BBE8-646B-4971-B751-8D49EA3AFDCE}" srcOrd="0" destOrd="0" parTransId="{61C03822-DD09-4165-A740-5BF97CD049B2}" sibTransId="{05F453A4-9B9D-46C5-A1CA-392A1694FB50}"/>
    <dgm:cxn modelId="{51FEC45E-FF13-462A-9393-17857C3234CF}" type="presOf" srcId="{7F447F20-6762-4EB2-B83C-083F10E1745A}" destId="{36D55D86-9A34-4D41-9DF5-AB682B9159C8}" srcOrd="0" destOrd="0" presId="urn:microsoft.com/office/officeart/2005/8/layout/radial3"/>
    <dgm:cxn modelId="{F0628A73-33F9-4F77-89B8-D0BA1D178823}" srcId="{CB47BBE8-646B-4971-B751-8D49EA3AFDCE}" destId="{C9CD1CAC-2BC6-4875-8C4E-F9C833DFBC17}" srcOrd="2" destOrd="0" parTransId="{0F1B300F-B582-4E9F-B29C-6A8B55DE5BD1}" sibTransId="{B1C1E16D-8BA0-4291-8821-18721FC29B37}"/>
    <dgm:cxn modelId="{56648DAD-A60C-43B1-8311-93A08141F510}" type="presOf" srcId="{F6CB6B3E-50C5-4C0B-A1D3-5B7BAEDBAFE1}" destId="{99BCB4C4-4C28-4CF6-A7A0-E3429BCC8E68}" srcOrd="0" destOrd="0" presId="urn:microsoft.com/office/officeart/2005/8/layout/radial3"/>
    <dgm:cxn modelId="{DDCF5091-FBBE-4553-B76F-575E1E6F3617}" srcId="{CB47BBE8-646B-4971-B751-8D49EA3AFDCE}" destId="{7F447F20-6762-4EB2-B83C-083F10E1745A}" srcOrd="5" destOrd="0" parTransId="{64E68CB6-1C63-4CED-8B31-DEB06360BB23}" sibTransId="{FC8E89EB-D423-4D6A-A4D8-783C47EAE7F8}"/>
    <dgm:cxn modelId="{BE13E101-8FEC-4FD7-A4C4-3B686C8C6969}" srcId="{CB47BBE8-646B-4971-B751-8D49EA3AFDCE}" destId="{F6CB6B3E-50C5-4C0B-A1D3-5B7BAEDBAFE1}" srcOrd="4" destOrd="0" parTransId="{EF5E0BB5-5565-44DB-94E5-C6860A4C77F8}" sibTransId="{0A58EA7A-85EA-4DA2-A01E-83B6BB8C99F2}"/>
    <dgm:cxn modelId="{A49C0DF0-0BDD-480B-978C-E31C45929AC9}" type="presOf" srcId="{937D4B4F-C514-4D8A-A97D-DE29DD0D695E}" destId="{023FD15A-7695-4045-9495-EA6A05621740}" srcOrd="0" destOrd="0" presId="urn:microsoft.com/office/officeart/2005/8/layout/radial3"/>
    <dgm:cxn modelId="{33B7378E-24D4-4286-9B50-FCA894B8C0EF}" type="presParOf" srcId="{5F5ADFBE-9E48-4B17-A78D-DF8E05D12F21}" destId="{0CD09059-99F2-4F3C-89D2-CD6E09D649AC}" srcOrd="0" destOrd="0" presId="urn:microsoft.com/office/officeart/2005/8/layout/radial3"/>
    <dgm:cxn modelId="{803C127B-F344-4713-8CCB-2584BF951888}" type="presParOf" srcId="{0CD09059-99F2-4F3C-89D2-CD6E09D649AC}" destId="{3574FD4B-F875-4FD9-A583-BA1CD00A527F}" srcOrd="0" destOrd="0" presId="urn:microsoft.com/office/officeart/2005/8/layout/radial3"/>
    <dgm:cxn modelId="{C9D86346-6BA8-473A-A0A4-9A3246C13B15}" type="presParOf" srcId="{0CD09059-99F2-4F3C-89D2-CD6E09D649AC}" destId="{DB321246-D9AD-4600-89F5-F8E4EA7D0CE2}" srcOrd="1" destOrd="0" presId="urn:microsoft.com/office/officeart/2005/8/layout/radial3"/>
    <dgm:cxn modelId="{96BFE334-C22A-4E42-92D4-C8AF8E1E3471}" type="presParOf" srcId="{0CD09059-99F2-4F3C-89D2-CD6E09D649AC}" destId="{023FD15A-7695-4045-9495-EA6A05621740}" srcOrd="2" destOrd="0" presId="urn:microsoft.com/office/officeart/2005/8/layout/radial3"/>
    <dgm:cxn modelId="{B2B46C1C-662D-46A9-96EF-3412DA4BE0E6}" type="presParOf" srcId="{0CD09059-99F2-4F3C-89D2-CD6E09D649AC}" destId="{F6756B3A-33B3-4D24-AFF8-77E58C01258C}" srcOrd="3" destOrd="0" presId="urn:microsoft.com/office/officeart/2005/8/layout/radial3"/>
    <dgm:cxn modelId="{65A9240B-60CE-471C-85D0-A1B035E7B941}" type="presParOf" srcId="{0CD09059-99F2-4F3C-89D2-CD6E09D649AC}" destId="{B0DFE017-27DF-40EC-8FC9-29DCE7A0F5EB}" srcOrd="4" destOrd="0" presId="urn:microsoft.com/office/officeart/2005/8/layout/radial3"/>
    <dgm:cxn modelId="{31C29E38-C5C2-4190-9AD6-E7F3578A634B}" type="presParOf" srcId="{0CD09059-99F2-4F3C-89D2-CD6E09D649AC}" destId="{99BCB4C4-4C28-4CF6-A7A0-E3429BCC8E68}" srcOrd="5" destOrd="0" presId="urn:microsoft.com/office/officeart/2005/8/layout/radial3"/>
    <dgm:cxn modelId="{FBFA20D4-F3B3-4344-858F-B5BD1A6541A5}" type="presParOf" srcId="{0CD09059-99F2-4F3C-89D2-CD6E09D649AC}" destId="{36D55D86-9A34-4D41-9DF5-AB682B9159C8}"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59D249-79E1-44AE-8480-019666BEDF6B}" type="doc">
      <dgm:prSet loTypeId="urn:microsoft.com/office/officeart/2005/8/layout/radial3" loCatId="cycle" qsTypeId="urn:microsoft.com/office/officeart/2005/8/quickstyle/simple1" qsCatId="simple" csTypeId="urn:microsoft.com/office/officeart/2005/8/colors/colorful1#2" csCatId="colorful" phldr="1"/>
      <dgm:spPr/>
      <dgm:t>
        <a:bodyPr/>
        <a:lstStyle/>
        <a:p>
          <a:endParaRPr lang="en-US"/>
        </a:p>
      </dgm:t>
    </dgm:pt>
    <dgm:pt modelId="{CB47BBE8-646B-4971-B751-8D49EA3AFDCE}">
      <dgm:prSet phldrT="[Text]"/>
      <dgm:spPr>
        <a:xfrm>
          <a:off x="2261421" y="1594741"/>
          <a:ext cx="1675283" cy="1620640"/>
        </a:xfrm>
        <a:prstGeom prst="ellipse">
          <a:avLst/>
        </a:prstGeom>
        <a:solidFill>
          <a:srgbClr val="FEBE10">
            <a:lumMod val="75000"/>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a:solidFill>
                <a:sysClr val="windowText" lastClr="000000"/>
              </a:solidFill>
              <a:latin typeface="Roboto"/>
              <a:ea typeface="+mn-ea"/>
              <a:cs typeface="+mn-cs"/>
            </a:rPr>
            <a:t>Medical Executive Committee</a:t>
          </a:r>
        </a:p>
      </dgm:t>
    </dgm:pt>
    <dgm:pt modelId="{61C03822-DD09-4165-A740-5BF97CD049B2}" type="parTrans" cxnId="{84B0233D-73AF-4AF3-84F2-D92E8EE5BA18}">
      <dgm:prSet/>
      <dgm:spPr/>
      <dgm:t>
        <a:bodyPr/>
        <a:lstStyle/>
        <a:p>
          <a:endParaRPr lang="en-US"/>
        </a:p>
      </dgm:t>
    </dgm:pt>
    <dgm:pt modelId="{05F453A4-9B9D-46C5-A1CA-392A1694FB50}" type="sibTrans" cxnId="{84B0233D-73AF-4AF3-84F2-D92E8EE5BA18}">
      <dgm:prSet/>
      <dgm:spPr/>
      <dgm:t>
        <a:bodyPr/>
        <a:lstStyle/>
        <a:p>
          <a:endParaRPr lang="en-US"/>
        </a:p>
      </dgm:t>
    </dgm:pt>
    <dgm:pt modelId="{7F447F20-6762-4EB2-B83C-083F10E1745A}">
      <dgm:prSet phldrT="[Text]" custT="1"/>
      <dgm:spPr>
        <a:xfrm>
          <a:off x="913608" y="869254"/>
          <a:ext cx="1334057" cy="1334057"/>
        </a:xfrm>
        <a:prstGeom prst="ellipse">
          <a:avLst/>
        </a:prstGeom>
        <a:solidFill>
          <a:srgbClr val="92D050">
            <a:alpha val="49804"/>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b="1" err="1">
              <a:solidFill>
                <a:sysClr val="windowText" lastClr="000000"/>
              </a:solidFill>
              <a:latin typeface="Roboto"/>
              <a:ea typeface="+mn-ea"/>
              <a:cs typeface="+mn-cs"/>
            </a:rPr>
            <a:t>Emerg</a:t>
          </a:r>
          <a:r>
            <a:rPr lang="en-US" sz="1200" b="1">
              <a:solidFill>
                <a:sysClr val="windowText" lastClr="000000"/>
              </a:solidFill>
              <a:latin typeface="Roboto"/>
              <a:ea typeface="+mn-ea"/>
              <a:cs typeface="+mn-cs"/>
            </a:rPr>
            <a:t>. Medicine Peer</a:t>
          </a:r>
        </a:p>
      </dgm:t>
    </dgm:pt>
    <dgm:pt modelId="{64E68CB6-1C63-4CED-8B31-DEB06360BB23}" type="parTrans" cxnId="{DDCF5091-FBBE-4553-B76F-575E1E6F3617}">
      <dgm:prSet/>
      <dgm:spPr/>
      <dgm:t>
        <a:bodyPr/>
        <a:lstStyle/>
        <a:p>
          <a:endParaRPr lang="en-US"/>
        </a:p>
      </dgm:t>
    </dgm:pt>
    <dgm:pt modelId="{FC8E89EB-D423-4D6A-A4D8-783C47EAE7F8}" type="sibTrans" cxnId="{DDCF5091-FBBE-4553-B76F-575E1E6F3617}">
      <dgm:prSet/>
      <dgm:spPr/>
      <dgm:t>
        <a:bodyPr/>
        <a:lstStyle/>
        <a:p>
          <a:endParaRPr lang="en-US"/>
        </a:p>
      </dgm:t>
    </dgm:pt>
    <dgm:pt modelId="{893D2782-F7C3-4769-A357-E518C12F6615}">
      <dgm:prSet phldrT="[Text]" custT="1"/>
      <dgm:spPr>
        <a:xfrm>
          <a:off x="2418377" y="476"/>
          <a:ext cx="1334057" cy="1334057"/>
        </a:xfrm>
        <a:prstGeom prst="ellipse">
          <a:avLst/>
        </a:prstGeom>
        <a:solidFill>
          <a:srgbClr val="764A9D">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b="1">
              <a:solidFill>
                <a:sysClr val="windowText" lastClr="000000"/>
              </a:solidFill>
              <a:latin typeface="Roboto"/>
              <a:ea typeface="+mn-ea"/>
              <a:cs typeface="+mn-cs"/>
            </a:rPr>
            <a:t>Surgery Peer</a:t>
          </a:r>
        </a:p>
      </dgm:t>
    </dgm:pt>
    <dgm:pt modelId="{34FACCB7-B036-4B04-AA63-BD84E2D99678}" type="parTrans" cxnId="{335E24CD-9DA9-4A21-9393-74925BF78100}">
      <dgm:prSet/>
      <dgm:spPr/>
      <dgm:t>
        <a:bodyPr/>
        <a:lstStyle/>
        <a:p>
          <a:endParaRPr lang="en-US"/>
        </a:p>
      </dgm:t>
    </dgm:pt>
    <dgm:pt modelId="{FB82A26C-9E23-414B-8184-2C2CF871B36C}" type="sibTrans" cxnId="{335E24CD-9DA9-4A21-9393-74925BF78100}">
      <dgm:prSet/>
      <dgm:spPr/>
      <dgm:t>
        <a:bodyPr/>
        <a:lstStyle/>
        <a:p>
          <a:endParaRPr lang="en-US"/>
        </a:p>
      </dgm:t>
    </dgm:pt>
    <dgm:pt modelId="{937D4B4F-C514-4D8A-A97D-DE29DD0D695E}">
      <dgm:prSet phldrT="[Text]" custT="1"/>
      <dgm:spPr>
        <a:xfrm>
          <a:off x="3923145" y="869254"/>
          <a:ext cx="1334057" cy="1334057"/>
        </a:xfrm>
        <a:prstGeom prst="ellipse">
          <a:avLst/>
        </a:prstGeom>
        <a:solidFill>
          <a:srgbClr val="A6228C">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b="1">
              <a:solidFill>
                <a:sysClr val="windowText" lastClr="000000"/>
              </a:solidFill>
              <a:latin typeface="Roboto"/>
              <a:ea typeface="+mn-ea"/>
              <a:cs typeface="+mn-cs"/>
            </a:rPr>
            <a:t>Medicine Peer</a:t>
          </a:r>
        </a:p>
      </dgm:t>
    </dgm:pt>
    <dgm:pt modelId="{F90C0F16-54BF-43CA-B132-F114C8520FB6}" type="parTrans" cxnId="{EA71C6E8-9DB7-4612-A61C-83010B002D39}">
      <dgm:prSet/>
      <dgm:spPr/>
      <dgm:t>
        <a:bodyPr/>
        <a:lstStyle/>
        <a:p>
          <a:endParaRPr lang="en-US"/>
        </a:p>
      </dgm:t>
    </dgm:pt>
    <dgm:pt modelId="{532EAA56-57DD-4087-BA8A-4F95C84816C0}" type="sibTrans" cxnId="{EA71C6E8-9DB7-4612-A61C-83010B002D39}">
      <dgm:prSet/>
      <dgm:spPr/>
      <dgm:t>
        <a:bodyPr/>
        <a:lstStyle/>
        <a:p>
          <a:endParaRPr lang="en-US"/>
        </a:p>
      </dgm:t>
    </dgm:pt>
    <dgm:pt modelId="{C9CD1CAC-2BC6-4875-8C4E-F9C833DFBC17}">
      <dgm:prSet phldrT="[Text]" custT="1"/>
      <dgm:spPr>
        <a:xfrm>
          <a:off x="3923145" y="2606811"/>
          <a:ext cx="1334057" cy="1334057"/>
        </a:xfrm>
        <a:prstGeom prst="ellipse">
          <a:avLst/>
        </a:prstGeom>
        <a:solidFill>
          <a:srgbClr val="1C988C">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b="1">
              <a:solidFill>
                <a:sysClr val="windowText" lastClr="000000"/>
              </a:solidFill>
              <a:latin typeface="Roboto"/>
              <a:ea typeface="+mn-ea"/>
              <a:cs typeface="+mn-cs"/>
            </a:rPr>
            <a:t>OB/GYN Peer</a:t>
          </a:r>
        </a:p>
      </dgm:t>
    </dgm:pt>
    <dgm:pt modelId="{0F1B300F-B582-4E9F-B29C-6A8B55DE5BD1}" type="parTrans" cxnId="{F0628A73-33F9-4F77-89B8-D0BA1D178823}">
      <dgm:prSet/>
      <dgm:spPr/>
      <dgm:t>
        <a:bodyPr/>
        <a:lstStyle/>
        <a:p>
          <a:endParaRPr lang="en-US"/>
        </a:p>
      </dgm:t>
    </dgm:pt>
    <dgm:pt modelId="{B1C1E16D-8BA0-4291-8821-18721FC29B37}" type="sibTrans" cxnId="{F0628A73-33F9-4F77-89B8-D0BA1D178823}">
      <dgm:prSet/>
      <dgm:spPr/>
      <dgm:t>
        <a:bodyPr/>
        <a:lstStyle/>
        <a:p>
          <a:endParaRPr lang="en-US"/>
        </a:p>
      </dgm:t>
    </dgm:pt>
    <dgm:pt modelId="{B2A34636-397D-4927-A362-1D115E1ABE80}">
      <dgm:prSet phldrT="[Text]" custT="1"/>
      <dgm:spPr>
        <a:xfrm>
          <a:off x="2418377" y="3475589"/>
          <a:ext cx="1334057" cy="1334057"/>
        </a:xfrm>
        <a:prstGeom prst="ellipse">
          <a:avLst/>
        </a:prstGeom>
        <a:solidFill>
          <a:srgbClr val="00AFE9">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b="1">
              <a:solidFill>
                <a:sysClr val="windowText" lastClr="000000"/>
              </a:solidFill>
              <a:latin typeface="Roboto"/>
              <a:ea typeface="+mn-ea"/>
              <a:cs typeface="+mn-cs"/>
            </a:rPr>
            <a:t>Pediatrics Peer</a:t>
          </a:r>
        </a:p>
      </dgm:t>
    </dgm:pt>
    <dgm:pt modelId="{AEB7FFC5-B233-402F-B562-C4DCD6CAAD46}" type="parTrans" cxnId="{D3AD9ECC-38CF-465C-BED4-EE40CD06B407}">
      <dgm:prSet/>
      <dgm:spPr/>
      <dgm:t>
        <a:bodyPr/>
        <a:lstStyle/>
        <a:p>
          <a:endParaRPr lang="en-US"/>
        </a:p>
      </dgm:t>
    </dgm:pt>
    <dgm:pt modelId="{5B25D8A9-69F5-497F-B08C-F9F45073E050}" type="sibTrans" cxnId="{D3AD9ECC-38CF-465C-BED4-EE40CD06B407}">
      <dgm:prSet/>
      <dgm:spPr/>
      <dgm:t>
        <a:bodyPr/>
        <a:lstStyle/>
        <a:p>
          <a:endParaRPr lang="en-US"/>
        </a:p>
      </dgm:t>
    </dgm:pt>
    <dgm:pt modelId="{F6CB6B3E-50C5-4C0B-A1D3-5B7BAEDBAFE1}">
      <dgm:prSet phldrT="[Text]" custT="1"/>
      <dgm:spPr>
        <a:xfrm>
          <a:off x="913608" y="2606811"/>
          <a:ext cx="1334057" cy="1334057"/>
        </a:xfrm>
        <a:prstGeom prst="ellipse">
          <a:avLst/>
        </a:prstGeom>
        <a:solidFill>
          <a:srgbClr val="306CB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b="1">
              <a:solidFill>
                <a:sysClr val="windowText" lastClr="000000"/>
              </a:solidFill>
              <a:latin typeface="Roboto"/>
              <a:ea typeface="+mn-ea"/>
              <a:cs typeface="+mn-cs"/>
            </a:rPr>
            <a:t>Ortho Peer</a:t>
          </a:r>
        </a:p>
      </dgm:t>
    </dgm:pt>
    <dgm:pt modelId="{EF5E0BB5-5565-44DB-94E5-C6860A4C77F8}" type="parTrans" cxnId="{BE13E101-8FEC-4FD7-A4C4-3B686C8C6969}">
      <dgm:prSet/>
      <dgm:spPr/>
      <dgm:t>
        <a:bodyPr/>
        <a:lstStyle/>
        <a:p>
          <a:endParaRPr lang="en-US"/>
        </a:p>
      </dgm:t>
    </dgm:pt>
    <dgm:pt modelId="{0A58EA7A-85EA-4DA2-A01E-83B6BB8C99F2}" type="sibTrans" cxnId="{BE13E101-8FEC-4FD7-A4C4-3B686C8C6969}">
      <dgm:prSet/>
      <dgm:spPr/>
      <dgm:t>
        <a:bodyPr/>
        <a:lstStyle/>
        <a:p>
          <a:endParaRPr lang="en-US"/>
        </a:p>
      </dgm:t>
    </dgm:pt>
    <dgm:pt modelId="{5F5ADFBE-9E48-4B17-A78D-DF8E05D12F21}" type="pres">
      <dgm:prSet presAssocID="{4859D249-79E1-44AE-8480-019666BEDF6B}" presName="composite" presStyleCnt="0">
        <dgm:presLayoutVars>
          <dgm:chMax val="1"/>
          <dgm:dir/>
          <dgm:resizeHandles val="exact"/>
        </dgm:presLayoutVars>
      </dgm:prSet>
      <dgm:spPr/>
      <dgm:t>
        <a:bodyPr/>
        <a:lstStyle/>
        <a:p>
          <a:endParaRPr lang="en-US"/>
        </a:p>
      </dgm:t>
    </dgm:pt>
    <dgm:pt modelId="{0CD09059-99F2-4F3C-89D2-CD6E09D649AC}" type="pres">
      <dgm:prSet presAssocID="{4859D249-79E1-44AE-8480-019666BEDF6B}" presName="radial" presStyleCnt="0">
        <dgm:presLayoutVars>
          <dgm:animLvl val="ctr"/>
        </dgm:presLayoutVars>
      </dgm:prSet>
      <dgm:spPr/>
    </dgm:pt>
    <dgm:pt modelId="{3574FD4B-F875-4FD9-A583-BA1CD00A527F}" type="pres">
      <dgm:prSet presAssocID="{CB47BBE8-646B-4971-B751-8D49EA3AFDCE}" presName="centerShape" presStyleLbl="vennNode1" presStyleIdx="0" presStyleCnt="7" custScaleX="62789" custScaleY="60741" custLinFactNeighborX="393"/>
      <dgm:spPr/>
      <dgm:t>
        <a:bodyPr/>
        <a:lstStyle/>
        <a:p>
          <a:endParaRPr lang="en-US"/>
        </a:p>
      </dgm:t>
    </dgm:pt>
    <dgm:pt modelId="{DB321246-D9AD-4600-89F5-F8E4EA7D0CE2}" type="pres">
      <dgm:prSet presAssocID="{893D2782-F7C3-4769-A357-E518C12F6615}" presName="node" presStyleLbl="vennNode1" presStyleIdx="1" presStyleCnt="7">
        <dgm:presLayoutVars>
          <dgm:bulletEnabled val="1"/>
        </dgm:presLayoutVars>
      </dgm:prSet>
      <dgm:spPr/>
      <dgm:t>
        <a:bodyPr/>
        <a:lstStyle/>
        <a:p>
          <a:endParaRPr lang="en-US"/>
        </a:p>
      </dgm:t>
    </dgm:pt>
    <dgm:pt modelId="{023FD15A-7695-4045-9495-EA6A05621740}" type="pres">
      <dgm:prSet presAssocID="{937D4B4F-C514-4D8A-A97D-DE29DD0D695E}" presName="node" presStyleLbl="vennNode1" presStyleIdx="2" presStyleCnt="7">
        <dgm:presLayoutVars>
          <dgm:bulletEnabled val="1"/>
        </dgm:presLayoutVars>
      </dgm:prSet>
      <dgm:spPr/>
      <dgm:t>
        <a:bodyPr/>
        <a:lstStyle/>
        <a:p>
          <a:endParaRPr lang="en-US"/>
        </a:p>
      </dgm:t>
    </dgm:pt>
    <dgm:pt modelId="{F6756B3A-33B3-4D24-AFF8-77E58C01258C}" type="pres">
      <dgm:prSet presAssocID="{C9CD1CAC-2BC6-4875-8C4E-F9C833DFBC17}" presName="node" presStyleLbl="vennNode1" presStyleIdx="3" presStyleCnt="7">
        <dgm:presLayoutVars>
          <dgm:bulletEnabled val="1"/>
        </dgm:presLayoutVars>
      </dgm:prSet>
      <dgm:spPr/>
      <dgm:t>
        <a:bodyPr/>
        <a:lstStyle/>
        <a:p>
          <a:endParaRPr lang="en-US"/>
        </a:p>
      </dgm:t>
    </dgm:pt>
    <dgm:pt modelId="{B0DFE017-27DF-40EC-8FC9-29DCE7A0F5EB}" type="pres">
      <dgm:prSet presAssocID="{B2A34636-397D-4927-A362-1D115E1ABE80}" presName="node" presStyleLbl="vennNode1" presStyleIdx="4" presStyleCnt="7">
        <dgm:presLayoutVars>
          <dgm:bulletEnabled val="1"/>
        </dgm:presLayoutVars>
      </dgm:prSet>
      <dgm:spPr/>
      <dgm:t>
        <a:bodyPr/>
        <a:lstStyle/>
        <a:p>
          <a:endParaRPr lang="en-US"/>
        </a:p>
      </dgm:t>
    </dgm:pt>
    <dgm:pt modelId="{99BCB4C4-4C28-4CF6-A7A0-E3429BCC8E68}" type="pres">
      <dgm:prSet presAssocID="{F6CB6B3E-50C5-4C0B-A1D3-5B7BAEDBAFE1}" presName="node" presStyleLbl="vennNode1" presStyleIdx="5" presStyleCnt="7">
        <dgm:presLayoutVars>
          <dgm:bulletEnabled val="1"/>
        </dgm:presLayoutVars>
      </dgm:prSet>
      <dgm:spPr/>
      <dgm:t>
        <a:bodyPr/>
        <a:lstStyle/>
        <a:p>
          <a:endParaRPr lang="en-US"/>
        </a:p>
      </dgm:t>
    </dgm:pt>
    <dgm:pt modelId="{36D55D86-9A34-4D41-9DF5-AB682B9159C8}" type="pres">
      <dgm:prSet presAssocID="{7F447F20-6762-4EB2-B83C-083F10E1745A}" presName="node" presStyleLbl="vennNode1" presStyleIdx="6" presStyleCnt="7">
        <dgm:presLayoutVars>
          <dgm:bulletEnabled val="1"/>
        </dgm:presLayoutVars>
      </dgm:prSet>
      <dgm:spPr/>
      <dgm:t>
        <a:bodyPr/>
        <a:lstStyle/>
        <a:p>
          <a:endParaRPr lang="en-US"/>
        </a:p>
      </dgm:t>
    </dgm:pt>
  </dgm:ptLst>
  <dgm:cxnLst>
    <dgm:cxn modelId="{132C8A28-32EE-44AF-8E14-308995C1148A}" type="presOf" srcId="{CB47BBE8-646B-4971-B751-8D49EA3AFDCE}" destId="{3574FD4B-F875-4FD9-A583-BA1CD00A527F}" srcOrd="0" destOrd="0" presId="urn:microsoft.com/office/officeart/2005/8/layout/radial3"/>
    <dgm:cxn modelId="{289F8E0E-DDC6-4EC3-87AF-DB54B254EDFA}" type="presOf" srcId="{B2A34636-397D-4927-A362-1D115E1ABE80}" destId="{B0DFE017-27DF-40EC-8FC9-29DCE7A0F5EB}" srcOrd="0" destOrd="0" presId="urn:microsoft.com/office/officeart/2005/8/layout/radial3"/>
    <dgm:cxn modelId="{540E8878-FD48-4885-A0F5-F6082BB2EAE1}" type="presOf" srcId="{4859D249-79E1-44AE-8480-019666BEDF6B}" destId="{5F5ADFBE-9E48-4B17-A78D-DF8E05D12F21}" srcOrd="0" destOrd="0" presId="urn:microsoft.com/office/officeart/2005/8/layout/radial3"/>
    <dgm:cxn modelId="{EA71C6E8-9DB7-4612-A61C-83010B002D39}" srcId="{CB47BBE8-646B-4971-B751-8D49EA3AFDCE}" destId="{937D4B4F-C514-4D8A-A97D-DE29DD0D695E}" srcOrd="1" destOrd="0" parTransId="{F90C0F16-54BF-43CA-B132-F114C8520FB6}" sibTransId="{532EAA56-57DD-4087-BA8A-4F95C84816C0}"/>
    <dgm:cxn modelId="{D3AD9ECC-38CF-465C-BED4-EE40CD06B407}" srcId="{CB47BBE8-646B-4971-B751-8D49EA3AFDCE}" destId="{B2A34636-397D-4927-A362-1D115E1ABE80}" srcOrd="3" destOrd="0" parTransId="{AEB7FFC5-B233-402F-B562-C4DCD6CAAD46}" sibTransId="{5B25D8A9-69F5-497F-B08C-F9F45073E050}"/>
    <dgm:cxn modelId="{464350A5-9F53-4B6A-B2BB-DEB4953C4FF5}" type="presOf" srcId="{893D2782-F7C3-4769-A357-E518C12F6615}" destId="{DB321246-D9AD-4600-89F5-F8E4EA7D0CE2}" srcOrd="0" destOrd="0" presId="urn:microsoft.com/office/officeart/2005/8/layout/radial3"/>
    <dgm:cxn modelId="{335E24CD-9DA9-4A21-9393-74925BF78100}" srcId="{CB47BBE8-646B-4971-B751-8D49EA3AFDCE}" destId="{893D2782-F7C3-4769-A357-E518C12F6615}" srcOrd="0" destOrd="0" parTransId="{34FACCB7-B036-4B04-AA63-BD84E2D99678}" sibTransId="{FB82A26C-9E23-414B-8184-2C2CF871B36C}"/>
    <dgm:cxn modelId="{F5FC7683-59A3-42A8-9BD3-29BA5C48AAFC}" type="presOf" srcId="{C9CD1CAC-2BC6-4875-8C4E-F9C833DFBC17}" destId="{F6756B3A-33B3-4D24-AFF8-77E58C01258C}" srcOrd="0" destOrd="0" presId="urn:microsoft.com/office/officeart/2005/8/layout/radial3"/>
    <dgm:cxn modelId="{84B0233D-73AF-4AF3-84F2-D92E8EE5BA18}" srcId="{4859D249-79E1-44AE-8480-019666BEDF6B}" destId="{CB47BBE8-646B-4971-B751-8D49EA3AFDCE}" srcOrd="0" destOrd="0" parTransId="{61C03822-DD09-4165-A740-5BF97CD049B2}" sibTransId="{05F453A4-9B9D-46C5-A1CA-392A1694FB50}"/>
    <dgm:cxn modelId="{51FEC45E-FF13-462A-9393-17857C3234CF}" type="presOf" srcId="{7F447F20-6762-4EB2-B83C-083F10E1745A}" destId="{36D55D86-9A34-4D41-9DF5-AB682B9159C8}" srcOrd="0" destOrd="0" presId="urn:microsoft.com/office/officeart/2005/8/layout/radial3"/>
    <dgm:cxn modelId="{F0628A73-33F9-4F77-89B8-D0BA1D178823}" srcId="{CB47BBE8-646B-4971-B751-8D49EA3AFDCE}" destId="{C9CD1CAC-2BC6-4875-8C4E-F9C833DFBC17}" srcOrd="2" destOrd="0" parTransId="{0F1B300F-B582-4E9F-B29C-6A8B55DE5BD1}" sibTransId="{B1C1E16D-8BA0-4291-8821-18721FC29B37}"/>
    <dgm:cxn modelId="{56648DAD-A60C-43B1-8311-93A08141F510}" type="presOf" srcId="{F6CB6B3E-50C5-4C0B-A1D3-5B7BAEDBAFE1}" destId="{99BCB4C4-4C28-4CF6-A7A0-E3429BCC8E68}" srcOrd="0" destOrd="0" presId="urn:microsoft.com/office/officeart/2005/8/layout/radial3"/>
    <dgm:cxn modelId="{DDCF5091-FBBE-4553-B76F-575E1E6F3617}" srcId="{CB47BBE8-646B-4971-B751-8D49EA3AFDCE}" destId="{7F447F20-6762-4EB2-B83C-083F10E1745A}" srcOrd="5" destOrd="0" parTransId="{64E68CB6-1C63-4CED-8B31-DEB06360BB23}" sibTransId="{FC8E89EB-D423-4D6A-A4D8-783C47EAE7F8}"/>
    <dgm:cxn modelId="{BE13E101-8FEC-4FD7-A4C4-3B686C8C6969}" srcId="{CB47BBE8-646B-4971-B751-8D49EA3AFDCE}" destId="{F6CB6B3E-50C5-4C0B-A1D3-5B7BAEDBAFE1}" srcOrd="4" destOrd="0" parTransId="{EF5E0BB5-5565-44DB-94E5-C6860A4C77F8}" sibTransId="{0A58EA7A-85EA-4DA2-A01E-83B6BB8C99F2}"/>
    <dgm:cxn modelId="{A49C0DF0-0BDD-480B-978C-E31C45929AC9}" type="presOf" srcId="{937D4B4F-C514-4D8A-A97D-DE29DD0D695E}" destId="{023FD15A-7695-4045-9495-EA6A05621740}" srcOrd="0" destOrd="0" presId="urn:microsoft.com/office/officeart/2005/8/layout/radial3"/>
    <dgm:cxn modelId="{33B7378E-24D4-4286-9B50-FCA894B8C0EF}" type="presParOf" srcId="{5F5ADFBE-9E48-4B17-A78D-DF8E05D12F21}" destId="{0CD09059-99F2-4F3C-89D2-CD6E09D649AC}" srcOrd="0" destOrd="0" presId="urn:microsoft.com/office/officeart/2005/8/layout/radial3"/>
    <dgm:cxn modelId="{803C127B-F344-4713-8CCB-2584BF951888}" type="presParOf" srcId="{0CD09059-99F2-4F3C-89D2-CD6E09D649AC}" destId="{3574FD4B-F875-4FD9-A583-BA1CD00A527F}" srcOrd="0" destOrd="0" presId="urn:microsoft.com/office/officeart/2005/8/layout/radial3"/>
    <dgm:cxn modelId="{C9D86346-6BA8-473A-A0A4-9A3246C13B15}" type="presParOf" srcId="{0CD09059-99F2-4F3C-89D2-CD6E09D649AC}" destId="{DB321246-D9AD-4600-89F5-F8E4EA7D0CE2}" srcOrd="1" destOrd="0" presId="urn:microsoft.com/office/officeart/2005/8/layout/radial3"/>
    <dgm:cxn modelId="{96BFE334-C22A-4E42-92D4-C8AF8E1E3471}" type="presParOf" srcId="{0CD09059-99F2-4F3C-89D2-CD6E09D649AC}" destId="{023FD15A-7695-4045-9495-EA6A05621740}" srcOrd="2" destOrd="0" presId="urn:microsoft.com/office/officeart/2005/8/layout/radial3"/>
    <dgm:cxn modelId="{B2B46C1C-662D-46A9-96EF-3412DA4BE0E6}" type="presParOf" srcId="{0CD09059-99F2-4F3C-89D2-CD6E09D649AC}" destId="{F6756B3A-33B3-4D24-AFF8-77E58C01258C}" srcOrd="3" destOrd="0" presId="urn:microsoft.com/office/officeart/2005/8/layout/radial3"/>
    <dgm:cxn modelId="{65A9240B-60CE-471C-85D0-A1B035E7B941}" type="presParOf" srcId="{0CD09059-99F2-4F3C-89D2-CD6E09D649AC}" destId="{B0DFE017-27DF-40EC-8FC9-29DCE7A0F5EB}" srcOrd="4" destOrd="0" presId="urn:microsoft.com/office/officeart/2005/8/layout/radial3"/>
    <dgm:cxn modelId="{31C29E38-C5C2-4190-9AD6-E7F3578A634B}" type="presParOf" srcId="{0CD09059-99F2-4F3C-89D2-CD6E09D649AC}" destId="{99BCB4C4-4C28-4CF6-A7A0-E3429BCC8E68}" srcOrd="5" destOrd="0" presId="urn:microsoft.com/office/officeart/2005/8/layout/radial3"/>
    <dgm:cxn modelId="{FBFA20D4-F3B3-4344-858F-B5BD1A6541A5}" type="presParOf" srcId="{0CD09059-99F2-4F3C-89D2-CD6E09D649AC}" destId="{36D55D86-9A34-4D41-9DF5-AB682B9159C8}" srcOrd="6"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59D249-79E1-44AE-8480-019666BEDF6B}" type="doc">
      <dgm:prSet loTypeId="urn:microsoft.com/office/officeart/2005/8/layout/radial3" loCatId="cycle" qsTypeId="urn:microsoft.com/office/officeart/2005/8/quickstyle/simple1" qsCatId="simple" csTypeId="urn:microsoft.com/office/officeart/2005/8/colors/colorful1#2" csCatId="colorful" phldr="1"/>
      <dgm:spPr/>
      <dgm:t>
        <a:bodyPr/>
        <a:lstStyle/>
        <a:p>
          <a:endParaRPr lang="en-US"/>
        </a:p>
      </dgm:t>
    </dgm:pt>
    <dgm:pt modelId="{CB47BBE8-646B-4971-B751-8D49EA3AFDCE}">
      <dgm:prSet phldrT="[Text]" custT="1"/>
      <dgm:spPr>
        <a:xfrm>
          <a:off x="1720247" y="986424"/>
          <a:ext cx="2757630" cy="2837273"/>
        </a:xfrm>
        <a:prstGeom prst="ellipse">
          <a:avLst/>
        </a:prstGeom>
        <a:solidFill>
          <a:srgbClr val="1C988C">
            <a:lumMod val="40000"/>
            <a:lumOff val="60000"/>
            <a:alpha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800" b="1">
              <a:solidFill>
                <a:sysClr val="windowText" lastClr="000000"/>
              </a:solidFill>
              <a:latin typeface="Roboto"/>
              <a:ea typeface="+mn-ea"/>
              <a:cs typeface="+mn-cs"/>
            </a:rPr>
            <a:t>Quality of Care Oversight</a:t>
          </a:r>
        </a:p>
      </dgm:t>
    </dgm:pt>
    <dgm:pt modelId="{61C03822-DD09-4165-A740-5BF97CD049B2}" type="parTrans" cxnId="{84B0233D-73AF-4AF3-84F2-D92E8EE5BA18}">
      <dgm:prSet/>
      <dgm:spPr/>
      <dgm:t>
        <a:bodyPr/>
        <a:lstStyle/>
        <a:p>
          <a:endParaRPr lang="en-US"/>
        </a:p>
      </dgm:t>
    </dgm:pt>
    <dgm:pt modelId="{05F453A4-9B9D-46C5-A1CA-392A1694FB50}" type="sibTrans" cxnId="{84B0233D-73AF-4AF3-84F2-D92E8EE5BA18}">
      <dgm:prSet/>
      <dgm:spPr/>
      <dgm:t>
        <a:bodyPr/>
        <a:lstStyle/>
        <a:p>
          <a:endParaRPr lang="en-US"/>
        </a:p>
      </dgm:t>
    </dgm:pt>
    <dgm:pt modelId="{893D2782-F7C3-4769-A357-E518C12F6615}">
      <dgm:prSet phldrT="[Text]" custT="1"/>
      <dgm:spPr>
        <a:xfrm>
          <a:off x="2418376" y="476"/>
          <a:ext cx="1334057" cy="1334057"/>
        </a:xfrm>
        <a:prstGeom prst="ellipse">
          <a:avLst/>
        </a:prstGeom>
        <a:solidFill>
          <a:srgbClr val="764A9D">
            <a:alpha val="50000"/>
            <a:hueOff val="0"/>
            <a:satOff val="0"/>
            <a:lumOff val="0"/>
            <a:alphaOff val="0"/>
          </a:srgbClr>
        </a:solidFill>
        <a:ln w="12700" cap="flat" cmpd="sng" algn="ctr">
          <a:noFill/>
          <a:prstDash val="solid"/>
          <a:miter lim="800000"/>
        </a:ln>
        <a:effectLst/>
      </dgm:spPr>
      <dgm:t>
        <a:bodyPr/>
        <a:lstStyle/>
        <a:p>
          <a:pPr>
            <a:buNone/>
          </a:pPr>
          <a:r>
            <a:rPr lang="en-US" sz="1700" b="1">
              <a:solidFill>
                <a:sysClr val="windowText" lastClr="000000"/>
              </a:solidFill>
              <a:latin typeface="Roboto"/>
              <a:ea typeface="+mn-ea"/>
              <a:cs typeface="+mn-cs"/>
            </a:rPr>
            <a:t>Peer Review Committee</a:t>
          </a:r>
        </a:p>
      </dgm:t>
    </dgm:pt>
    <dgm:pt modelId="{34FACCB7-B036-4B04-AA63-BD84E2D99678}" type="parTrans" cxnId="{335E24CD-9DA9-4A21-9393-74925BF78100}">
      <dgm:prSet/>
      <dgm:spPr/>
      <dgm:t>
        <a:bodyPr/>
        <a:lstStyle/>
        <a:p>
          <a:endParaRPr lang="en-US"/>
        </a:p>
      </dgm:t>
    </dgm:pt>
    <dgm:pt modelId="{FB82A26C-9E23-414B-8184-2C2CF871B36C}" type="sibTrans" cxnId="{335E24CD-9DA9-4A21-9393-74925BF78100}">
      <dgm:prSet/>
      <dgm:spPr/>
      <dgm:t>
        <a:bodyPr/>
        <a:lstStyle/>
        <a:p>
          <a:endParaRPr lang="en-US"/>
        </a:p>
      </dgm:t>
    </dgm:pt>
    <dgm:pt modelId="{C9CD1CAC-2BC6-4875-8C4E-F9C833DFBC17}">
      <dgm:prSet phldrT="[Text]" custT="1"/>
      <dgm:spPr>
        <a:xfrm>
          <a:off x="3923144" y="2606810"/>
          <a:ext cx="1334057" cy="1334057"/>
        </a:xfrm>
        <a:prstGeom prst="ellipse">
          <a:avLst/>
        </a:prstGeom>
        <a:solidFill>
          <a:srgbClr val="0076BB">
            <a:alpha val="50000"/>
          </a:srgbClr>
        </a:solidFill>
        <a:ln w="12700" cap="flat" cmpd="sng" algn="ctr">
          <a:noFill/>
          <a:prstDash val="solid"/>
          <a:miter lim="800000"/>
        </a:ln>
        <a:effectLst/>
      </dgm:spPr>
      <dgm:t>
        <a:bodyPr/>
        <a:lstStyle/>
        <a:p>
          <a:pPr>
            <a:buNone/>
          </a:pPr>
          <a:r>
            <a:rPr lang="en-US" sz="1700" b="1">
              <a:solidFill>
                <a:sysClr val="windowText" lastClr="000000"/>
              </a:solidFill>
              <a:latin typeface="Roboto"/>
              <a:ea typeface="+mn-ea"/>
              <a:cs typeface="+mn-cs"/>
            </a:rPr>
            <a:t>Credentials Committee</a:t>
          </a:r>
        </a:p>
      </dgm:t>
    </dgm:pt>
    <dgm:pt modelId="{0F1B300F-B582-4E9F-B29C-6A8B55DE5BD1}" type="parTrans" cxnId="{F0628A73-33F9-4F77-89B8-D0BA1D178823}">
      <dgm:prSet/>
      <dgm:spPr/>
      <dgm:t>
        <a:bodyPr/>
        <a:lstStyle/>
        <a:p>
          <a:endParaRPr lang="en-US"/>
        </a:p>
      </dgm:t>
    </dgm:pt>
    <dgm:pt modelId="{B1C1E16D-8BA0-4291-8821-18721FC29B37}" type="sibTrans" cxnId="{F0628A73-33F9-4F77-89B8-D0BA1D178823}">
      <dgm:prSet/>
      <dgm:spPr/>
      <dgm:t>
        <a:bodyPr/>
        <a:lstStyle/>
        <a:p>
          <a:endParaRPr lang="en-US"/>
        </a:p>
      </dgm:t>
    </dgm:pt>
    <dgm:pt modelId="{F6CB6B3E-50C5-4C0B-A1D3-5B7BAEDBAFE1}">
      <dgm:prSet phldrT="[Text]" custT="1"/>
      <dgm:spPr>
        <a:xfrm>
          <a:off x="913608" y="2606810"/>
          <a:ext cx="1334057" cy="1334057"/>
        </a:xfrm>
        <a:prstGeom prst="ellipse">
          <a:avLst/>
        </a:prstGeom>
        <a:solidFill>
          <a:srgbClr val="E97132">
            <a:alpha val="50000"/>
          </a:srgbClr>
        </a:solidFill>
        <a:ln w="12700" cap="flat" cmpd="sng" algn="ctr">
          <a:noFill/>
          <a:prstDash val="solid"/>
          <a:miter lim="800000"/>
        </a:ln>
        <a:effectLst/>
      </dgm:spPr>
      <dgm:t>
        <a:bodyPr/>
        <a:lstStyle/>
        <a:p>
          <a:pPr>
            <a:buNone/>
          </a:pPr>
          <a:r>
            <a:rPr lang="en-US" sz="1700" b="1">
              <a:solidFill>
                <a:sysClr val="windowText" lastClr="000000"/>
              </a:solidFill>
              <a:latin typeface="Roboto"/>
              <a:ea typeface="+mn-ea"/>
              <a:cs typeface="+mn-cs"/>
            </a:rPr>
            <a:t>Med Staff Depts</a:t>
          </a:r>
        </a:p>
      </dgm:t>
    </dgm:pt>
    <dgm:pt modelId="{0A58EA7A-85EA-4DA2-A01E-83B6BB8C99F2}" type="sibTrans" cxnId="{BE13E101-8FEC-4FD7-A4C4-3B686C8C6969}">
      <dgm:prSet/>
      <dgm:spPr/>
      <dgm:t>
        <a:bodyPr/>
        <a:lstStyle/>
        <a:p>
          <a:endParaRPr lang="en-US"/>
        </a:p>
      </dgm:t>
    </dgm:pt>
    <dgm:pt modelId="{EF5E0BB5-5565-44DB-94E5-C6860A4C77F8}" type="parTrans" cxnId="{BE13E101-8FEC-4FD7-A4C4-3B686C8C6969}">
      <dgm:prSet/>
      <dgm:spPr/>
      <dgm:t>
        <a:bodyPr/>
        <a:lstStyle/>
        <a:p>
          <a:endParaRPr lang="en-US"/>
        </a:p>
      </dgm:t>
    </dgm:pt>
    <dgm:pt modelId="{5F5ADFBE-9E48-4B17-A78D-DF8E05D12F21}" type="pres">
      <dgm:prSet presAssocID="{4859D249-79E1-44AE-8480-019666BEDF6B}" presName="composite" presStyleCnt="0">
        <dgm:presLayoutVars>
          <dgm:chMax val="1"/>
          <dgm:dir/>
          <dgm:resizeHandles val="exact"/>
        </dgm:presLayoutVars>
      </dgm:prSet>
      <dgm:spPr/>
      <dgm:t>
        <a:bodyPr/>
        <a:lstStyle/>
        <a:p>
          <a:endParaRPr lang="en-US"/>
        </a:p>
      </dgm:t>
    </dgm:pt>
    <dgm:pt modelId="{0CD09059-99F2-4F3C-89D2-CD6E09D649AC}" type="pres">
      <dgm:prSet presAssocID="{4859D249-79E1-44AE-8480-019666BEDF6B}" presName="radial" presStyleCnt="0">
        <dgm:presLayoutVars>
          <dgm:animLvl val="ctr"/>
        </dgm:presLayoutVars>
      </dgm:prSet>
      <dgm:spPr/>
    </dgm:pt>
    <dgm:pt modelId="{3574FD4B-F875-4FD9-A583-BA1CD00A527F}" type="pres">
      <dgm:prSet presAssocID="{CB47BBE8-646B-4971-B751-8D49EA3AFDCE}" presName="centerShape" presStyleLbl="vennNode1" presStyleIdx="0" presStyleCnt="4" custScaleX="103355" custScaleY="106340" custLinFactNeighborX="393"/>
      <dgm:spPr/>
      <dgm:t>
        <a:bodyPr/>
        <a:lstStyle/>
        <a:p>
          <a:endParaRPr lang="en-US"/>
        </a:p>
      </dgm:t>
    </dgm:pt>
    <dgm:pt modelId="{DB321246-D9AD-4600-89F5-F8E4EA7D0CE2}" type="pres">
      <dgm:prSet presAssocID="{893D2782-F7C3-4769-A357-E518C12F6615}" presName="node" presStyleLbl="vennNode1" presStyleIdx="1" presStyleCnt="4" custScaleX="123377" custScaleY="123377">
        <dgm:presLayoutVars>
          <dgm:bulletEnabled val="1"/>
        </dgm:presLayoutVars>
      </dgm:prSet>
      <dgm:spPr/>
      <dgm:t>
        <a:bodyPr/>
        <a:lstStyle/>
        <a:p>
          <a:endParaRPr lang="en-US"/>
        </a:p>
      </dgm:t>
    </dgm:pt>
    <dgm:pt modelId="{F6756B3A-33B3-4D24-AFF8-77E58C01258C}" type="pres">
      <dgm:prSet presAssocID="{C9CD1CAC-2BC6-4875-8C4E-F9C833DFBC17}" presName="node" presStyleLbl="vennNode1" presStyleIdx="2" presStyleCnt="4" custScaleX="123377" custScaleY="123377">
        <dgm:presLayoutVars>
          <dgm:bulletEnabled val="1"/>
        </dgm:presLayoutVars>
      </dgm:prSet>
      <dgm:spPr/>
      <dgm:t>
        <a:bodyPr/>
        <a:lstStyle/>
        <a:p>
          <a:endParaRPr lang="en-US"/>
        </a:p>
      </dgm:t>
    </dgm:pt>
    <dgm:pt modelId="{99BCB4C4-4C28-4CF6-A7A0-E3429BCC8E68}" type="pres">
      <dgm:prSet presAssocID="{F6CB6B3E-50C5-4C0B-A1D3-5B7BAEDBAFE1}" presName="node" presStyleLbl="vennNode1" presStyleIdx="3" presStyleCnt="4" custScaleX="123377" custScaleY="123377">
        <dgm:presLayoutVars>
          <dgm:bulletEnabled val="1"/>
        </dgm:presLayoutVars>
      </dgm:prSet>
      <dgm:spPr/>
      <dgm:t>
        <a:bodyPr/>
        <a:lstStyle/>
        <a:p>
          <a:endParaRPr lang="en-US"/>
        </a:p>
      </dgm:t>
    </dgm:pt>
  </dgm:ptLst>
  <dgm:cxnLst>
    <dgm:cxn modelId="{335E24CD-9DA9-4A21-9393-74925BF78100}" srcId="{CB47BBE8-646B-4971-B751-8D49EA3AFDCE}" destId="{893D2782-F7C3-4769-A357-E518C12F6615}" srcOrd="0" destOrd="0" parTransId="{34FACCB7-B036-4B04-AA63-BD84E2D99678}" sibTransId="{FB82A26C-9E23-414B-8184-2C2CF871B36C}"/>
    <dgm:cxn modelId="{56648DAD-A60C-43B1-8311-93A08141F510}" type="presOf" srcId="{F6CB6B3E-50C5-4C0B-A1D3-5B7BAEDBAFE1}" destId="{99BCB4C4-4C28-4CF6-A7A0-E3429BCC8E68}" srcOrd="0" destOrd="0" presId="urn:microsoft.com/office/officeart/2005/8/layout/radial3"/>
    <dgm:cxn modelId="{F0628A73-33F9-4F77-89B8-D0BA1D178823}" srcId="{CB47BBE8-646B-4971-B751-8D49EA3AFDCE}" destId="{C9CD1CAC-2BC6-4875-8C4E-F9C833DFBC17}" srcOrd="1" destOrd="0" parTransId="{0F1B300F-B582-4E9F-B29C-6A8B55DE5BD1}" sibTransId="{B1C1E16D-8BA0-4291-8821-18721FC29B37}"/>
    <dgm:cxn modelId="{F5FC7683-59A3-42A8-9BD3-29BA5C48AAFC}" type="presOf" srcId="{C9CD1CAC-2BC6-4875-8C4E-F9C833DFBC17}" destId="{F6756B3A-33B3-4D24-AFF8-77E58C01258C}" srcOrd="0" destOrd="0" presId="urn:microsoft.com/office/officeart/2005/8/layout/radial3"/>
    <dgm:cxn modelId="{132C8A28-32EE-44AF-8E14-308995C1148A}" type="presOf" srcId="{CB47BBE8-646B-4971-B751-8D49EA3AFDCE}" destId="{3574FD4B-F875-4FD9-A583-BA1CD00A527F}" srcOrd="0" destOrd="0" presId="urn:microsoft.com/office/officeart/2005/8/layout/radial3"/>
    <dgm:cxn modelId="{BE13E101-8FEC-4FD7-A4C4-3B686C8C6969}" srcId="{CB47BBE8-646B-4971-B751-8D49EA3AFDCE}" destId="{F6CB6B3E-50C5-4C0B-A1D3-5B7BAEDBAFE1}" srcOrd="2" destOrd="0" parTransId="{EF5E0BB5-5565-44DB-94E5-C6860A4C77F8}" sibTransId="{0A58EA7A-85EA-4DA2-A01E-83B6BB8C99F2}"/>
    <dgm:cxn modelId="{540E8878-FD48-4885-A0F5-F6082BB2EAE1}" type="presOf" srcId="{4859D249-79E1-44AE-8480-019666BEDF6B}" destId="{5F5ADFBE-9E48-4B17-A78D-DF8E05D12F21}" srcOrd="0" destOrd="0" presId="urn:microsoft.com/office/officeart/2005/8/layout/radial3"/>
    <dgm:cxn modelId="{84B0233D-73AF-4AF3-84F2-D92E8EE5BA18}" srcId="{4859D249-79E1-44AE-8480-019666BEDF6B}" destId="{CB47BBE8-646B-4971-B751-8D49EA3AFDCE}" srcOrd="0" destOrd="0" parTransId="{61C03822-DD09-4165-A740-5BF97CD049B2}" sibTransId="{05F453A4-9B9D-46C5-A1CA-392A1694FB50}"/>
    <dgm:cxn modelId="{464350A5-9F53-4B6A-B2BB-DEB4953C4FF5}" type="presOf" srcId="{893D2782-F7C3-4769-A357-E518C12F6615}" destId="{DB321246-D9AD-4600-89F5-F8E4EA7D0CE2}" srcOrd="0" destOrd="0" presId="urn:microsoft.com/office/officeart/2005/8/layout/radial3"/>
    <dgm:cxn modelId="{33B7378E-24D4-4286-9B50-FCA894B8C0EF}" type="presParOf" srcId="{5F5ADFBE-9E48-4B17-A78D-DF8E05D12F21}" destId="{0CD09059-99F2-4F3C-89D2-CD6E09D649AC}" srcOrd="0" destOrd="0" presId="urn:microsoft.com/office/officeart/2005/8/layout/radial3"/>
    <dgm:cxn modelId="{803C127B-F344-4713-8CCB-2584BF951888}" type="presParOf" srcId="{0CD09059-99F2-4F3C-89D2-CD6E09D649AC}" destId="{3574FD4B-F875-4FD9-A583-BA1CD00A527F}" srcOrd="0" destOrd="0" presId="urn:microsoft.com/office/officeart/2005/8/layout/radial3"/>
    <dgm:cxn modelId="{C9D86346-6BA8-473A-A0A4-9A3246C13B15}" type="presParOf" srcId="{0CD09059-99F2-4F3C-89D2-CD6E09D649AC}" destId="{DB321246-D9AD-4600-89F5-F8E4EA7D0CE2}" srcOrd="1" destOrd="0" presId="urn:microsoft.com/office/officeart/2005/8/layout/radial3"/>
    <dgm:cxn modelId="{B2B46C1C-662D-46A9-96EF-3412DA4BE0E6}" type="presParOf" srcId="{0CD09059-99F2-4F3C-89D2-CD6E09D649AC}" destId="{F6756B3A-33B3-4D24-AFF8-77E58C01258C}" srcOrd="2" destOrd="0" presId="urn:microsoft.com/office/officeart/2005/8/layout/radial3"/>
    <dgm:cxn modelId="{31C29E38-C5C2-4190-9AD6-E7F3578A634B}" type="presParOf" srcId="{0CD09059-99F2-4F3C-89D2-CD6E09D649AC}" destId="{99BCB4C4-4C28-4CF6-A7A0-E3429BCC8E68}"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540A1D-AC36-4A0F-A76A-6D413F3960B3}" type="doc">
      <dgm:prSet loTypeId="urn:microsoft.com/office/officeart/2005/8/layout/pyramid4" loCatId="pyramid" qsTypeId="urn:microsoft.com/office/officeart/2005/8/quickstyle/3d5" qsCatId="3D" csTypeId="urn:microsoft.com/office/officeart/2005/8/colors/accent3_4" csCatId="accent3" phldr="1"/>
      <dgm:spPr/>
      <dgm:t>
        <a:bodyPr/>
        <a:lstStyle/>
        <a:p>
          <a:endParaRPr lang="en-US"/>
        </a:p>
      </dgm:t>
    </dgm:pt>
    <dgm:pt modelId="{AB7D0846-E478-40EF-B1A0-350E023643B0}">
      <dgm:prSet phldrT="[Text]" custT="1"/>
      <dgm:spPr>
        <a:solidFill>
          <a:schemeClr val="accent1"/>
        </a:solidFill>
      </dgm:spPr>
      <dgm:t>
        <a:bodyPr/>
        <a:lstStyle/>
        <a:p>
          <a:r>
            <a:rPr lang="en-US" sz="2000" dirty="0"/>
            <a:t>GOVERNING BODY (BOARD)</a:t>
          </a:r>
        </a:p>
      </dgm:t>
    </dgm:pt>
    <dgm:pt modelId="{3F2F6ABD-40B3-4472-9FF4-686F2485E909}" type="parTrans" cxnId="{209D0B4B-BB47-47A4-8524-AE08DA8BAC8E}">
      <dgm:prSet/>
      <dgm:spPr/>
      <dgm:t>
        <a:bodyPr/>
        <a:lstStyle/>
        <a:p>
          <a:endParaRPr lang="en-US"/>
        </a:p>
      </dgm:t>
    </dgm:pt>
    <dgm:pt modelId="{0C818A9D-0601-4288-BA53-42A157AE847A}" type="sibTrans" cxnId="{209D0B4B-BB47-47A4-8524-AE08DA8BAC8E}">
      <dgm:prSet/>
      <dgm:spPr/>
      <dgm:t>
        <a:bodyPr/>
        <a:lstStyle/>
        <a:p>
          <a:endParaRPr lang="en-US"/>
        </a:p>
      </dgm:t>
    </dgm:pt>
    <dgm:pt modelId="{CD087151-23FB-410D-8D20-A1DB88AA82F9}">
      <dgm:prSet phldrT="[Text]" custT="1"/>
      <dgm:spPr>
        <a:solidFill>
          <a:srgbClr val="01929F"/>
        </a:solidFill>
      </dgm:spPr>
      <dgm:t>
        <a:bodyPr/>
        <a:lstStyle/>
        <a:p>
          <a:r>
            <a:rPr lang="en-US" sz="2000" dirty="0"/>
            <a:t>MEDICAL STAFF</a:t>
          </a:r>
        </a:p>
      </dgm:t>
    </dgm:pt>
    <dgm:pt modelId="{C027E3FB-866E-4E6B-8832-A0E2F69A3467}" type="parTrans" cxnId="{6BC87BFA-7353-43B4-AFFE-6385FD1D569C}">
      <dgm:prSet/>
      <dgm:spPr/>
      <dgm:t>
        <a:bodyPr/>
        <a:lstStyle/>
        <a:p>
          <a:endParaRPr lang="en-US"/>
        </a:p>
      </dgm:t>
    </dgm:pt>
    <dgm:pt modelId="{0161B090-546C-49E6-BFD5-E5BA0493BF24}" type="sibTrans" cxnId="{6BC87BFA-7353-43B4-AFFE-6385FD1D569C}">
      <dgm:prSet/>
      <dgm:spPr/>
      <dgm:t>
        <a:bodyPr/>
        <a:lstStyle/>
        <a:p>
          <a:endParaRPr lang="en-US"/>
        </a:p>
      </dgm:t>
    </dgm:pt>
    <dgm:pt modelId="{CE935A87-CA29-4B1C-92B4-5649997C2192}">
      <dgm:prSet phldrT="[Text]" custT="1"/>
      <dgm:spPr>
        <a:solidFill>
          <a:srgbClr val="DEE5ED"/>
        </a:solidFill>
      </dgm:spPr>
      <dgm:t>
        <a:bodyPr/>
        <a:lstStyle/>
        <a:p>
          <a:r>
            <a:rPr lang="en-US" sz="1900" dirty="0">
              <a:solidFill>
                <a:schemeClr val="tx2"/>
              </a:solidFill>
            </a:rPr>
            <a:t>Trifurcated Hospital Governance</a:t>
          </a:r>
        </a:p>
      </dgm:t>
    </dgm:pt>
    <dgm:pt modelId="{E5B265D3-8AAA-42EF-9253-F876F8B6DE57}" type="parTrans" cxnId="{8CA3DC07-D7BD-4EE3-8FD3-D147285802A1}">
      <dgm:prSet/>
      <dgm:spPr/>
      <dgm:t>
        <a:bodyPr/>
        <a:lstStyle/>
        <a:p>
          <a:endParaRPr lang="en-US"/>
        </a:p>
      </dgm:t>
    </dgm:pt>
    <dgm:pt modelId="{D3AE8522-73FD-4062-B2F5-B0B5D620388C}" type="sibTrans" cxnId="{8CA3DC07-D7BD-4EE3-8FD3-D147285802A1}">
      <dgm:prSet/>
      <dgm:spPr/>
      <dgm:t>
        <a:bodyPr/>
        <a:lstStyle/>
        <a:p>
          <a:endParaRPr lang="en-US"/>
        </a:p>
      </dgm:t>
    </dgm:pt>
    <dgm:pt modelId="{B9419E0E-A2F4-4EFE-8B57-681F5F18F38A}">
      <dgm:prSet phldrT="[Text]" custT="1"/>
      <dgm:spPr>
        <a:solidFill>
          <a:srgbClr val="ED7D31"/>
        </a:solidFill>
      </dgm:spPr>
      <dgm:t>
        <a:bodyPr/>
        <a:lstStyle/>
        <a:p>
          <a:r>
            <a:rPr lang="en-US" sz="2000" dirty="0"/>
            <a:t>ADMINIS-TRATION</a:t>
          </a:r>
        </a:p>
      </dgm:t>
    </dgm:pt>
    <dgm:pt modelId="{C1D16F19-4319-484A-9CFF-803C639F0656}" type="parTrans" cxnId="{72933C5E-DEB6-4543-A5E7-35D82D47750E}">
      <dgm:prSet/>
      <dgm:spPr/>
      <dgm:t>
        <a:bodyPr/>
        <a:lstStyle/>
        <a:p>
          <a:endParaRPr lang="en-US"/>
        </a:p>
      </dgm:t>
    </dgm:pt>
    <dgm:pt modelId="{FE30F1FA-2C91-4539-B794-958E9E511130}" type="sibTrans" cxnId="{72933C5E-DEB6-4543-A5E7-35D82D47750E}">
      <dgm:prSet/>
      <dgm:spPr/>
      <dgm:t>
        <a:bodyPr/>
        <a:lstStyle/>
        <a:p>
          <a:endParaRPr lang="en-US"/>
        </a:p>
      </dgm:t>
    </dgm:pt>
    <dgm:pt modelId="{E0790E8E-65C9-4E3B-B462-71AD86519981}" type="pres">
      <dgm:prSet presAssocID="{C0540A1D-AC36-4A0F-A76A-6D413F3960B3}" presName="compositeShape" presStyleCnt="0">
        <dgm:presLayoutVars>
          <dgm:chMax val="9"/>
          <dgm:dir/>
          <dgm:resizeHandles val="exact"/>
        </dgm:presLayoutVars>
      </dgm:prSet>
      <dgm:spPr/>
      <dgm:t>
        <a:bodyPr/>
        <a:lstStyle/>
        <a:p>
          <a:endParaRPr lang="en-US"/>
        </a:p>
      </dgm:t>
    </dgm:pt>
    <dgm:pt modelId="{5F416C31-5056-42D2-8139-07CEAB56AC72}" type="pres">
      <dgm:prSet presAssocID="{C0540A1D-AC36-4A0F-A76A-6D413F3960B3}" presName="triangle1" presStyleLbl="node1" presStyleIdx="0" presStyleCnt="4">
        <dgm:presLayoutVars>
          <dgm:bulletEnabled val="1"/>
        </dgm:presLayoutVars>
      </dgm:prSet>
      <dgm:spPr/>
      <dgm:t>
        <a:bodyPr/>
        <a:lstStyle/>
        <a:p>
          <a:endParaRPr lang="en-US"/>
        </a:p>
      </dgm:t>
    </dgm:pt>
    <dgm:pt modelId="{291527D5-24CF-4900-9EFE-BEBCE5580869}" type="pres">
      <dgm:prSet presAssocID="{C0540A1D-AC36-4A0F-A76A-6D413F3960B3}" presName="triangle2" presStyleLbl="node1" presStyleIdx="1" presStyleCnt="4">
        <dgm:presLayoutVars>
          <dgm:bulletEnabled val="1"/>
        </dgm:presLayoutVars>
      </dgm:prSet>
      <dgm:spPr/>
      <dgm:t>
        <a:bodyPr/>
        <a:lstStyle/>
        <a:p>
          <a:endParaRPr lang="en-US"/>
        </a:p>
      </dgm:t>
    </dgm:pt>
    <dgm:pt modelId="{919A9F98-F322-4252-8559-99688C6932A0}" type="pres">
      <dgm:prSet presAssocID="{C0540A1D-AC36-4A0F-A76A-6D413F3960B3}" presName="triangle3" presStyleLbl="node1" presStyleIdx="2" presStyleCnt="4">
        <dgm:presLayoutVars>
          <dgm:bulletEnabled val="1"/>
        </dgm:presLayoutVars>
      </dgm:prSet>
      <dgm:spPr/>
      <dgm:t>
        <a:bodyPr/>
        <a:lstStyle/>
        <a:p>
          <a:endParaRPr lang="en-US"/>
        </a:p>
      </dgm:t>
    </dgm:pt>
    <dgm:pt modelId="{5B3C6920-D7CB-4837-B607-59F7707263AC}" type="pres">
      <dgm:prSet presAssocID="{C0540A1D-AC36-4A0F-A76A-6D413F3960B3}" presName="triangle4" presStyleLbl="node1" presStyleIdx="3" presStyleCnt="4" custLinFactNeighborY="369">
        <dgm:presLayoutVars>
          <dgm:bulletEnabled val="1"/>
        </dgm:presLayoutVars>
      </dgm:prSet>
      <dgm:spPr/>
      <dgm:t>
        <a:bodyPr/>
        <a:lstStyle/>
        <a:p>
          <a:endParaRPr lang="en-US"/>
        </a:p>
      </dgm:t>
    </dgm:pt>
  </dgm:ptLst>
  <dgm:cxnLst>
    <dgm:cxn modelId="{16041D63-9E00-4ACD-8973-CF3EA83EBE8F}" type="presOf" srcId="{B9419E0E-A2F4-4EFE-8B57-681F5F18F38A}" destId="{5B3C6920-D7CB-4837-B607-59F7707263AC}" srcOrd="0" destOrd="0" presId="urn:microsoft.com/office/officeart/2005/8/layout/pyramid4"/>
    <dgm:cxn modelId="{209D0B4B-BB47-47A4-8524-AE08DA8BAC8E}" srcId="{C0540A1D-AC36-4A0F-A76A-6D413F3960B3}" destId="{AB7D0846-E478-40EF-B1A0-350E023643B0}" srcOrd="0" destOrd="0" parTransId="{3F2F6ABD-40B3-4472-9FF4-686F2485E909}" sibTransId="{0C818A9D-0601-4288-BA53-42A157AE847A}"/>
    <dgm:cxn modelId="{72933C5E-DEB6-4543-A5E7-35D82D47750E}" srcId="{C0540A1D-AC36-4A0F-A76A-6D413F3960B3}" destId="{B9419E0E-A2F4-4EFE-8B57-681F5F18F38A}" srcOrd="3" destOrd="0" parTransId="{C1D16F19-4319-484A-9CFF-803C639F0656}" sibTransId="{FE30F1FA-2C91-4539-B794-958E9E511130}"/>
    <dgm:cxn modelId="{8CA3DC07-D7BD-4EE3-8FD3-D147285802A1}" srcId="{C0540A1D-AC36-4A0F-A76A-6D413F3960B3}" destId="{CE935A87-CA29-4B1C-92B4-5649997C2192}" srcOrd="2" destOrd="0" parTransId="{E5B265D3-8AAA-42EF-9253-F876F8B6DE57}" sibTransId="{D3AE8522-73FD-4062-B2F5-B0B5D620388C}"/>
    <dgm:cxn modelId="{F4F182A9-CBAA-4EFB-A28A-EE758E1D0F7B}" type="presOf" srcId="{AB7D0846-E478-40EF-B1A0-350E023643B0}" destId="{5F416C31-5056-42D2-8139-07CEAB56AC72}" srcOrd="0" destOrd="0" presId="urn:microsoft.com/office/officeart/2005/8/layout/pyramid4"/>
    <dgm:cxn modelId="{E8F20E7F-45CC-4B00-856B-F93D79470949}" type="presOf" srcId="{CD087151-23FB-410D-8D20-A1DB88AA82F9}" destId="{291527D5-24CF-4900-9EFE-BEBCE5580869}" srcOrd="0" destOrd="0" presId="urn:microsoft.com/office/officeart/2005/8/layout/pyramid4"/>
    <dgm:cxn modelId="{6BC87BFA-7353-43B4-AFFE-6385FD1D569C}" srcId="{C0540A1D-AC36-4A0F-A76A-6D413F3960B3}" destId="{CD087151-23FB-410D-8D20-A1DB88AA82F9}" srcOrd="1" destOrd="0" parTransId="{C027E3FB-866E-4E6B-8832-A0E2F69A3467}" sibTransId="{0161B090-546C-49E6-BFD5-E5BA0493BF24}"/>
    <dgm:cxn modelId="{46008B67-934F-443D-BBAF-DEACF0FF513F}" type="presOf" srcId="{CE935A87-CA29-4B1C-92B4-5649997C2192}" destId="{919A9F98-F322-4252-8559-99688C6932A0}" srcOrd="0" destOrd="0" presId="urn:microsoft.com/office/officeart/2005/8/layout/pyramid4"/>
    <dgm:cxn modelId="{D84FF624-8355-445A-9D27-5C5091C58142}" type="presOf" srcId="{C0540A1D-AC36-4A0F-A76A-6D413F3960B3}" destId="{E0790E8E-65C9-4E3B-B462-71AD86519981}" srcOrd="0" destOrd="0" presId="urn:microsoft.com/office/officeart/2005/8/layout/pyramid4"/>
    <dgm:cxn modelId="{F54CA92B-02BD-4DA4-97DC-FCEE3DE43623}" type="presParOf" srcId="{E0790E8E-65C9-4E3B-B462-71AD86519981}" destId="{5F416C31-5056-42D2-8139-07CEAB56AC72}" srcOrd="0" destOrd="0" presId="urn:microsoft.com/office/officeart/2005/8/layout/pyramid4"/>
    <dgm:cxn modelId="{1D2C41AD-F52E-4312-B9AE-8B83A2091CE5}" type="presParOf" srcId="{E0790E8E-65C9-4E3B-B462-71AD86519981}" destId="{291527D5-24CF-4900-9EFE-BEBCE5580869}" srcOrd="1" destOrd="0" presId="urn:microsoft.com/office/officeart/2005/8/layout/pyramid4"/>
    <dgm:cxn modelId="{F45C3F7E-D5A7-421D-90F4-4C708194EE5D}" type="presParOf" srcId="{E0790E8E-65C9-4E3B-B462-71AD86519981}" destId="{919A9F98-F322-4252-8559-99688C6932A0}" srcOrd="2" destOrd="0" presId="urn:microsoft.com/office/officeart/2005/8/layout/pyramid4"/>
    <dgm:cxn modelId="{3E9F207A-C414-45C0-A8FA-655CAFD5F31E}" type="presParOf" srcId="{E0790E8E-65C9-4E3B-B462-71AD86519981}" destId="{5B3C6920-D7CB-4837-B607-59F7707263AC}"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D3F96-DA75-48BD-8061-C0DFF54F6532}"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8E609-731E-4E8F-9A07-19361899B91A}" type="slidenum">
              <a:rPr lang="en-US" smtClean="0"/>
              <a:t>‹#›</a:t>
            </a:fld>
            <a:endParaRPr lang="en-US"/>
          </a:p>
        </p:txBody>
      </p:sp>
    </p:spTree>
    <p:extLst>
      <p:ext uri="{BB962C8B-B14F-4D97-AF65-F5344CB8AC3E}">
        <p14:creationId xmlns:p14="http://schemas.microsoft.com/office/powerpoint/2010/main" val="1224477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D9B6F5C-A4D6-4DFE-246C-37E02DA33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D95B5AE3-1EC6-F9D6-7ACD-F1CD43BFA8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E587DBF9-7837-B1F6-5A1F-28F2111010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EEFA4E97-BB09-8C58-92CF-2B700A0F39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8E609-731E-4E8F-9A07-19361899B9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714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Shared clinic ownership…..and ASC ownership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8E609-731E-4E8F-9A07-19361899B9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133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8E609-731E-4E8F-9A07-19361899B9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953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e06f860c12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06f860c12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192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8E609-731E-4E8F-9A07-19361899B9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069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BDB59E4-396C-AA8D-4C44-A4A9A3E8B9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D148FB7-1407-9DD8-B36B-D582DE2E17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3F2AEF6-92B0-5FB3-B5E6-BE4612548C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F5D721E7-A049-BB92-692D-464F89E7AF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8E609-731E-4E8F-9A07-19361899B9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133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8E609-731E-4E8F-9A07-19361899B9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162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8E609-731E-4E8F-9A07-19361899B9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84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1970DB5-E57A-D2F8-BBA3-2F55ADAFF8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1A82AA4-F535-E048-E2B1-613EB8877F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6FFCC37F-9FB6-837A-F3CD-42E44F8C4E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CDC99627-5911-4CCE-C463-A5095E991A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8E609-731E-4E8F-9A07-19361899B9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879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e06f860c12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06f860c12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5061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what you should be doing to monitor quality, and then tailor your approach to meet that need based upon your setting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8E609-731E-4E8F-9A07-19361899B9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205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46DECC-2F1F-9E47-DC08-A079FC42CC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227CC0-14B9-5DD0-804A-904B0C3494F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5599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194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A07CB5-23DD-61B3-5A5E-C8B5CC9D65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D52796A-1C4C-CB3B-EED6-715C3F11CA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xmlns="" id="{75530730-3419-B86C-3A8F-BDC80D4936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797415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346E4A2-8F25-5B04-7B38-C675FB05A380}"/>
              </a:ext>
            </a:extLst>
          </p:cNvPr>
          <p:cNvSpPr>
            <a:spLocks noGrp="1"/>
          </p:cNvSpPr>
          <p:nvPr>
            <p:ph type="sldNum" sz="quarter" idx="12"/>
          </p:nvPr>
        </p:nvSpPr>
        <p:spPr>
          <a:xfrm>
            <a:off x="8610600" y="6356350"/>
            <a:ext cx="2743200" cy="365125"/>
          </a:xfrm>
          <a:prstGeom prst="rect">
            <a:avLst/>
          </a:prstGeom>
        </p:spPr>
        <p:txBody>
          <a:bodyPr/>
          <a:lstStyle>
            <a:lvl1pPr algn="ctr">
              <a:defRPr/>
            </a:lvl1pPr>
          </a:lstStyle>
          <a:p>
            <a:fld id="{AF9119B7-B6D8-4871-B427-BD81314A7600}" type="slidenum">
              <a:rPr lang="en-US" smtClean="0"/>
              <a:pPr/>
              <a:t>‹#›</a:t>
            </a:fld>
            <a:endParaRPr lang="en-US"/>
          </a:p>
        </p:txBody>
      </p:sp>
    </p:spTree>
    <p:extLst>
      <p:ext uri="{BB962C8B-B14F-4D97-AF65-F5344CB8AC3E}">
        <p14:creationId xmlns:p14="http://schemas.microsoft.com/office/powerpoint/2010/main" val="1465631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347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5DB83D-9FE4-4EF7-40EE-B93DEAE18C7C}"/>
              </a:ext>
            </a:extLst>
          </p:cNvPr>
          <p:cNvSpPr>
            <a:spLocks noGrp="1"/>
          </p:cNvSpPr>
          <p:nvPr>
            <p:ph type="title"/>
          </p:nvPr>
        </p:nvSpPr>
        <p:spPr>
          <a:xfrm>
            <a:off x="838200" y="365125"/>
            <a:ext cx="7689273"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DB53100-0494-63EE-B904-6F2CF708551D}"/>
              </a:ext>
            </a:extLst>
          </p:cNvPr>
          <p:cNvSpPr>
            <a:spLocks noGrp="1"/>
          </p:cNvSpPr>
          <p:nvPr>
            <p:ph idx="1"/>
          </p:nvPr>
        </p:nvSpPr>
        <p:spPr>
          <a:xfrm>
            <a:off x="838200" y="1825625"/>
            <a:ext cx="768927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3730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199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Image" userDrawn="1">
  <p:cSld name="Slide Image">
    <p:spTree>
      <p:nvGrpSpPr>
        <p:cNvPr id="1" name="Shape 51"/>
        <p:cNvGrpSpPr/>
        <p:nvPr/>
      </p:nvGrpSpPr>
      <p:grpSpPr>
        <a:xfrm>
          <a:off x="0" y="0"/>
          <a:ext cx="0" cy="0"/>
          <a:chOff x="0" y="0"/>
          <a:chExt cx="0" cy="0"/>
        </a:xfrm>
      </p:grpSpPr>
      <p:sp>
        <p:nvSpPr>
          <p:cNvPr id="52" name="Google Shape;52;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 name="Google Shape;102;p19">
            <a:extLst>
              <a:ext uri="{FF2B5EF4-FFF2-40B4-BE49-F238E27FC236}">
                <a16:creationId xmlns:a16="http://schemas.microsoft.com/office/drawing/2014/main" xmlns="" id="{189BCE0A-F90C-ADC5-FEB6-2EA4C8FFAA50}"/>
              </a:ext>
            </a:extLst>
          </p:cNvPr>
          <p:cNvPicPr preferRelativeResize="0"/>
          <p:nvPr userDrawn="1"/>
        </p:nvPicPr>
        <p:blipFill>
          <a:blip r:embed="rId2">
            <a:alphaModFix/>
          </a:blip>
          <a:stretch>
            <a:fillRect/>
          </a:stretch>
        </p:blipFill>
        <p:spPr>
          <a:xfrm>
            <a:off x="730233" y="6045200"/>
            <a:ext cx="2058667" cy="254000"/>
          </a:xfrm>
          <a:prstGeom prst="rect">
            <a:avLst/>
          </a:prstGeom>
          <a:noFill/>
          <a:ln>
            <a:noFill/>
          </a:ln>
        </p:spPr>
      </p:pic>
    </p:spTree>
    <p:extLst>
      <p:ext uri="{BB962C8B-B14F-4D97-AF65-F5344CB8AC3E}">
        <p14:creationId xmlns:p14="http://schemas.microsoft.com/office/powerpoint/2010/main" val="38167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036760-0CE6-A572-38CF-FCA57EFC80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950B623-3EF3-0EDB-9A9E-4E45E935638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64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471E9E-34BC-2E5D-7493-43ECEF80E124}"/>
              </a:ext>
            </a:extLst>
          </p:cNvPr>
          <p:cNvSpPr>
            <a:spLocks noGrp="1"/>
          </p:cNvSpPr>
          <p:nvPr>
            <p:ph type="title"/>
          </p:nvPr>
        </p:nvSpPr>
        <p:spPr/>
        <p:txBody>
          <a:bodyPr>
            <a:normAutofit/>
          </a:bodyPr>
          <a:lstStyle>
            <a:lvl1pPr>
              <a:defRPr sz="4000" b="1">
                <a:solidFill>
                  <a:srgbClr val="63B1B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xmlns="" id="{1E9DC1F7-2B59-24F3-721E-13D34F82E304}"/>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xmlns="" id="{8EC9912B-F8BE-C36F-1EA0-A238BA2C62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83AA57F-B3AB-5ED6-E2C7-D6128DCEDA74}"/>
              </a:ext>
            </a:extLst>
          </p:cNvPr>
          <p:cNvSpPr>
            <a:spLocks noGrp="1"/>
          </p:cNvSpPr>
          <p:nvPr>
            <p:ph type="sldNum" sz="quarter" idx="12"/>
          </p:nvPr>
        </p:nvSpPr>
        <p:spPr/>
        <p:txBody>
          <a:bodyPr/>
          <a:lstStyle/>
          <a:p>
            <a:fld id="{2D1EE230-860F-4120-B5E4-11B4EB3BA0D3}" type="slidenum">
              <a:rPr lang="en-US" smtClean="0"/>
              <a:t>‹#›</a:t>
            </a:fld>
            <a:endParaRPr lang="en-US"/>
          </a:p>
        </p:txBody>
      </p:sp>
    </p:spTree>
    <p:extLst>
      <p:ext uri="{BB962C8B-B14F-4D97-AF65-F5344CB8AC3E}">
        <p14:creationId xmlns:p14="http://schemas.microsoft.com/office/powerpoint/2010/main" val="3099092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A05E53-83CF-2568-C0B3-31A9919C82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44E7B5-0D2A-D484-F55B-A7377FD5E6A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xmlns="" id="{85787073-C5D5-EFD1-93C4-DECCEF29DC82}"/>
              </a:ext>
            </a:extLst>
          </p:cNvPr>
          <p:cNvSpPr>
            <a:spLocks noGrp="1"/>
          </p:cNvSpPr>
          <p:nvPr>
            <p:ph type="sldNum" sz="quarter" idx="12"/>
          </p:nvPr>
        </p:nvSpPr>
        <p:spPr/>
        <p:txBody>
          <a:bodyPr/>
          <a:lstStyle/>
          <a:p>
            <a:fld id="{C6AE1A1D-937C-42E5-95D9-9BA99C0699CB}" type="slidenum">
              <a:rPr lang="en-US" smtClean="0"/>
              <a:t>‹#›</a:t>
            </a:fld>
            <a:endParaRPr lang="en-US"/>
          </a:p>
        </p:txBody>
      </p:sp>
    </p:spTree>
    <p:extLst>
      <p:ext uri="{BB962C8B-B14F-4D97-AF65-F5344CB8AC3E}">
        <p14:creationId xmlns:p14="http://schemas.microsoft.com/office/powerpoint/2010/main" val="4209391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71B1EE21-9B3F-0FAC-87FC-8F821663CD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9510F41C-5D1B-0B9E-8E70-49D948A62A25}"/>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02C087BF-E6D2-4D2E-9D90-DBC42120C3C7}" type="slidenum">
              <a:rPr lang="en-US" smtClean="0"/>
              <a:pPr/>
              <a:t>‹#›</a:t>
            </a:fld>
            <a:endParaRPr lang="en-US"/>
          </a:p>
        </p:txBody>
      </p:sp>
    </p:spTree>
    <p:extLst>
      <p:ext uri="{BB962C8B-B14F-4D97-AF65-F5344CB8AC3E}">
        <p14:creationId xmlns:p14="http://schemas.microsoft.com/office/powerpoint/2010/main" val="31024841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11A5A2-AC32-BB98-969D-3BBB87FB55E6}"/>
              </a:ext>
            </a:extLst>
          </p:cNvPr>
          <p:cNvSpPr>
            <a:spLocks noGrp="1"/>
          </p:cNvSpPr>
          <p:nvPr>
            <p:ph type="title"/>
          </p:nvPr>
        </p:nvSpPr>
        <p:spPr>
          <a:xfrm>
            <a:off x="838200" y="365125"/>
            <a:ext cx="10515600" cy="1325563"/>
          </a:xfrm>
          <a:prstGeom prst="rect">
            <a:avLst/>
          </a:prstGeo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xmlns="" id="{BA492DA6-06E4-F6C6-556C-D2DDD8FE62D5}"/>
              </a:ext>
            </a:extLst>
          </p:cNvPr>
          <p:cNvSpPr>
            <a:spLocks noGrp="1"/>
          </p:cNvSpPr>
          <p:nvPr>
            <p:ph idx="1"/>
          </p:nvPr>
        </p:nvSpPr>
        <p:spPr>
          <a:xfrm>
            <a:off x="838200" y="1825625"/>
            <a:ext cx="10515600" cy="4351338"/>
          </a:xfrm>
          <a:prstGeom prst="rect">
            <a:avLst/>
          </a:prstGeo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vl2pPr>
              <a:defRPr>
                <a:latin typeface="Calibri" panose="020F0502020204030204" pitchFamily="34" charset="0"/>
                <a:ea typeface="Calibri" panose="020F0502020204030204" pitchFamily="34" charset="0"/>
                <a:cs typeface="Calibri" panose="020F0502020204030204" pitchFamily="34" charset="0"/>
              </a:defRPr>
            </a:lvl2pPr>
            <a:lvl3pPr>
              <a:defRPr>
                <a:latin typeface="Calibri" panose="020F0502020204030204" pitchFamily="34" charset="0"/>
                <a:ea typeface="Calibri" panose="020F0502020204030204" pitchFamily="34" charset="0"/>
                <a:cs typeface="Calibri" panose="020F0502020204030204" pitchFamily="34" charset="0"/>
              </a:defRPr>
            </a:lvl3pPr>
            <a:lvl4pPr>
              <a:defRPr>
                <a:latin typeface="Calibri" panose="020F0502020204030204" pitchFamily="34" charset="0"/>
                <a:ea typeface="Calibri" panose="020F0502020204030204" pitchFamily="34" charset="0"/>
                <a:cs typeface="Calibri" panose="020F0502020204030204" pitchFamily="34" charset="0"/>
              </a:defRPr>
            </a:lvl4pPr>
            <a:lvl5pPr>
              <a:defRPr>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06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A14977-5FE5-00DD-D100-0F1501C9686D}"/>
              </a:ext>
            </a:extLst>
          </p:cNvPr>
          <p:cNvSpPr>
            <a:spLocks noGrp="1"/>
          </p:cNvSpPr>
          <p:nvPr>
            <p:ph type="title"/>
          </p:nvPr>
        </p:nvSpPr>
        <p:spPr>
          <a:xfrm>
            <a:off x="838200" y="365125"/>
            <a:ext cx="768858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27747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091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24C150-E8E2-DB7A-D200-D9F7DF9C63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F2CE2C7-1A53-E1FA-45EA-28FB7627E1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AFF3647-4796-8059-836E-DCB261FD65FF}"/>
              </a:ext>
            </a:extLst>
          </p:cNvPr>
          <p:cNvSpPr>
            <a:spLocks noGrp="1"/>
          </p:cNvSpPr>
          <p:nvPr>
            <p:ph type="dt" sz="half" idx="10"/>
          </p:nvPr>
        </p:nvSpPr>
        <p:spPr>
          <a:xfrm>
            <a:off x="838200" y="6356350"/>
            <a:ext cx="2743200" cy="365125"/>
          </a:xfrm>
          <a:prstGeom prst="rect">
            <a:avLst/>
          </a:prstGeom>
        </p:spPr>
        <p:txBody>
          <a:bodyPr/>
          <a:lstStyle/>
          <a:p>
            <a:fld id="{3D8D030C-B032-4B0B-9A45-9BC607EA93EA}" type="datetimeFigureOut">
              <a:rPr lang="en-US" smtClean="0"/>
              <a:t>5/13/2025</a:t>
            </a:fld>
            <a:endParaRPr lang="en-US"/>
          </a:p>
        </p:txBody>
      </p:sp>
      <p:sp>
        <p:nvSpPr>
          <p:cNvPr id="5" name="Footer Placeholder 4">
            <a:extLst>
              <a:ext uri="{FF2B5EF4-FFF2-40B4-BE49-F238E27FC236}">
                <a16:creationId xmlns:a16="http://schemas.microsoft.com/office/drawing/2014/main" xmlns="" id="{657E215E-2FD7-17F5-C032-92004A8E1B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EB9ECB6-607B-3166-0D3B-16E6453345BC}"/>
              </a:ext>
            </a:extLst>
          </p:cNvPr>
          <p:cNvSpPr>
            <a:spLocks noGrp="1"/>
          </p:cNvSpPr>
          <p:nvPr>
            <p:ph type="sldNum" sz="quarter" idx="12"/>
          </p:nvPr>
        </p:nvSpPr>
        <p:spPr>
          <a:xfrm>
            <a:off x="8610600" y="6356350"/>
            <a:ext cx="2743200" cy="365125"/>
          </a:xfrm>
          <a:prstGeom prst="rect">
            <a:avLst/>
          </a:prstGeom>
        </p:spPr>
        <p:txBody>
          <a:bodyPr/>
          <a:lstStyle/>
          <a:p>
            <a:fld id="{C5C7F08E-4C9E-44C3-980A-5F6091434E8D}" type="slidenum">
              <a:rPr lang="en-US" smtClean="0"/>
              <a:t>‹#›</a:t>
            </a:fld>
            <a:endParaRPr lang="en-US"/>
          </a:p>
        </p:txBody>
      </p:sp>
    </p:spTree>
    <p:extLst>
      <p:ext uri="{BB962C8B-B14F-4D97-AF65-F5344CB8AC3E}">
        <p14:creationId xmlns:p14="http://schemas.microsoft.com/office/powerpoint/2010/main" val="1103450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D370224-5458-6E9D-A236-B7335AD3A8FC}"/>
              </a:ext>
            </a:extLst>
          </p:cNvPr>
          <p:cNvSpPr>
            <a:spLocks noGrp="1"/>
          </p:cNvSpPr>
          <p:nvPr>
            <p:ph type="dt" sz="half" idx="10"/>
          </p:nvPr>
        </p:nvSpPr>
        <p:spPr>
          <a:xfrm>
            <a:off x="838200" y="6356350"/>
            <a:ext cx="2743200" cy="365125"/>
          </a:xfrm>
          <a:prstGeom prst="rect">
            <a:avLst/>
          </a:prstGeom>
        </p:spPr>
        <p:txBody>
          <a:bodyPr/>
          <a:lstStyle/>
          <a:p>
            <a:fld id="{3D8D030C-B032-4B0B-9A45-9BC607EA93EA}" type="datetimeFigureOut">
              <a:rPr lang="en-US" smtClean="0"/>
              <a:t>5/13/2025</a:t>
            </a:fld>
            <a:endParaRPr lang="en-US"/>
          </a:p>
        </p:txBody>
      </p:sp>
      <p:sp>
        <p:nvSpPr>
          <p:cNvPr id="3" name="Footer Placeholder 2">
            <a:extLst>
              <a:ext uri="{FF2B5EF4-FFF2-40B4-BE49-F238E27FC236}">
                <a16:creationId xmlns:a16="http://schemas.microsoft.com/office/drawing/2014/main" xmlns="" id="{2DFE020E-F88A-0929-DC04-69C294C0A6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3A5658BA-2913-8426-5417-532768A8CB1F}"/>
              </a:ext>
            </a:extLst>
          </p:cNvPr>
          <p:cNvSpPr>
            <a:spLocks noGrp="1"/>
          </p:cNvSpPr>
          <p:nvPr>
            <p:ph type="sldNum" sz="quarter" idx="12"/>
          </p:nvPr>
        </p:nvSpPr>
        <p:spPr>
          <a:xfrm>
            <a:off x="8610600" y="6356350"/>
            <a:ext cx="2743200" cy="365125"/>
          </a:xfrm>
          <a:prstGeom prst="rect">
            <a:avLst/>
          </a:prstGeom>
        </p:spPr>
        <p:txBody>
          <a:bodyPr/>
          <a:lstStyle/>
          <a:p>
            <a:fld id="{C5C7F08E-4C9E-44C3-980A-5F6091434E8D}" type="slidenum">
              <a:rPr lang="en-US" smtClean="0"/>
              <a:t>‹#›</a:t>
            </a:fld>
            <a:endParaRPr lang="en-US"/>
          </a:p>
        </p:txBody>
      </p:sp>
    </p:spTree>
    <p:extLst>
      <p:ext uri="{BB962C8B-B14F-4D97-AF65-F5344CB8AC3E}">
        <p14:creationId xmlns:p14="http://schemas.microsoft.com/office/powerpoint/2010/main" val="3238748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D8F11D-1C99-3234-37E3-7D9109E373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A18312B-9B51-BCAA-F0AB-0EA2625EA0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4233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27F49F-84C0-6BA0-EB4E-0E35606E068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0326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CBFE7-3CA9-720B-86EC-F5F946C415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8C541C5-85BC-7C8C-934A-D297C791955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5813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184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24C150-E8E2-DB7A-D200-D9F7DF9C638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F2CE2C7-1A53-E1FA-45EA-28FB7627E1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00993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2DFE020E-F88A-0929-DC04-69C294C0A6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5">
            <a:extLst>
              <a:ext uri="{FF2B5EF4-FFF2-40B4-BE49-F238E27FC236}">
                <a16:creationId xmlns:a16="http://schemas.microsoft.com/office/drawing/2014/main" xmlns="" id="{7107D69A-6780-A7EC-3844-28D893BA814C}"/>
              </a:ext>
            </a:extLst>
          </p:cNvPr>
          <p:cNvSpPr>
            <a:spLocks noGrp="1"/>
          </p:cNvSpPr>
          <p:nvPr>
            <p:ph type="sldNum" sz="quarter" idx="12"/>
          </p:nvPr>
        </p:nvSpPr>
        <p:spPr>
          <a:xfrm>
            <a:off x="8610600" y="6356350"/>
            <a:ext cx="2743200" cy="365125"/>
          </a:xfrm>
          <a:prstGeom prst="rect">
            <a:avLst/>
          </a:prstGeom>
        </p:spPr>
        <p:txBody>
          <a:bodyPr/>
          <a:lstStyle>
            <a:lvl1pPr algn="r">
              <a:defRPr>
                <a:solidFill>
                  <a:schemeClr val="bg1"/>
                </a:solidFill>
              </a:defRPr>
            </a:lvl1pPr>
          </a:lstStyle>
          <a:p>
            <a:fld id="{C5C7F08E-4C9E-44C3-980A-5F6091434E8D}" type="slidenum">
              <a:rPr lang="en-US" smtClean="0"/>
              <a:pPr/>
              <a:t>‹#›</a:t>
            </a:fld>
            <a:endParaRPr lang="en-US"/>
          </a:p>
        </p:txBody>
      </p:sp>
    </p:spTree>
    <p:extLst>
      <p:ext uri="{BB962C8B-B14F-4D97-AF65-F5344CB8AC3E}">
        <p14:creationId xmlns:p14="http://schemas.microsoft.com/office/powerpoint/2010/main" val="1021498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5E944C-B4D0-D33F-78EC-E084A44098F0}"/>
              </a:ext>
            </a:extLst>
          </p:cNvPr>
          <p:cNvSpPr>
            <a:spLocks noGrp="1"/>
          </p:cNvSpPr>
          <p:nvPr>
            <p:ph type="title"/>
          </p:nvPr>
        </p:nvSpPr>
        <p:spPr>
          <a:xfrm>
            <a:off x="3657600" y="365125"/>
            <a:ext cx="7696200" cy="1325563"/>
          </a:xfrm>
        </p:spPr>
        <p:txBody>
          <a:bodyPr>
            <a:normAutofit/>
          </a:bodyPr>
          <a:lstStyle>
            <a:lvl1pPr>
              <a:defRPr lang="en-US" sz="4000" b="1" kern="1200" dirty="0">
                <a:solidFill>
                  <a:srgbClr val="63B1BC"/>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34921274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0.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1.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19.xml"/><Relationship Id="rId5" Type="http://schemas.openxmlformats.org/officeDocument/2006/relationships/image" Target="../media/image6.png"/><Relationship Id="rId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20.xml"/><Relationship Id="rId5" Type="http://schemas.openxmlformats.org/officeDocument/2006/relationships/image" Target="../media/image2.png"/><Relationship Id="rId4" Type="http://schemas.openxmlformats.org/officeDocument/2006/relationships/image" Target="../media/image6.pn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10.emf"/><Relationship Id="rId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8.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0.emf"/><Relationship Id="rId5" Type="http://schemas.openxmlformats.org/officeDocument/2006/relationships/image" Target="../media/image4.png"/><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oogle Shape;91;p18">
            <a:extLst>
              <a:ext uri="{FF2B5EF4-FFF2-40B4-BE49-F238E27FC236}">
                <a16:creationId xmlns:a16="http://schemas.microsoft.com/office/drawing/2014/main" xmlns="" id="{081990CC-28CB-0654-1627-BC8AC73A6DC4}"/>
              </a:ext>
            </a:extLst>
          </p:cNvPr>
          <p:cNvPicPr preferRelativeResize="0"/>
          <p:nvPr userDrawn="1"/>
        </p:nvPicPr>
        <p:blipFill>
          <a:blip r:embed="rId4">
            <a:alphaModFix/>
          </a:blip>
          <a:stretch>
            <a:fillRect/>
          </a:stretch>
        </p:blipFill>
        <p:spPr>
          <a:xfrm>
            <a:off x="0" y="0"/>
            <a:ext cx="12192000" cy="6858000"/>
          </a:xfrm>
          <a:prstGeom prst="rect">
            <a:avLst/>
          </a:prstGeom>
          <a:noFill/>
          <a:ln>
            <a:noFill/>
          </a:ln>
        </p:spPr>
      </p:pic>
      <p:pic>
        <p:nvPicPr>
          <p:cNvPr id="8" name="Google Shape;92;p18">
            <a:extLst>
              <a:ext uri="{FF2B5EF4-FFF2-40B4-BE49-F238E27FC236}">
                <a16:creationId xmlns:a16="http://schemas.microsoft.com/office/drawing/2014/main" xmlns="" id="{4C335F09-BEED-4C78-C1B6-098E154777B9}"/>
              </a:ext>
            </a:extLst>
          </p:cNvPr>
          <p:cNvPicPr preferRelativeResize="0"/>
          <p:nvPr userDrawn="1"/>
        </p:nvPicPr>
        <p:blipFill>
          <a:blip r:embed="rId5">
            <a:alphaModFix/>
          </a:blip>
          <a:stretch>
            <a:fillRect/>
          </a:stretch>
        </p:blipFill>
        <p:spPr>
          <a:xfrm>
            <a:off x="473961" y="6015637"/>
            <a:ext cx="2224026" cy="523275"/>
          </a:xfrm>
          <a:prstGeom prst="rect">
            <a:avLst/>
          </a:prstGeom>
          <a:noFill/>
          <a:ln>
            <a:noFill/>
          </a:ln>
        </p:spPr>
      </p:pic>
      <p:pic>
        <p:nvPicPr>
          <p:cNvPr id="4" name="Picture 3" descr="A logo on a black background&#10;&#10;Description automatically generated with low confidence">
            <a:extLst>
              <a:ext uri="{FF2B5EF4-FFF2-40B4-BE49-F238E27FC236}">
                <a16:creationId xmlns:a16="http://schemas.microsoft.com/office/drawing/2014/main" xmlns="" id="{4E5EDF2B-3629-5935-264F-B07FB11BF752}"/>
              </a:ext>
            </a:extLst>
          </p:cNvPr>
          <p:cNvPicPr>
            <a:picLocks noChangeAspect="1"/>
          </p:cNvPicPr>
          <p:nvPr userDrawn="1"/>
        </p:nvPicPr>
        <p:blipFill>
          <a:blip r:embed="rId6"/>
          <a:stretch>
            <a:fillRect/>
          </a:stretch>
        </p:blipFill>
        <p:spPr>
          <a:xfrm>
            <a:off x="9675794" y="5772150"/>
            <a:ext cx="2041090" cy="949325"/>
          </a:xfrm>
          <a:prstGeom prst="rect">
            <a:avLst/>
          </a:prstGeom>
        </p:spPr>
      </p:pic>
    </p:spTree>
    <p:extLst>
      <p:ext uri="{BB962C8B-B14F-4D97-AF65-F5344CB8AC3E}">
        <p14:creationId xmlns:p14="http://schemas.microsoft.com/office/powerpoint/2010/main" val="2439305636"/>
      </p:ext>
    </p:extLst>
  </p:cSld>
  <p:clrMap bg1="lt1" tx1="dk1" bg2="lt2" tx2="dk2" accent1="accent1" accent2="accent2" accent3="accent3" accent4="accent4" accent5="accent5" accent6="accent6" hlink="hlink" folHlink="folHlink"/>
  <p:sldLayoutIdLst>
    <p:sldLayoutId id="2147483667" r:id="rId1"/>
    <p:sldLayoutId id="2147483859" r:id="rId2"/>
  </p:sldLayoutIdLst>
  <p:hf sldNum="0" hdr="0" ftr="0" dt="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232;p34">
            <a:extLst>
              <a:ext uri="{FF2B5EF4-FFF2-40B4-BE49-F238E27FC236}">
                <a16:creationId xmlns:a16="http://schemas.microsoft.com/office/drawing/2014/main" xmlns="" id="{D4E2D431-CAE9-FF4F-EC49-B2BD1FCE16A2}"/>
              </a:ext>
            </a:extLst>
          </p:cNvPr>
          <p:cNvPicPr preferRelativeResize="0"/>
          <p:nvPr userDrawn="1"/>
        </p:nvPicPr>
        <p:blipFill>
          <a:blip r:embed="rId3">
            <a:alphaModFix/>
          </a:blip>
          <a:stretch>
            <a:fillRect/>
          </a:stretch>
        </p:blipFill>
        <p:spPr>
          <a:xfrm>
            <a:off x="0" y="0"/>
            <a:ext cx="12192000" cy="6858000"/>
          </a:xfrm>
          <a:prstGeom prst="rect">
            <a:avLst/>
          </a:prstGeom>
          <a:noFill/>
          <a:ln>
            <a:noFill/>
          </a:ln>
        </p:spPr>
      </p:pic>
      <p:pic>
        <p:nvPicPr>
          <p:cNvPr id="10" name="Google Shape;92;p18">
            <a:extLst>
              <a:ext uri="{FF2B5EF4-FFF2-40B4-BE49-F238E27FC236}">
                <a16:creationId xmlns:a16="http://schemas.microsoft.com/office/drawing/2014/main" xmlns="" id="{F03CC4A0-7C58-5402-18C6-B097EF00119C}"/>
              </a:ext>
            </a:extLst>
          </p:cNvPr>
          <p:cNvPicPr preferRelativeResize="0"/>
          <p:nvPr userDrawn="1"/>
        </p:nvPicPr>
        <p:blipFill>
          <a:blip r:embed="rId4">
            <a:alphaModFix/>
          </a:blip>
          <a:stretch>
            <a:fillRect/>
          </a:stretch>
        </p:blipFill>
        <p:spPr>
          <a:xfrm>
            <a:off x="473961" y="6015637"/>
            <a:ext cx="2224026" cy="523275"/>
          </a:xfrm>
          <a:prstGeom prst="rect">
            <a:avLst/>
          </a:prstGeom>
          <a:noFill/>
          <a:ln>
            <a:noFill/>
          </a:ln>
        </p:spPr>
      </p:pic>
      <p:sp>
        <p:nvSpPr>
          <p:cNvPr id="11" name="Right Triangle 10">
            <a:extLst>
              <a:ext uri="{FF2B5EF4-FFF2-40B4-BE49-F238E27FC236}">
                <a16:creationId xmlns:a16="http://schemas.microsoft.com/office/drawing/2014/main" xmlns="" id="{EC4FAA91-6FB8-2923-370C-D07574DE385C}"/>
              </a:ext>
            </a:extLst>
          </p:cNvPr>
          <p:cNvSpPr/>
          <p:nvPr userDrawn="1"/>
        </p:nvSpPr>
        <p:spPr>
          <a:xfrm flipH="1">
            <a:off x="7741920" y="3592286"/>
            <a:ext cx="4450080" cy="3265714"/>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4C48AC98-D0C0-D65B-6666-4D1A8318865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526255" y="5766454"/>
            <a:ext cx="2202505" cy="1024399"/>
          </a:xfrm>
          <a:prstGeom prst="rect">
            <a:avLst/>
          </a:prstGeom>
        </p:spPr>
      </p:pic>
    </p:spTree>
    <p:extLst>
      <p:ext uri="{BB962C8B-B14F-4D97-AF65-F5344CB8AC3E}">
        <p14:creationId xmlns:p14="http://schemas.microsoft.com/office/powerpoint/2010/main" val="1085076245"/>
      </p:ext>
    </p:extLst>
  </p:cSld>
  <p:clrMap bg1="lt1" tx1="dk1" bg2="lt2" tx2="dk2" accent1="accent1" accent2="accent2" accent3="accent3" accent4="accent4" accent5="accent5" accent6="accent6" hlink="hlink" folHlink="folHlink"/>
  <p:sldLayoutIdLst>
    <p:sldLayoutId id="21474839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6029560-40F4-D5CA-F37B-6D85E56397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C1004BC-C884-0BF8-1284-FF88E30AC8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AE35EE0-BD12-C170-2027-3C5035F7E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xmlns="" id="{C9C0C4CA-B927-850F-8538-9C8C62195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46575B2-7F04-4BBF-9E7F-0D377F211F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1EE230-860F-4120-B5E4-11B4EB3BA0D3}" type="slidenum">
              <a:rPr lang="en-US" smtClean="0"/>
              <a:t>‹#›</a:t>
            </a:fld>
            <a:endParaRPr lang="en-US"/>
          </a:p>
        </p:txBody>
      </p:sp>
      <p:pic>
        <p:nvPicPr>
          <p:cNvPr id="7" name="Google Shape;232;p34">
            <a:extLst>
              <a:ext uri="{FF2B5EF4-FFF2-40B4-BE49-F238E27FC236}">
                <a16:creationId xmlns:a16="http://schemas.microsoft.com/office/drawing/2014/main" xmlns="" id="{E9045BA6-EBFE-7247-D099-2345B7D89598}"/>
              </a:ext>
            </a:extLst>
          </p:cNvPr>
          <p:cNvPicPr preferRelativeResize="0"/>
          <p:nvPr userDrawn="1"/>
        </p:nvPicPr>
        <p:blipFill>
          <a:blip r:embed="rId3">
            <a:alphaModFix/>
          </a:blip>
          <a:stretch>
            <a:fillRect/>
          </a:stretch>
        </p:blipFill>
        <p:spPr>
          <a:xfrm>
            <a:off x="0" y="0"/>
            <a:ext cx="12192000" cy="6858000"/>
          </a:xfrm>
          <a:prstGeom prst="rect">
            <a:avLst/>
          </a:prstGeom>
          <a:noFill/>
          <a:ln>
            <a:noFill/>
          </a:ln>
        </p:spPr>
      </p:pic>
      <p:sp>
        <p:nvSpPr>
          <p:cNvPr id="10" name="Rectangle 9">
            <a:extLst>
              <a:ext uri="{FF2B5EF4-FFF2-40B4-BE49-F238E27FC236}">
                <a16:creationId xmlns:a16="http://schemas.microsoft.com/office/drawing/2014/main" xmlns="" id="{2A75E0CD-AE74-D827-104D-F450E5EF15AD}"/>
              </a:ext>
            </a:extLst>
          </p:cNvPr>
          <p:cNvSpPr/>
          <p:nvPr userDrawn="1"/>
        </p:nvSpPr>
        <p:spPr>
          <a:xfrm>
            <a:off x="0" y="0"/>
            <a:ext cx="3657600" cy="68580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logo on a black background&#10;&#10;Description automatically generated with low confidence">
            <a:extLst>
              <a:ext uri="{FF2B5EF4-FFF2-40B4-BE49-F238E27FC236}">
                <a16:creationId xmlns:a16="http://schemas.microsoft.com/office/drawing/2014/main" xmlns="" id="{84AE68C5-FC3C-84DF-AFED-C9D1DD982214}"/>
              </a:ext>
            </a:extLst>
          </p:cNvPr>
          <p:cNvPicPr>
            <a:picLocks noChangeAspect="1"/>
          </p:cNvPicPr>
          <p:nvPr userDrawn="1"/>
        </p:nvPicPr>
        <p:blipFill>
          <a:blip r:embed="rId4"/>
          <a:stretch>
            <a:fillRect/>
          </a:stretch>
        </p:blipFill>
        <p:spPr>
          <a:xfrm>
            <a:off x="9675794" y="5772150"/>
            <a:ext cx="2041090" cy="949325"/>
          </a:xfrm>
          <a:prstGeom prst="rect">
            <a:avLst/>
          </a:prstGeom>
        </p:spPr>
      </p:pic>
      <p:pic>
        <p:nvPicPr>
          <p:cNvPr id="15" name="Google Shape;102;p19">
            <a:extLst>
              <a:ext uri="{FF2B5EF4-FFF2-40B4-BE49-F238E27FC236}">
                <a16:creationId xmlns:a16="http://schemas.microsoft.com/office/drawing/2014/main" xmlns="" id="{F36A3213-800C-0CDF-10E9-3E9D725B779E}"/>
              </a:ext>
            </a:extLst>
          </p:cNvPr>
          <p:cNvPicPr preferRelativeResize="0"/>
          <p:nvPr userDrawn="1"/>
        </p:nvPicPr>
        <p:blipFill>
          <a:blip r:embed="rId5">
            <a:alphaModFix/>
          </a:blip>
          <a:stretch>
            <a:fillRect/>
          </a:stretch>
        </p:blipFill>
        <p:spPr>
          <a:xfrm>
            <a:off x="627020" y="6136793"/>
            <a:ext cx="1896488" cy="247909"/>
          </a:xfrm>
          <a:prstGeom prst="rect">
            <a:avLst/>
          </a:prstGeom>
          <a:noFill/>
          <a:ln>
            <a:noFill/>
          </a:ln>
        </p:spPr>
      </p:pic>
    </p:spTree>
    <p:extLst>
      <p:ext uri="{BB962C8B-B14F-4D97-AF65-F5344CB8AC3E}">
        <p14:creationId xmlns:p14="http://schemas.microsoft.com/office/powerpoint/2010/main" val="2174154888"/>
      </p:ext>
    </p:extLst>
  </p:cSld>
  <p:clrMap bg1="lt1" tx1="dk1" bg2="lt2" tx2="dk2" accent1="accent1" accent2="accent2" accent3="accent3" accent4="accent4" accent5="accent5" accent6="accent6" hlink="hlink" folHlink="folHlink"/>
  <p:sldLayoutIdLst>
    <p:sldLayoutId id="2147483976"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25F0E688-FF8D-E78F-12F5-C1A24D9318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AE1A1D-937C-42E5-95D9-9BA99C0699CB}" type="slidenum">
              <a:rPr lang="en-US" smtClean="0"/>
              <a:t>‹#›</a:t>
            </a:fld>
            <a:endParaRPr lang="en-US"/>
          </a:p>
        </p:txBody>
      </p:sp>
      <p:pic>
        <p:nvPicPr>
          <p:cNvPr id="7" name="Google Shape;91;p18">
            <a:extLst>
              <a:ext uri="{FF2B5EF4-FFF2-40B4-BE49-F238E27FC236}">
                <a16:creationId xmlns:a16="http://schemas.microsoft.com/office/drawing/2014/main" xmlns="" id="{8BDD520A-E619-02A5-27A5-786F9A9F4BFA}"/>
              </a:ext>
            </a:extLst>
          </p:cNvPr>
          <p:cNvPicPr preferRelativeResize="0"/>
          <p:nvPr userDrawn="1"/>
        </p:nvPicPr>
        <p:blipFill>
          <a:blip r:embed="rId3">
            <a:alphaModFix/>
          </a:blip>
          <a:stretch>
            <a:fillRect/>
          </a:stretch>
        </p:blipFill>
        <p:spPr>
          <a:xfrm rot="10800000">
            <a:off x="0" y="0"/>
            <a:ext cx="12192000" cy="6858000"/>
          </a:xfrm>
          <a:prstGeom prst="rect">
            <a:avLst/>
          </a:prstGeom>
          <a:noFill/>
          <a:ln>
            <a:noFill/>
          </a:ln>
        </p:spPr>
      </p:pic>
      <p:pic>
        <p:nvPicPr>
          <p:cNvPr id="8" name="Google Shape;92;p18">
            <a:extLst>
              <a:ext uri="{FF2B5EF4-FFF2-40B4-BE49-F238E27FC236}">
                <a16:creationId xmlns:a16="http://schemas.microsoft.com/office/drawing/2014/main" xmlns="" id="{A1B9ECF6-E42F-163B-DB0F-8D34132471DD}"/>
              </a:ext>
            </a:extLst>
          </p:cNvPr>
          <p:cNvPicPr preferRelativeResize="0"/>
          <p:nvPr userDrawn="1"/>
        </p:nvPicPr>
        <p:blipFill>
          <a:blip r:embed="rId4">
            <a:alphaModFix/>
          </a:blip>
          <a:stretch>
            <a:fillRect/>
          </a:stretch>
        </p:blipFill>
        <p:spPr>
          <a:xfrm>
            <a:off x="473961" y="6015637"/>
            <a:ext cx="2224026" cy="523275"/>
          </a:xfrm>
          <a:prstGeom prst="rect">
            <a:avLst/>
          </a:prstGeom>
          <a:noFill/>
          <a:ln>
            <a:noFill/>
          </a:ln>
        </p:spPr>
      </p:pic>
      <p:sp>
        <p:nvSpPr>
          <p:cNvPr id="11" name="Rectangle 10">
            <a:extLst>
              <a:ext uri="{FF2B5EF4-FFF2-40B4-BE49-F238E27FC236}">
                <a16:creationId xmlns:a16="http://schemas.microsoft.com/office/drawing/2014/main" xmlns="" id="{9C3F51E2-B7CD-B1CC-69F3-85FDFA140952}"/>
              </a:ext>
            </a:extLst>
          </p:cNvPr>
          <p:cNvSpPr/>
          <p:nvPr userDrawn="1"/>
        </p:nvSpPr>
        <p:spPr>
          <a:xfrm>
            <a:off x="8534400" y="-1"/>
            <a:ext cx="3657600" cy="6858000"/>
          </a:xfrm>
          <a:prstGeom prst="rect">
            <a:avLst/>
          </a:prstGeom>
          <a:solidFill>
            <a:srgbClr val="003B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09DBCEB4-16FC-5419-5255-1455C7584B8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669176" y="5766455"/>
            <a:ext cx="2059584" cy="957926"/>
          </a:xfrm>
          <a:prstGeom prst="rect">
            <a:avLst/>
          </a:prstGeom>
        </p:spPr>
      </p:pic>
    </p:spTree>
    <p:extLst>
      <p:ext uri="{BB962C8B-B14F-4D97-AF65-F5344CB8AC3E}">
        <p14:creationId xmlns:p14="http://schemas.microsoft.com/office/powerpoint/2010/main" val="3666918536"/>
      </p:ext>
    </p:extLst>
  </p:cSld>
  <p:clrMap bg1="lt1" tx1="dk1" bg2="lt2" tx2="dk2" accent1="accent1" accent2="accent2" accent3="accent3" accent4="accent4" accent5="accent5" accent6="accent6" hlink="hlink" folHlink="folHlink"/>
  <p:sldLayoutIdLst>
    <p:sldLayoutId id="2147483995"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oogle Shape;91;p18">
            <a:extLst>
              <a:ext uri="{FF2B5EF4-FFF2-40B4-BE49-F238E27FC236}">
                <a16:creationId xmlns:a16="http://schemas.microsoft.com/office/drawing/2014/main" xmlns="" id="{E1B47707-3AB4-7FE3-85C9-0F3EEC13CF0E}"/>
              </a:ext>
            </a:extLst>
          </p:cNvPr>
          <p:cNvPicPr preferRelativeResize="0"/>
          <p:nvPr userDrawn="1"/>
        </p:nvPicPr>
        <p:blipFill>
          <a:blip r:embed="rId3">
            <a:alphaModFix/>
          </a:blip>
          <a:stretch>
            <a:fillRect/>
          </a:stretch>
        </p:blipFill>
        <p:spPr>
          <a:xfrm>
            <a:off x="0" y="0"/>
            <a:ext cx="12192000" cy="6858000"/>
          </a:xfrm>
          <a:prstGeom prst="rect">
            <a:avLst/>
          </a:prstGeom>
          <a:noFill/>
          <a:ln>
            <a:noFill/>
          </a:ln>
        </p:spPr>
      </p:pic>
      <p:sp>
        <p:nvSpPr>
          <p:cNvPr id="9" name="Right Triangle 8">
            <a:extLst>
              <a:ext uri="{FF2B5EF4-FFF2-40B4-BE49-F238E27FC236}">
                <a16:creationId xmlns:a16="http://schemas.microsoft.com/office/drawing/2014/main" xmlns="" id="{46E918F8-5790-A413-BAA5-CF59424BCE36}"/>
              </a:ext>
            </a:extLst>
          </p:cNvPr>
          <p:cNvSpPr/>
          <p:nvPr userDrawn="1"/>
        </p:nvSpPr>
        <p:spPr>
          <a:xfrm flipH="1">
            <a:off x="8066314" y="3592286"/>
            <a:ext cx="4125686" cy="3265714"/>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73D28F87-8842-525E-4E13-31B4308A90F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669176" y="5766455"/>
            <a:ext cx="2059584" cy="957926"/>
          </a:xfrm>
          <a:prstGeom prst="rect">
            <a:avLst/>
          </a:prstGeom>
        </p:spPr>
      </p:pic>
      <p:pic>
        <p:nvPicPr>
          <p:cNvPr id="11" name="Google Shape;92;p18">
            <a:extLst>
              <a:ext uri="{FF2B5EF4-FFF2-40B4-BE49-F238E27FC236}">
                <a16:creationId xmlns:a16="http://schemas.microsoft.com/office/drawing/2014/main" xmlns="" id="{8ABB4F84-FBAC-C618-6ED6-DC3C0F9FBDA8}"/>
              </a:ext>
            </a:extLst>
          </p:cNvPr>
          <p:cNvPicPr preferRelativeResize="0"/>
          <p:nvPr userDrawn="1"/>
        </p:nvPicPr>
        <p:blipFill>
          <a:blip r:embed="rId5">
            <a:alphaModFix/>
          </a:blip>
          <a:stretch>
            <a:fillRect/>
          </a:stretch>
        </p:blipFill>
        <p:spPr>
          <a:xfrm>
            <a:off x="473961" y="6015637"/>
            <a:ext cx="2224026" cy="523275"/>
          </a:xfrm>
          <a:prstGeom prst="rect">
            <a:avLst/>
          </a:prstGeom>
          <a:noFill/>
          <a:ln>
            <a:noFill/>
          </a:ln>
        </p:spPr>
      </p:pic>
    </p:spTree>
    <p:extLst>
      <p:ext uri="{BB962C8B-B14F-4D97-AF65-F5344CB8AC3E}">
        <p14:creationId xmlns:p14="http://schemas.microsoft.com/office/powerpoint/2010/main" val="1285816548"/>
      </p:ext>
    </p:extLst>
  </p:cSld>
  <p:clrMap bg1="lt1" tx1="dk1" bg2="lt2" tx2="dk2" accent1="accent1" accent2="accent2" accent3="accent3" accent4="accent4" accent5="accent5" accent6="accent6" hlink="hlink" folHlink="folHlink"/>
  <p:sldLayoutIdLst>
    <p:sldLayoutId id="214748400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oogle Shape;91;p18">
            <a:extLst>
              <a:ext uri="{FF2B5EF4-FFF2-40B4-BE49-F238E27FC236}">
                <a16:creationId xmlns:a16="http://schemas.microsoft.com/office/drawing/2014/main" xmlns="" id="{0CDD808C-0C3C-7E07-E110-919428C7C740}"/>
              </a:ext>
            </a:extLst>
          </p:cNvPr>
          <p:cNvPicPr preferRelativeResize="0"/>
          <p:nvPr userDrawn="1"/>
        </p:nvPicPr>
        <p:blipFill>
          <a:blip r:embed="rId4">
            <a:alphaModFix/>
          </a:blip>
          <a:stretch>
            <a:fillRect/>
          </a:stretch>
        </p:blipFill>
        <p:spPr>
          <a:xfrm rot="10800000">
            <a:off x="0" y="0"/>
            <a:ext cx="12192000" cy="6858000"/>
          </a:xfrm>
          <a:prstGeom prst="rect">
            <a:avLst/>
          </a:prstGeom>
          <a:noFill/>
          <a:ln>
            <a:noFill/>
          </a:ln>
        </p:spPr>
      </p:pic>
      <p:pic>
        <p:nvPicPr>
          <p:cNvPr id="8" name="Google Shape;92;p18">
            <a:extLst>
              <a:ext uri="{FF2B5EF4-FFF2-40B4-BE49-F238E27FC236}">
                <a16:creationId xmlns:a16="http://schemas.microsoft.com/office/drawing/2014/main" xmlns="" id="{FCD6161E-FC09-106F-7BC9-2F0D6CA32F70}"/>
              </a:ext>
            </a:extLst>
          </p:cNvPr>
          <p:cNvPicPr preferRelativeResize="0"/>
          <p:nvPr userDrawn="1"/>
        </p:nvPicPr>
        <p:blipFill>
          <a:blip r:embed="rId5">
            <a:alphaModFix/>
          </a:blip>
          <a:stretch>
            <a:fillRect/>
          </a:stretch>
        </p:blipFill>
        <p:spPr>
          <a:xfrm>
            <a:off x="473961" y="6015637"/>
            <a:ext cx="2224026" cy="523275"/>
          </a:xfrm>
          <a:prstGeom prst="rect">
            <a:avLst/>
          </a:prstGeom>
          <a:noFill/>
          <a:ln>
            <a:noFill/>
          </a:ln>
        </p:spPr>
      </p:pic>
      <p:sp>
        <p:nvSpPr>
          <p:cNvPr id="11" name="Rectangle 10">
            <a:extLst>
              <a:ext uri="{FF2B5EF4-FFF2-40B4-BE49-F238E27FC236}">
                <a16:creationId xmlns:a16="http://schemas.microsoft.com/office/drawing/2014/main" xmlns="" id="{C2150D78-D374-4820-94F3-9FD5D27E02B4}"/>
              </a:ext>
            </a:extLst>
          </p:cNvPr>
          <p:cNvSpPr/>
          <p:nvPr userDrawn="1"/>
        </p:nvSpPr>
        <p:spPr>
          <a:xfrm>
            <a:off x="8534400" y="-1"/>
            <a:ext cx="3657600" cy="6858000"/>
          </a:xfrm>
          <a:prstGeom prst="rect">
            <a:avLst/>
          </a:prstGeom>
          <a:solidFill>
            <a:srgbClr val="003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xmlns="" id="{A040E495-3A46-E320-C390-21DB57A05905}"/>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9669176" y="5766455"/>
            <a:ext cx="2059584" cy="957926"/>
          </a:xfrm>
          <a:prstGeom prst="rect">
            <a:avLst/>
          </a:prstGeom>
        </p:spPr>
      </p:pic>
    </p:spTree>
    <p:extLst>
      <p:ext uri="{BB962C8B-B14F-4D97-AF65-F5344CB8AC3E}">
        <p14:creationId xmlns:p14="http://schemas.microsoft.com/office/powerpoint/2010/main" val="3904089796"/>
      </p:ext>
    </p:extLst>
  </p:cSld>
  <p:clrMap bg1="lt1" tx1="dk1" bg2="lt2" tx2="dk2" accent1="accent1" accent2="accent2" accent3="accent3" accent4="accent4" accent5="accent5" accent6="accent6" hlink="hlink" folHlink="folHlink"/>
  <p:sldLayoutIdLst>
    <p:sldLayoutId id="2147484022" r:id="rId1"/>
    <p:sldLayoutId id="214748402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oogle Shape;162;p26">
            <a:extLst>
              <a:ext uri="{FF2B5EF4-FFF2-40B4-BE49-F238E27FC236}">
                <a16:creationId xmlns:a16="http://schemas.microsoft.com/office/drawing/2014/main" xmlns="" id="{B0B8730F-D3DE-1310-F4A1-35FF2E3DC29F}"/>
              </a:ext>
            </a:extLst>
          </p:cNvPr>
          <p:cNvPicPr preferRelativeResize="0"/>
          <p:nvPr userDrawn="1"/>
        </p:nvPicPr>
        <p:blipFill rotWithShape="1">
          <a:blip r:embed="rId4">
            <a:alphaModFix/>
          </a:blip>
          <a:srcRect/>
          <a:stretch/>
        </p:blipFill>
        <p:spPr>
          <a:xfrm>
            <a:off x="0" y="0"/>
            <a:ext cx="12192000" cy="6858000"/>
          </a:xfrm>
          <a:prstGeom prst="rect">
            <a:avLst/>
          </a:prstGeom>
          <a:noFill/>
          <a:ln>
            <a:noFill/>
          </a:ln>
        </p:spPr>
      </p:pic>
      <p:sp>
        <p:nvSpPr>
          <p:cNvPr id="2" name="Title Placeholder 1">
            <a:extLst>
              <a:ext uri="{FF2B5EF4-FFF2-40B4-BE49-F238E27FC236}">
                <a16:creationId xmlns:a16="http://schemas.microsoft.com/office/drawing/2014/main" xmlns="" id="{CD9618BC-5087-0F10-7524-70D389487E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067282A9-1005-8F86-F6D1-6A441783AF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xmlns="" id="{D370B074-A7A2-2BD4-4AB0-522197AA7C7A}"/>
              </a:ext>
            </a:extLst>
          </p:cNvPr>
          <p:cNvPicPr>
            <a:picLocks noChangeAspect="1"/>
          </p:cNvPicPr>
          <p:nvPr userDrawn="1"/>
        </p:nvPicPr>
        <p:blipFill>
          <a:blip r:embed="rId5"/>
          <a:srcRect/>
          <a:stretch/>
        </p:blipFill>
        <p:spPr>
          <a:xfrm>
            <a:off x="9838840" y="6024910"/>
            <a:ext cx="1622927" cy="328381"/>
          </a:xfrm>
          <a:prstGeom prst="rect">
            <a:avLst/>
          </a:prstGeom>
        </p:spPr>
      </p:pic>
      <p:pic>
        <p:nvPicPr>
          <p:cNvPr id="9" name="Google Shape;102;p19">
            <a:extLst>
              <a:ext uri="{FF2B5EF4-FFF2-40B4-BE49-F238E27FC236}">
                <a16:creationId xmlns:a16="http://schemas.microsoft.com/office/drawing/2014/main" xmlns="" id="{A571A5BC-0749-C5ED-5EC1-2C092A97A9A1}"/>
              </a:ext>
            </a:extLst>
          </p:cNvPr>
          <p:cNvPicPr preferRelativeResize="0"/>
          <p:nvPr userDrawn="1"/>
        </p:nvPicPr>
        <p:blipFill>
          <a:blip r:embed="rId6">
            <a:alphaModFix/>
          </a:blip>
          <a:stretch>
            <a:fillRect/>
          </a:stretch>
        </p:blipFill>
        <p:spPr>
          <a:xfrm>
            <a:off x="730233" y="6045200"/>
            <a:ext cx="2058667" cy="254000"/>
          </a:xfrm>
          <a:prstGeom prst="rect">
            <a:avLst/>
          </a:prstGeom>
          <a:noFill/>
          <a:ln>
            <a:noFill/>
          </a:ln>
        </p:spPr>
      </p:pic>
    </p:spTree>
    <p:extLst>
      <p:ext uri="{BB962C8B-B14F-4D97-AF65-F5344CB8AC3E}">
        <p14:creationId xmlns:p14="http://schemas.microsoft.com/office/powerpoint/2010/main" val="2874025510"/>
      </p:ext>
    </p:extLst>
  </p:cSld>
  <p:clrMap bg1="lt1" tx1="dk1" bg2="lt2" tx2="dk2" accent1="accent1" accent2="accent2" accent3="accent3" accent4="accent4" accent5="accent5" accent6="accent6" hlink="hlink" folHlink="folHlink"/>
  <p:sldLayoutIdLst>
    <p:sldLayoutId id="2147484025" r:id="rId1"/>
    <p:sldLayoutId id="2147484031" r:id="rId2"/>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oogle Shape;91;p18">
            <a:extLst>
              <a:ext uri="{FF2B5EF4-FFF2-40B4-BE49-F238E27FC236}">
                <a16:creationId xmlns:a16="http://schemas.microsoft.com/office/drawing/2014/main" xmlns="" id="{43A7B77B-74D8-97BA-E858-5EAE1ED67A05}"/>
              </a:ext>
            </a:extLst>
          </p:cNvPr>
          <p:cNvPicPr preferRelativeResize="0"/>
          <p:nvPr userDrawn="1"/>
        </p:nvPicPr>
        <p:blipFill>
          <a:blip r:embed="rId4">
            <a:alphaModFix/>
          </a:blip>
          <a:stretch>
            <a:fillRect/>
          </a:stretch>
        </p:blipFill>
        <p:spPr>
          <a:xfrm>
            <a:off x="0" y="0"/>
            <a:ext cx="12192000" cy="6858000"/>
          </a:xfrm>
          <a:prstGeom prst="rect">
            <a:avLst/>
          </a:prstGeom>
          <a:noFill/>
          <a:ln>
            <a:noFill/>
          </a:ln>
        </p:spPr>
      </p:pic>
      <p:sp>
        <p:nvSpPr>
          <p:cNvPr id="2" name="Title Placeholder 1">
            <a:extLst>
              <a:ext uri="{FF2B5EF4-FFF2-40B4-BE49-F238E27FC236}">
                <a16:creationId xmlns:a16="http://schemas.microsoft.com/office/drawing/2014/main" xmlns="" id="{5CFA8457-212F-BE12-0665-D3ED5EFEC164}"/>
              </a:ext>
            </a:extLst>
          </p:cNvPr>
          <p:cNvSpPr>
            <a:spLocks noGrp="1"/>
          </p:cNvSpPr>
          <p:nvPr>
            <p:ph type="title"/>
          </p:nvPr>
        </p:nvSpPr>
        <p:spPr>
          <a:xfrm>
            <a:off x="3657600" y="365125"/>
            <a:ext cx="7696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5938328-9E2A-EB70-527C-031F5BD37A3C}"/>
              </a:ext>
            </a:extLst>
          </p:cNvPr>
          <p:cNvSpPr>
            <a:spLocks noGrp="1"/>
          </p:cNvSpPr>
          <p:nvPr>
            <p:ph type="body" idx="1"/>
          </p:nvPr>
        </p:nvSpPr>
        <p:spPr>
          <a:xfrm>
            <a:off x="3657600" y="1825625"/>
            <a:ext cx="76962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xmlns="" id="{0B3087D0-F85B-4E89-9D6F-9AA48A95DE23}"/>
              </a:ext>
            </a:extLst>
          </p:cNvPr>
          <p:cNvSpPr/>
          <p:nvPr userDrawn="1"/>
        </p:nvSpPr>
        <p:spPr>
          <a:xfrm>
            <a:off x="0" y="0"/>
            <a:ext cx="3657600" cy="6858000"/>
          </a:xfrm>
          <a:prstGeom prst="rect">
            <a:avLst/>
          </a:prstGeom>
          <a:solidFill>
            <a:srgbClr val="003B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on a black background&#10;&#10;Description automatically generated with low confidence">
            <a:extLst>
              <a:ext uri="{FF2B5EF4-FFF2-40B4-BE49-F238E27FC236}">
                <a16:creationId xmlns:a16="http://schemas.microsoft.com/office/drawing/2014/main" xmlns="" id="{2A97C3F7-8520-E2A4-9FB9-8ADF03BE2B77}"/>
              </a:ext>
            </a:extLst>
          </p:cNvPr>
          <p:cNvPicPr>
            <a:picLocks noChangeAspect="1"/>
          </p:cNvPicPr>
          <p:nvPr userDrawn="1"/>
        </p:nvPicPr>
        <p:blipFill>
          <a:blip r:embed="rId5"/>
          <a:stretch>
            <a:fillRect/>
          </a:stretch>
        </p:blipFill>
        <p:spPr>
          <a:xfrm>
            <a:off x="9675794" y="5772150"/>
            <a:ext cx="2041090" cy="949325"/>
          </a:xfrm>
          <a:prstGeom prst="rect">
            <a:avLst/>
          </a:prstGeom>
        </p:spPr>
      </p:pic>
      <p:pic>
        <p:nvPicPr>
          <p:cNvPr id="11" name="Google Shape;102;p19">
            <a:extLst>
              <a:ext uri="{FF2B5EF4-FFF2-40B4-BE49-F238E27FC236}">
                <a16:creationId xmlns:a16="http://schemas.microsoft.com/office/drawing/2014/main" xmlns="" id="{7A790C9F-B2B9-2FA8-D6F0-EC787496EFD0}"/>
              </a:ext>
            </a:extLst>
          </p:cNvPr>
          <p:cNvPicPr preferRelativeResize="0"/>
          <p:nvPr userDrawn="1"/>
        </p:nvPicPr>
        <p:blipFill>
          <a:blip r:embed="rId6">
            <a:alphaModFix/>
          </a:blip>
          <a:stretch>
            <a:fillRect/>
          </a:stretch>
        </p:blipFill>
        <p:spPr>
          <a:xfrm>
            <a:off x="627020" y="6136793"/>
            <a:ext cx="1896488" cy="247909"/>
          </a:xfrm>
          <a:prstGeom prst="rect">
            <a:avLst/>
          </a:prstGeom>
          <a:noFill/>
          <a:ln>
            <a:noFill/>
          </a:ln>
        </p:spPr>
      </p:pic>
    </p:spTree>
    <p:extLst>
      <p:ext uri="{BB962C8B-B14F-4D97-AF65-F5344CB8AC3E}">
        <p14:creationId xmlns:p14="http://schemas.microsoft.com/office/powerpoint/2010/main" val="2967718441"/>
      </p:ext>
    </p:extLst>
  </p:cSld>
  <p:clrMap bg1="lt1" tx1="dk1" bg2="lt2" tx2="dk2" accent1="accent1" accent2="accent2" accent3="accent3" accent4="accent4" accent5="accent5" accent6="accent6" hlink="hlink" folHlink="folHlink"/>
  <p:sldLayoutIdLst>
    <p:sldLayoutId id="2147483777" r:id="rId1"/>
    <p:sldLayoutId id="2147483781" r:id="rId2"/>
  </p:sldLayoutIdLst>
  <p:txStyles>
    <p:titleStyle>
      <a:lvl1pPr algn="l" defTabSz="914400" rtl="0" eaLnBrk="1" latinLnBrk="0" hangingPunct="1">
        <a:lnSpc>
          <a:spcPct val="90000"/>
        </a:lnSpc>
        <a:spcBef>
          <a:spcPct val="0"/>
        </a:spcBef>
        <a:buNone/>
        <a:defRPr lang="en-US" sz="4000" b="1" kern="1200" dirty="0">
          <a:solidFill>
            <a:schemeClr val="accent6">
              <a:lumMod val="75000"/>
            </a:schemeClr>
          </a:solidFill>
          <a:effectLst>
            <a:outerShdw blurRad="38100" dist="38100" dir="2700000" algn="tl">
              <a:srgbClr val="000000">
                <a:alpha val="43137"/>
              </a:srgbClr>
            </a:outerShdw>
          </a:effectLst>
          <a:latin typeface="Calibri Light" panose="020F0302020204030204" pitchFamily="34" charset="0"/>
          <a:ea typeface="Calibri Light" panose="020F0302020204030204" pitchFamily="34" charset="0"/>
          <a:cs typeface="Calibri Light" panose="020F03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oogle Shape;91;p18">
            <a:extLst>
              <a:ext uri="{FF2B5EF4-FFF2-40B4-BE49-F238E27FC236}">
                <a16:creationId xmlns:a16="http://schemas.microsoft.com/office/drawing/2014/main" xmlns="" id="{28C1A601-2E29-6856-61F1-CEB50806D9C3}"/>
              </a:ext>
            </a:extLst>
          </p:cNvPr>
          <p:cNvPicPr preferRelativeResize="0"/>
          <p:nvPr userDrawn="1"/>
        </p:nvPicPr>
        <p:blipFill>
          <a:blip r:embed="rId4">
            <a:alphaModFix/>
          </a:blip>
          <a:stretch>
            <a:fillRect/>
          </a:stretch>
        </p:blipFill>
        <p:spPr>
          <a:xfrm rot="10800000">
            <a:off x="0" y="0"/>
            <a:ext cx="12192000" cy="6858000"/>
          </a:xfrm>
          <a:prstGeom prst="rect">
            <a:avLst/>
          </a:prstGeom>
          <a:noFill/>
          <a:ln>
            <a:noFill/>
          </a:ln>
        </p:spPr>
      </p:pic>
      <p:pic>
        <p:nvPicPr>
          <p:cNvPr id="8" name="Google Shape;92;p18">
            <a:extLst>
              <a:ext uri="{FF2B5EF4-FFF2-40B4-BE49-F238E27FC236}">
                <a16:creationId xmlns:a16="http://schemas.microsoft.com/office/drawing/2014/main" xmlns="" id="{F4D6298B-5EB7-3563-992D-A71C55BB4CA8}"/>
              </a:ext>
            </a:extLst>
          </p:cNvPr>
          <p:cNvPicPr preferRelativeResize="0"/>
          <p:nvPr userDrawn="1"/>
        </p:nvPicPr>
        <p:blipFill>
          <a:blip r:embed="rId5">
            <a:alphaModFix/>
          </a:blip>
          <a:stretch>
            <a:fillRect/>
          </a:stretch>
        </p:blipFill>
        <p:spPr>
          <a:xfrm>
            <a:off x="473961" y="6015637"/>
            <a:ext cx="2224026" cy="523275"/>
          </a:xfrm>
          <a:prstGeom prst="rect">
            <a:avLst/>
          </a:prstGeom>
          <a:noFill/>
          <a:ln>
            <a:noFill/>
          </a:ln>
        </p:spPr>
      </p:pic>
      <p:pic>
        <p:nvPicPr>
          <p:cNvPr id="9" name="Picture 8" descr="A logo on a black background&#10;&#10;Description automatically generated with low confidence">
            <a:extLst>
              <a:ext uri="{FF2B5EF4-FFF2-40B4-BE49-F238E27FC236}">
                <a16:creationId xmlns:a16="http://schemas.microsoft.com/office/drawing/2014/main" xmlns="" id="{FC3C5A3A-E6B6-B2D4-8594-571D7B0F98D3}"/>
              </a:ext>
            </a:extLst>
          </p:cNvPr>
          <p:cNvPicPr>
            <a:picLocks noChangeAspect="1"/>
          </p:cNvPicPr>
          <p:nvPr userDrawn="1"/>
        </p:nvPicPr>
        <p:blipFill>
          <a:blip r:embed="rId6"/>
          <a:stretch>
            <a:fillRect/>
          </a:stretch>
        </p:blipFill>
        <p:spPr>
          <a:xfrm>
            <a:off x="9675794" y="5772150"/>
            <a:ext cx="2041090" cy="949325"/>
          </a:xfrm>
          <a:prstGeom prst="rect">
            <a:avLst/>
          </a:prstGeom>
        </p:spPr>
      </p:pic>
    </p:spTree>
    <p:extLst>
      <p:ext uri="{BB962C8B-B14F-4D97-AF65-F5344CB8AC3E}">
        <p14:creationId xmlns:p14="http://schemas.microsoft.com/office/powerpoint/2010/main" val="2554585173"/>
      </p:ext>
    </p:extLst>
  </p:cSld>
  <p:clrMap bg1="lt1" tx1="dk1" bg2="lt2" tx2="dk2" accent1="accent1" accent2="accent2" accent3="accent3" accent4="accent4" accent5="accent5" accent6="accent6" hlink="hlink" folHlink="folHlink"/>
  <p:sldLayoutIdLst>
    <p:sldLayoutId id="2147483753" r:id="rId1"/>
    <p:sldLayoutId id="2147483758"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oogle Shape;162;p26">
            <a:extLst>
              <a:ext uri="{FF2B5EF4-FFF2-40B4-BE49-F238E27FC236}">
                <a16:creationId xmlns:a16="http://schemas.microsoft.com/office/drawing/2014/main" xmlns="" id="{B0B8730F-D3DE-1310-F4A1-35FF2E3DC29F}"/>
              </a:ext>
            </a:extLst>
          </p:cNvPr>
          <p:cNvPicPr preferRelativeResize="0"/>
          <p:nvPr userDrawn="1"/>
        </p:nvPicPr>
        <p:blipFill rotWithShape="1">
          <a:blip r:embed="rId4">
            <a:alphaModFix/>
          </a:blip>
          <a:srcRect/>
          <a:stretch/>
        </p:blipFill>
        <p:spPr>
          <a:xfrm>
            <a:off x="0" y="0"/>
            <a:ext cx="12192000" cy="6858000"/>
          </a:xfrm>
          <a:prstGeom prst="rect">
            <a:avLst/>
          </a:prstGeom>
          <a:noFill/>
          <a:ln>
            <a:noFill/>
          </a:ln>
        </p:spPr>
      </p:pic>
      <p:pic>
        <p:nvPicPr>
          <p:cNvPr id="5" name="Google Shape;102;p19">
            <a:extLst>
              <a:ext uri="{FF2B5EF4-FFF2-40B4-BE49-F238E27FC236}">
                <a16:creationId xmlns:a16="http://schemas.microsoft.com/office/drawing/2014/main" xmlns="" id="{03AE76C8-EDB5-447E-6A7C-4B7341BB87DD}"/>
              </a:ext>
            </a:extLst>
          </p:cNvPr>
          <p:cNvPicPr preferRelativeResize="0"/>
          <p:nvPr userDrawn="1"/>
        </p:nvPicPr>
        <p:blipFill>
          <a:blip r:embed="rId5">
            <a:alphaModFix/>
          </a:blip>
          <a:stretch>
            <a:fillRect/>
          </a:stretch>
        </p:blipFill>
        <p:spPr>
          <a:xfrm>
            <a:off x="627020" y="6136793"/>
            <a:ext cx="1896488" cy="247909"/>
          </a:xfrm>
          <a:prstGeom prst="rect">
            <a:avLst/>
          </a:prstGeom>
          <a:noFill/>
          <a:ln>
            <a:noFill/>
          </a:ln>
        </p:spPr>
      </p:pic>
      <p:pic>
        <p:nvPicPr>
          <p:cNvPr id="6" name="Picture 5">
            <a:extLst>
              <a:ext uri="{FF2B5EF4-FFF2-40B4-BE49-F238E27FC236}">
                <a16:creationId xmlns:a16="http://schemas.microsoft.com/office/drawing/2014/main" xmlns="" id="{2221007B-1BC5-7069-769B-6D2388DEDC91}"/>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9669176" y="5766455"/>
            <a:ext cx="2059584" cy="957926"/>
          </a:xfrm>
          <a:prstGeom prst="rect">
            <a:avLst/>
          </a:prstGeom>
        </p:spPr>
      </p:pic>
    </p:spTree>
    <p:extLst>
      <p:ext uri="{BB962C8B-B14F-4D97-AF65-F5344CB8AC3E}">
        <p14:creationId xmlns:p14="http://schemas.microsoft.com/office/powerpoint/2010/main" val="393138407"/>
      </p:ext>
    </p:extLst>
  </p:cSld>
  <p:clrMap bg1="lt1" tx1="dk1" bg2="lt2" tx2="dk2" accent1="accent1" accent2="accent2" accent3="accent3" accent4="accent4" accent5="accent5" accent6="accent6" hlink="hlink" folHlink="folHlink"/>
  <p:sldLayoutIdLst>
    <p:sldLayoutId id="2147483678" r:id="rId1"/>
    <p:sldLayoutId id="2147483991" r:id="rId2"/>
  </p:sldLayoutIdLst>
  <p:hf sldNum="0" hdr="0" ft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6029560-40F4-D5CA-F37B-6D85E56397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C1004BC-C884-0BF8-1284-FF88E30AC8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AE35EE0-BD12-C170-2027-3C5035F7E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xmlns="" id="{C9C0C4CA-B927-850F-8538-9C8C62195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46575B2-7F04-4BBF-9E7F-0D377F211F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1EE230-860F-4120-B5E4-11B4EB3BA0D3}" type="slidenum">
              <a:rPr lang="en-US" smtClean="0"/>
              <a:t>‹#›</a:t>
            </a:fld>
            <a:endParaRPr lang="en-US"/>
          </a:p>
        </p:txBody>
      </p:sp>
      <p:pic>
        <p:nvPicPr>
          <p:cNvPr id="7" name="Google Shape;232;p34">
            <a:extLst>
              <a:ext uri="{FF2B5EF4-FFF2-40B4-BE49-F238E27FC236}">
                <a16:creationId xmlns:a16="http://schemas.microsoft.com/office/drawing/2014/main" xmlns="" id="{E9045BA6-EBFE-7247-D099-2345B7D89598}"/>
              </a:ext>
            </a:extLst>
          </p:cNvPr>
          <p:cNvPicPr preferRelativeResize="0"/>
          <p:nvPr userDrawn="1"/>
        </p:nvPicPr>
        <p:blipFill>
          <a:blip r:embed="rId4">
            <a:alphaModFix/>
          </a:blip>
          <a:stretch>
            <a:fillRect/>
          </a:stretch>
        </p:blipFill>
        <p:spPr>
          <a:xfrm>
            <a:off x="0" y="0"/>
            <a:ext cx="12192000" cy="6858000"/>
          </a:xfrm>
          <a:prstGeom prst="rect">
            <a:avLst/>
          </a:prstGeom>
          <a:noFill/>
          <a:ln>
            <a:noFill/>
          </a:ln>
        </p:spPr>
      </p:pic>
      <p:sp>
        <p:nvSpPr>
          <p:cNvPr id="10" name="Rectangle 9">
            <a:extLst>
              <a:ext uri="{FF2B5EF4-FFF2-40B4-BE49-F238E27FC236}">
                <a16:creationId xmlns:a16="http://schemas.microsoft.com/office/drawing/2014/main" xmlns="" id="{2A75E0CD-AE74-D827-104D-F450E5EF15AD}"/>
              </a:ext>
            </a:extLst>
          </p:cNvPr>
          <p:cNvSpPr/>
          <p:nvPr userDrawn="1"/>
        </p:nvSpPr>
        <p:spPr>
          <a:xfrm>
            <a:off x="0" y="0"/>
            <a:ext cx="36576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logo on a black background&#10;&#10;Description automatically generated with low confidence">
            <a:extLst>
              <a:ext uri="{FF2B5EF4-FFF2-40B4-BE49-F238E27FC236}">
                <a16:creationId xmlns:a16="http://schemas.microsoft.com/office/drawing/2014/main" xmlns="" id="{84AE68C5-FC3C-84DF-AFED-C9D1DD982214}"/>
              </a:ext>
            </a:extLst>
          </p:cNvPr>
          <p:cNvPicPr>
            <a:picLocks noChangeAspect="1"/>
          </p:cNvPicPr>
          <p:nvPr userDrawn="1"/>
        </p:nvPicPr>
        <p:blipFill>
          <a:blip r:embed="rId5"/>
          <a:stretch>
            <a:fillRect/>
          </a:stretch>
        </p:blipFill>
        <p:spPr>
          <a:xfrm>
            <a:off x="9675794" y="5772150"/>
            <a:ext cx="2041090" cy="949325"/>
          </a:xfrm>
          <a:prstGeom prst="rect">
            <a:avLst/>
          </a:prstGeom>
        </p:spPr>
      </p:pic>
      <p:pic>
        <p:nvPicPr>
          <p:cNvPr id="15" name="Google Shape;102;p19">
            <a:extLst>
              <a:ext uri="{FF2B5EF4-FFF2-40B4-BE49-F238E27FC236}">
                <a16:creationId xmlns:a16="http://schemas.microsoft.com/office/drawing/2014/main" xmlns="" id="{F36A3213-800C-0CDF-10E9-3E9D725B779E}"/>
              </a:ext>
            </a:extLst>
          </p:cNvPr>
          <p:cNvPicPr preferRelativeResize="0"/>
          <p:nvPr userDrawn="1"/>
        </p:nvPicPr>
        <p:blipFill>
          <a:blip r:embed="rId6">
            <a:alphaModFix/>
          </a:blip>
          <a:stretch>
            <a:fillRect/>
          </a:stretch>
        </p:blipFill>
        <p:spPr>
          <a:xfrm>
            <a:off x="627020" y="6136793"/>
            <a:ext cx="1896488" cy="247909"/>
          </a:xfrm>
          <a:prstGeom prst="rect">
            <a:avLst/>
          </a:prstGeom>
          <a:noFill/>
          <a:ln>
            <a:noFill/>
          </a:ln>
        </p:spPr>
      </p:pic>
    </p:spTree>
    <p:extLst>
      <p:ext uri="{BB962C8B-B14F-4D97-AF65-F5344CB8AC3E}">
        <p14:creationId xmlns:p14="http://schemas.microsoft.com/office/powerpoint/2010/main" val="1899301388"/>
      </p:ext>
    </p:extLst>
  </p:cSld>
  <p:clrMap bg1="lt1" tx1="dk1" bg2="lt2" tx2="dk2" accent1="accent1" accent2="accent2" accent3="accent3" accent4="accent4" accent5="accent5" accent6="accent6" hlink="hlink" folHlink="folHlink"/>
  <p:sldLayoutIdLst>
    <p:sldLayoutId id="2147483695" r:id="rId1"/>
    <p:sldLayoutId id="2147483696"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oogle Shape;208;p31">
            <a:extLst>
              <a:ext uri="{FF2B5EF4-FFF2-40B4-BE49-F238E27FC236}">
                <a16:creationId xmlns:a16="http://schemas.microsoft.com/office/drawing/2014/main" xmlns="" id="{FC41A39B-EB3A-D78F-6944-768361E12EA3}"/>
              </a:ext>
            </a:extLst>
          </p:cNvPr>
          <p:cNvPicPr preferRelativeResize="0"/>
          <p:nvPr userDrawn="1"/>
        </p:nvPicPr>
        <p:blipFill rotWithShape="1">
          <a:blip r:embed="rId4">
            <a:alphaModFix/>
          </a:blip>
          <a:srcRect/>
          <a:stretch/>
        </p:blipFill>
        <p:spPr>
          <a:xfrm>
            <a:off x="0" y="1"/>
            <a:ext cx="12192000" cy="6858007"/>
          </a:xfrm>
          <a:prstGeom prst="rect">
            <a:avLst/>
          </a:prstGeom>
          <a:noFill/>
          <a:ln>
            <a:noFill/>
          </a:ln>
        </p:spPr>
      </p:pic>
      <p:pic>
        <p:nvPicPr>
          <p:cNvPr id="16" name="Picture 15" descr="A logo on a black background&#10;&#10;Description automatically generated with low confidence">
            <a:extLst>
              <a:ext uri="{FF2B5EF4-FFF2-40B4-BE49-F238E27FC236}">
                <a16:creationId xmlns:a16="http://schemas.microsoft.com/office/drawing/2014/main" xmlns="" id="{9F02D69F-4A1F-5932-DBCE-6687F10DB8C3}"/>
              </a:ext>
            </a:extLst>
          </p:cNvPr>
          <p:cNvPicPr>
            <a:picLocks noChangeAspect="1"/>
          </p:cNvPicPr>
          <p:nvPr userDrawn="1"/>
        </p:nvPicPr>
        <p:blipFill>
          <a:blip r:embed="rId5"/>
          <a:stretch>
            <a:fillRect/>
          </a:stretch>
        </p:blipFill>
        <p:spPr>
          <a:xfrm>
            <a:off x="9675794" y="5772150"/>
            <a:ext cx="2041090" cy="949325"/>
          </a:xfrm>
          <a:prstGeom prst="rect">
            <a:avLst/>
          </a:prstGeom>
        </p:spPr>
      </p:pic>
      <p:pic>
        <p:nvPicPr>
          <p:cNvPr id="17" name="Google Shape;92;p18">
            <a:extLst>
              <a:ext uri="{FF2B5EF4-FFF2-40B4-BE49-F238E27FC236}">
                <a16:creationId xmlns:a16="http://schemas.microsoft.com/office/drawing/2014/main" xmlns="" id="{CEACBCCD-E330-082D-7201-40BDA72D9186}"/>
              </a:ext>
            </a:extLst>
          </p:cNvPr>
          <p:cNvPicPr preferRelativeResize="0"/>
          <p:nvPr userDrawn="1"/>
        </p:nvPicPr>
        <p:blipFill>
          <a:blip r:embed="rId6">
            <a:alphaModFix/>
          </a:blip>
          <a:stretch>
            <a:fillRect/>
          </a:stretch>
        </p:blipFill>
        <p:spPr>
          <a:xfrm>
            <a:off x="473961" y="6015637"/>
            <a:ext cx="2224026" cy="523275"/>
          </a:xfrm>
          <a:prstGeom prst="rect">
            <a:avLst/>
          </a:prstGeom>
          <a:noFill/>
          <a:ln>
            <a:noFill/>
          </a:ln>
        </p:spPr>
      </p:pic>
    </p:spTree>
    <p:extLst>
      <p:ext uri="{BB962C8B-B14F-4D97-AF65-F5344CB8AC3E}">
        <p14:creationId xmlns:p14="http://schemas.microsoft.com/office/powerpoint/2010/main" val="1527125601"/>
      </p:ext>
    </p:extLst>
  </p:cSld>
  <p:clrMap bg1="lt1" tx1="dk1" bg2="lt2" tx2="dk2" accent1="accent1" accent2="accent2" accent3="accent3" accent4="accent4" accent5="accent5" accent6="accent6" hlink="hlink" folHlink="folHlink"/>
  <p:sldLayoutIdLst>
    <p:sldLayoutId id="2147483704" r:id="rId1"/>
    <p:sldLayoutId id="2147483710"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oogle Shape;232;p34">
            <a:extLst>
              <a:ext uri="{FF2B5EF4-FFF2-40B4-BE49-F238E27FC236}">
                <a16:creationId xmlns:a16="http://schemas.microsoft.com/office/drawing/2014/main" xmlns="" id="{4CC63F07-7953-485D-2F11-2C43C80C8CD3}"/>
              </a:ext>
            </a:extLst>
          </p:cNvPr>
          <p:cNvPicPr preferRelativeResize="0"/>
          <p:nvPr userDrawn="1"/>
        </p:nvPicPr>
        <p:blipFill>
          <a:blip r:embed="rId3">
            <a:alphaModFix/>
          </a:blip>
          <a:stretch>
            <a:fillRect/>
          </a:stretch>
        </p:blipFill>
        <p:spPr>
          <a:xfrm rot="10800000">
            <a:off x="0" y="0"/>
            <a:ext cx="12192000" cy="6858000"/>
          </a:xfrm>
          <a:prstGeom prst="rect">
            <a:avLst/>
          </a:prstGeom>
          <a:noFill/>
          <a:ln>
            <a:noFill/>
          </a:ln>
        </p:spPr>
      </p:pic>
      <p:pic>
        <p:nvPicPr>
          <p:cNvPr id="8" name="Google Shape;92;p18">
            <a:extLst>
              <a:ext uri="{FF2B5EF4-FFF2-40B4-BE49-F238E27FC236}">
                <a16:creationId xmlns:a16="http://schemas.microsoft.com/office/drawing/2014/main" xmlns="" id="{16B9C071-D259-9D06-2179-F9617A5EDA87}"/>
              </a:ext>
            </a:extLst>
          </p:cNvPr>
          <p:cNvPicPr preferRelativeResize="0"/>
          <p:nvPr userDrawn="1"/>
        </p:nvPicPr>
        <p:blipFill>
          <a:blip r:embed="rId4">
            <a:alphaModFix/>
          </a:blip>
          <a:stretch>
            <a:fillRect/>
          </a:stretch>
        </p:blipFill>
        <p:spPr>
          <a:xfrm>
            <a:off x="473961" y="6015637"/>
            <a:ext cx="2224026" cy="523275"/>
          </a:xfrm>
          <a:prstGeom prst="rect">
            <a:avLst/>
          </a:prstGeom>
          <a:noFill/>
          <a:ln>
            <a:noFill/>
          </a:ln>
        </p:spPr>
      </p:pic>
      <p:pic>
        <p:nvPicPr>
          <p:cNvPr id="9" name="Picture 8" descr="A logo on a black background&#10;&#10;Description automatically generated with low confidence">
            <a:extLst>
              <a:ext uri="{FF2B5EF4-FFF2-40B4-BE49-F238E27FC236}">
                <a16:creationId xmlns:a16="http://schemas.microsoft.com/office/drawing/2014/main" xmlns="" id="{77B76498-38B9-96EC-C670-47254844B05C}"/>
              </a:ext>
            </a:extLst>
          </p:cNvPr>
          <p:cNvPicPr>
            <a:picLocks noChangeAspect="1"/>
          </p:cNvPicPr>
          <p:nvPr userDrawn="1"/>
        </p:nvPicPr>
        <p:blipFill>
          <a:blip r:embed="rId5"/>
          <a:stretch>
            <a:fillRect/>
          </a:stretch>
        </p:blipFill>
        <p:spPr>
          <a:xfrm>
            <a:off x="9675794" y="5772150"/>
            <a:ext cx="2041090" cy="949325"/>
          </a:xfrm>
          <a:prstGeom prst="rect">
            <a:avLst/>
          </a:prstGeom>
        </p:spPr>
      </p:pic>
    </p:spTree>
    <p:extLst>
      <p:ext uri="{BB962C8B-B14F-4D97-AF65-F5344CB8AC3E}">
        <p14:creationId xmlns:p14="http://schemas.microsoft.com/office/powerpoint/2010/main" val="2906788931"/>
      </p:ext>
    </p:extLst>
  </p:cSld>
  <p:clrMap bg1="lt1" tx1="dk1" bg2="lt2" tx2="dk2" accent1="accent1" accent2="accent2" accent3="accent3" accent4="accent4" accent5="accent5" accent6="accent6" hlink="hlink" folHlink="folHlink"/>
  <p:sldLayoutIdLst>
    <p:sldLayoutId id="214748377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oogle Shape;232;p34">
            <a:extLst>
              <a:ext uri="{FF2B5EF4-FFF2-40B4-BE49-F238E27FC236}">
                <a16:creationId xmlns:a16="http://schemas.microsoft.com/office/drawing/2014/main" xmlns="" id="{0C590A34-74C5-C1EE-51CC-AAECBA824311}"/>
              </a:ext>
            </a:extLst>
          </p:cNvPr>
          <p:cNvPicPr preferRelativeResize="0"/>
          <p:nvPr userDrawn="1"/>
        </p:nvPicPr>
        <p:blipFill>
          <a:blip r:embed="rId3">
            <a:alphaModFix/>
          </a:blip>
          <a:stretch>
            <a:fillRect/>
          </a:stretch>
        </p:blipFill>
        <p:spPr>
          <a:xfrm rot="10800000">
            <a:off x="0" y="0"/>
            <a:ext cx="12192000" cy="6858000"/>
          </a:xfrm>
          <a:prstGeom prst="rect">
            <a:avLst/>
          </a:prstGeom>
          <a:noFill/>
          <a:ln>
            <a:noFill/>
          </a:ln>
        </p:spPr>
      </p:pic>
      <p:sp>
        <p:nvSpPr>
          <p:cNvPr id="6" name="Slide Number Placeholder 5">
            <a:extLst>
              <a:ext uri="{FF2B5EF4-FFF2-40B4-BE49-F238E27FC236}">
                <a16:creationId xmlns:a16="http://schemas.microsoft.com/office/drawing/2014/main" xmlns="" id="{50DB225E-DC0A-0D26-AFEB-DE960C7581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2EF9BC-9740-482F-828D-B3520D7361C0}"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xmlns="" id="{D1AF255C-F71E-20FD-3046-0FFA7871482F}"/>
              </a:ext>
            </a:extLst>
          </p:cNvPr>
          <p:cNvSpPr/>
          <p:nvPr userDrawn="1"/>
        </p:nvSpPr>
        <p:spPr>
          <a:xfrm>
            <a:off x="8534400" y="0"/>
            <a:ext cx="3657600" cy="6858000"/>
          </a:xfrm>
          <a:prstGeom prst="rect">
            <a:avLst/>
          </a:prstGeom>
          <a:solidFill>
            <a:srgbClr val="EF86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Google Shape;92;p18">
            <a:extLst>
              <a:ext uri="{FF2B5EF4-FFF2-40B4-BE49-F238E27FC236}">
                <a16:creationId xmlns:a16="http://schemas.microsoft.com/office/drawing/2014/main" xmlns="" id="{1287016A-1C7B-FA36-2431-928201AB50F0}"/>
              </a:ext>
            </a:extLst>
          </p:cNvPr>
          <p:cNvPicPr preferRelativeResize="0"/>
          <p:nvPr userDrawn="1"/>
        </p:nvPicPr>
        <p:blipFill>
          <a:blip r:embed="rId4">
            <a:alphaModFix/>
          </a:blip>
          <a:stretch>
            <a:fillRect/>
          </a:stretch>
        </p:blipFill>
        <p:spPr>
          <a:xfrm>
            <a:off x="473961" y="6015637"/>
            <a:ext cx="2224026" cy="523275"/>
          </a:xfrm>
          <a:prstGeom prst="rect">
            <a:avLst/>
          </a:prstGeom>
          <a:noFill/>
          <a:ln>
            <a:noFill/>
          </a:ln>
        </p:spPr>
      </p:pic>
      <p:pic>
        <p:nvPicPr>
          <p:cNvPr id="10" name="Picture 9" descr="A logo on a black background&#10;&#10;Description automatically generated with low confidence">
            <a:extLst>
              <a:ext uri="{FF2B5EF4-FFF2-40B4-BE49-F238E27FC236}">
                <a16:creationId xmlns:a16="http://schemas.microsoft.com/office/drawing/2014/main" xmlns="" id="{96B45E5C-897F-4C6B-6AA2-20C5EF08D6F9}"/>
              </a:ext>
            </a:extLst>
          </p:cNvPr>
          <p:cNvPicPr>
            <a:picLocks noChangeAspect="1"/>
          </p:cNvPicPr>
          <p:nvPr userDrawn="1"/>
        </p:nvPicPr>
        <p:blipFill>
          <a:blip r:embed="rId5"/>
          <a:stretch>
            <a:fillRect/>
          </a:stretch>
        </p:blipFill>
        <p:spPr>
          <a:xfrm>
            <a:off x="9675794" y="5772150"/>
            <a:ext cx="2041090" cy="949325"/>
          </a:xfrm>
          <a:prstGeom prst="rect">
            <a:avLst/>
          </a:prstGeom>
        </p:spPr>
      </p:pic>
    </p:spTree>
    <p:extLst>
      <p:ext uri="{BB962C8B-B14F-4D97-AF65-F5344CB8AC3E}">
        <p14:creationId xmlns:p14="http://schemas.microsoft.com/office/powerpoint/2010/main" val="414939573"/>
      </p:ext>
    </p:extLst>
  </p:cSld>
  <p:clrMap bg1="lt1" tx1="dk1" bg2="lt2" tx2="dk2" accent1="accent1" accent2="accent2" accent3="accent3" accent4="accent4" accent5="accent5" accent6="accent6" hlink="hlink" folHlink="folHlink"/>
  <p:sldLayoutIdLst>
    <p:sldLayoutId id="21474837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AC66999C-A5B4-723E-A429-B172FB0248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35E7C-3D24-41E5-835D-9CFFD568A7AF}" type="slidenum">
              <a:rPr lang="en-US" smtClean="0"/>
              <a:t>‹#›</a:t>
            </a:fld>
            <a:endParaRPr lang="en-US"/>
          </a:p>
        </p:txBody>
      </p:sp>
      <p:pic>
        <p:nvPicPr>
          <p:cNvPr id="7" name="Google Shape;101;p19">
            <a:extLst>
              <a:ext uri="{FF2B5EF4-FFF2-40B4-BE49-F238E27FC236}">
                <a16:creationId xmlns:a16="http://schemas.microsoft.com/office/drawing/2014/main" xmlns="" id="{1DDA983C-DE86-C012-25EE-B9C8D5E06B6F}"/>
              </a:ext>
            </a:extLst>
          </p:cNvPr>
          <p:cNvPicPr preferRelativeResize="0"/>
          <p:nvPr userDrawn="1"/>
        </p:nvPicPr>
        <p:blipFill rotWithShape="1">
          <a:blip r:embed="rId4">
            <a:alphaModFix/>
          </a:blip>
          <a:srcRect/>
          <a:stretch/>
        </p:blipFill>
        <p:spPr>
          <a:xfrm>
            <a:off x="0" y="1"/>
            <a:ext cx="12192000" cy="6858007"/>
          </a:xfrm>
          <a:prstGeom prst="rect">
            <a:avLst/>
          </a:prstGeom>
          <a:noFill/>
          <a:ln>
            <a:noFill/>
          </a:ln>
        </p:spPr>
      </p:pic>
      <p:pic>
        <p:nvPicPr>
          <p:cNvPr id="9" name="Google Shape;102;p19">
            <a:extLst>
              <a:ext uri="{FF2B5EF4-FFF2-40B4-BE49-F238E27FC236}">
                <a16:creationId xmlns:a16="http://schemas.microsoft.com/office/drawing/2014/main" xmlns="" id="{12C90EE4-D871-22F5-24AE-478DC455E083}"/>
              </a:ext>
            </a:extLst>
          </p:cNvPr>
          <p:cNvPicPr preferRelativeResize="0"/>
          <p:nvPr userDrawn="1"/>
        </p:nvPicPr>
        <p:blipFill>
          <a:blip r:embed="rId5">
            <a:alphaModFix/>
          </a:blip>
          <a:stretch>
            <a:fillRect/>
          </a:stretch>
        </p:blipFill>
        <p:spPr>
          <a:xfrm>
            <a:off x="730233" y="6045200"/>
            <a:ext cx="2058667" cy="254000"/>
          </a:xfrm>
          <a:prstGeom prst="rect">
            <a:avLst/>
          </a:prstGeom>
          <a:noFill/>
          <a:ln>
            <a:noFill/>
          </a:ln>
        </p:spPr>
      </p:pic>
      <p:pic>
        <p:nvPicPr>
          <p:cNvPr id="2" name="Picture 1">
            <a:extLst>
              <a:ext uri="{FF2B5EF4-FFF2-40B4-BE49-F238E27FC236}">
                <a16:creationId xmlns:a16="http://schemas.microsoft.com/office/drawing/2014/main" xmlns="" id="{90EA5C2A-AE72-C357-414D-0D86B001AA5F}"/>
              </a:ext>
            </a:extLst>
          </p:cNvPr>
          <p:cNvPicPr>
            <a:picLocks noChangeAspect="1"/>
          </p:cNvPicPr>
          <p:nvPr userDrawn="1"/>
        </p:nvPicPr>
        <p:blipFill>
          <a:blip r:embed="rId6"/>
          <a:srcRect/>
          <a:stretch/>
        </p:blipFill>
        <p:spPr>
          <a:xfrm>
            <a:off x="9838840" y="6024910"/>
            <a:ext cx="1622927" cy="328381"/>
          </a:xfrm>
          <a:prstGeom prst="rect">
            <a:avLst/>
          </a:prstGeom>
        </p:spPr>
      </p:pic>
    </p:spTree>
    <p:extLst>
      <p:ext uri="{BB962C8B-B14F-4D97-AF65-F5344CB8AC3E}">
        <p14:creationId xmlns:p14="http://schemas.microsoft.com/office/powerpoint/2010/main" val="1714820137"/>
      </p:ext>
    </p:extLst>
  </p:cSld>
  <p:clrMap bg1="lt1" tx1="dk1" bg2="lt2" tx2="dk2" accent1="accent1" accent2="accent2" accent3="accent3" accent4="accent4" accent5="accent5" accent6="accent6" hlink="hlink" folHlink="folHlink"/>
  <p:sldLayoutIdLst>
    <p:sldLayoutId id="2147483819" r:id="rId1"/>
    <p:sldLayoutId id="214748382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9.gif"/></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5.svg"/><Relationship Id="rId3" Type="http://schemas.openxmlformats.org/officeDocument/2006/relationships/image" Target="../media/image60.png"/><Relationship Id="rId7" Type="http://schemas.openxmlformats.org/officeDocument/2006/relationships/image" Target="../media/image69.svg"/><Relationship Id="rId12"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63.png"/><Relationship Id="rId11" Type="http://schemas.openxmlformats.org/officeDocument/2006/relationships/image" Target="../media/image73.svg"/><Relationship Id="rId5" Type="http://schemas.openxmlformats.org/officeDocument/2006/relationships/image" Target="../media/image67.svg"/><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image" Target="../media/image71.svg"/></Relationships>
</file>

<file path=ppt/slides/_rels/slide42.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21.svg"/></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21.svg"/></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69.png"/><Relationship Id="rId2" Type="http://schemas.openxmlformats.org/officeDocument/2006/relationships/diagramData" Target="../diagrams/data4.xml"/><Relationship Id="rId1" Type="http://schemas.openxmlformats.org/officeDocument/2006/relationships/slideLayout" Target="../slideLayouts/slideLayout1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21.png"/></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3.xml"/><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23.xml"/><Relationship Id="rId6" Type="http://schemas.openxmlformats.org/officeDocument/2006/relationships/image" Target="../media/image81.jpeg"/><Relationship Id="rId5" Type="http://schemas.openxmlformats.org/officeDocument/2006/relationships/hyperlink" Target="mailto:kathy@hardenberghgroup.com" TargetMode="External"/><Relationship Id="rId4" Type="http://schemas.openxmlformats.org/officeDocument/2006/relationships/image" Target="../media/image90.svg"/></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hyperlink" Target="https://bphc.hrsa.gov/compliance/compliance-manual/chapter10" TargetMode="External"/><Relationship Id="rId4" Type="http://schemas.openxmlformats.org/officeDocument/2006/relationships/image" Target="../media/image83.png"/></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1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21.png"/></Relationships>
</file>

<file path=ppt/slides/_rels/slide6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4.png"/><Relationship Id="rId1" Type="http://schemas.openxmlformats.org/officeDocument/2006/relationships/slideLayout" Target="../slideLayouts/slideLayout18.xml"/><Relationship Id="rId4" Type="http://schemas.openxmlformats.org/officeDocument/2006/relationships/image" Target="../media/image95.png"/></Relationships>
</file>

<file path=ppt/slides/_rels/slide7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8.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9.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7.jpe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3.xml"/><Relationship Id="rId4" Type="http://schemas.openxmlformats.org/officeDocument/2006/relationships/image" Target="../media/image79.png"/></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23.xml"/><Relationship Id="rId6" Type="http://schemas.openxmlformats.org/officeDocument/2006/relationships/image" Target="../media/image101.jpg"/><Relationship Id="rId5" Type="http://schemas.openxmlformats.org/officeDocument/2006/relationships/hyperlink" Target="mailto:kathy@hardenberghgroup.com" TargetMode="External"/><Relationship Id="rId4" Type="http://schemas.openxmlformats.org/officeDocument/2006/relationships/image" Target="../media/image9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56D60C8-96BD-CA0E-E31C-20ADC000E37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2D037ECB-5EFD-7DC0-851E-E61B4CDFA9A5}"/>
              </a:ext>
            </a:extLst>
          </p:cNvPr>
          <p:cNvSpPr>
            <a:spLocks noGrp="1"/>
          </p:cNvSpPr>
          <p:nvPr>
            <p:ph type="body" sz="quarter" idx="4294967295"/>
          </p:nvPr>
        </p:nvSpPr>
        <p:spPr>
          <a:xfrm>
            <a:off x="2371411" y="1257877"/>
            <a:ext cx="7680325" cy="3116160"/>
          </a:xfrm>
          <a:prstGeom prst="rect">
            <a:avLst/>
          </a:prstGeom>
        </p:spPr>
        <p:txBody>
          <a:bodyPr lIns="91440" tIns="45720" rIns="91440" bIns="45720" anchor="t">
            <a:noAutofit/>
          </a:bodyPr>
          <a:lstStyle/>
          <a:p>
            <a:pPr marL="0" indent="0" algn="ctr">
              <a:buNone/>
            </a:pPr>
            <a:endParaRPr lang="en-US" sz="3600" b="1" dirty="0">
              <a:solidFill>
                <a:schemeClr val="bg1"/>
              </a:solidFill>
              <a:effectLst>
                <a:outerShdw blurRad="38100" dist="38100" dir="2700000" algn="tl">
                  <a:srgbClr val="000000">
                    <a:alpha val="43137"/>
                  </a:srgbClr>
                </a:outerShdw>
              </a:effectLst>
            </a:endParaRPr>
          </a:p>
          <a:p>
            <a:pPr marL="0" indent="0" algn="ctr">
              <a:buNone/>
            </a:pPr>
            <a:r>
              <a:rPr lang="en-US" sz="3600" b="1" dirty="0">
                <a:effectLst>
                  <a:outerShdw blurRad="38100" dist="38100" dir="2700000" algn="tl">
                    <a:srgbClr val="000000">
                      <a:alpha val="43137"/>
                    </a:srgbClr>
                  </a:outerShdw>
                </a:effectLst>
                <a:latin typeface="+mj-lt"/>
              </a:rPr>
              <a:t>OPPE, FPPE, &amp; PEER REVIEW</a:t>
            </a:r>
          </a:p>
          <a:p>
            <a:pPr marL="0" indent="0" algn="ctr">
              <a:buNone/>
            </a:pPr>
            <a:r>
              <a:rPr lang="en-US" b="1" dirty="0">
                <a:effectLst>
                  <a:outerShdw blurRad="38100" dist="38100" dir="2700000" algn="tl">
                    <a:srgbClr val="000000">
                      <a:alpha val="43137"/>
                    </a:srgbClr>
                  </a:outerShdw>
                </a:effectLst>
                <a:latin typeface="+mj-lt"/>
              </a:rPr>
              <a:t>How, When, and Why</a:t>
            </a:r>
          </a:p>
          <a:p>
            <a:pPr marL="0" indent="0" algn="ctr">
              <a:buNone/>
            </a:pPr>
            <a:r>
              <a:rPr lang="en-US" b="1" i="1" dirty="0">
                <a:solidFill>
                  <a:schemeClr val="bg1"/>
                </a:solidFill>
                <a:effectLst>
                  <a:outerShdw blurRad="38100" dist="38100" dir="2700000" algn="tl">
                    <a:srgbClr val="000000">
                      <a:alpha val="43137"/>
                    </a:srgbClr>
                  </a:outerShdw>
                </a:effectLst>
                <a:latin typeface="+mj-lt"/>
              </a:rPr>
              <a:t>Part 2 – F/OPPE, Credentialing, and Peer Review: Getting in Sync</a:t>
            </a:r>
          </a:p>
          <a:p>
            <a:pPr marL="0" indent="0" algn="ctr">
              <a:buNone/>
            </a:pPr>
            <a:endParaRPr lang="en-US" sz="3600" b="1" dirty="0">
              <a:solidFill>
                <a:schemeClr val="bg1"/>
              </a:solidFill>
              <a:effectLst>
                <a:outerShdw blurRad="38100" dist="38100" dir="2700000" algn="tl">
                  <a:srgbClr val="000000">
                    <a:alpha val="43137"/>
                  </a:srgbClr>
                </a:outerShdw>
              </a:effectLst>
            </a:endParaRPr>
          </a:p>
        </p:txBody>
      </p:sp>
      <p:pic>
        <p:nvPicPr>
          <p:cNvPr id="3" name="Picture 2" descr="A black and white logo&#10;&#10;AI-generated content may be incorrect.">
            <a:extLst>
              <a:ext uri="{FF2B5EF4-FFF2-40B4-BE49-F238E27FC236}">
                <a16:creationId xmlns:a16="http://schemas.microsoft.com/office/drawing/2014/main" xmlns="" id="{AA020E10-BF6D-5D47-5FCE-2E281A3A7ADA}"/>
              </a:ext>
            </a:extLst>
          </p:cNvPr>
          <p:cNvPicPr>
            <a:picLocks noChangeAspect="1"/>
          </p:cNvPicPr>
          <p:nvPr/>
        </p:nvPicPr>
        <p:blipFill>
          <a:blip r:embed="rId3"/>
          <a:stretch>
            <a:fillRect/>
          </a:stretch>
        </p:blipFill>
        <p:spPr>
          <a:xfrm>
            <a:off x="2373923" y="87990"/>
            <a:ext cx="7952154" cy="1875557"/>
          </a:xfrm>
          <a:prstGeom prst="rect">
            <a:avLst/>
          </a:prstGeom>
        </p:spPr>
      </p:pic>
      <p:sp>
        <p:nvSpPr>
          <p:cNvPr id="4" name="TextBox 3">
            <a:extLst>
              <a:ext uri="{FF2B5EF4-FFF2-40B4-BE49-F238E27FC236}">
                <a16:creationId xmlns:a16="http://schemas.microsoft.com/office/drawing/2014/main" xmlns="" id="{BD7FDAD1-03E4-E933-72B6-B6E055CCC86F}"/>
              </a:ext>
            </a:extLst>
          </p:cNvPr>
          <p:cNvSpPr txBox="1"/>
          <p:nvPr/>
        </p:nvSpPr>
        <p:spPr>
          <a:xfrm>
            <a:off x="3302762" y="4165891"/>
            <a:ext cx="6591046" cy="88537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tx2"/>
                </a:solidFill>
                <a:effectLst/>
                <a:uLnTx/>
                <a:uFillTx/>
                <a:latin typeface="Calibri Light" panose="020F0302020204030204"/>
                <a:ea typeface="+mn-ea"/>
                <a:cs typeface="+mn-cs"/>
              </a:rPr>
              <a:t>New Jersey State Association Medical Staff Services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tx2"/>
                </a:solidFill>
                <a:effectLst/>
                <a:uLnTx/>
                <a:uFillTx/>
                <a:latin typeface="Calibri Light" panose="020F0302020204030204"/>
                <a:ea typeface="+mn-ea"/>
                <a:cs typeface="+mn-cs"/>
              </a:rPr>
              <a:t>May 1 -2, 2025</a:t>
            </a:r>
          </a:p>
        </p:txBody>
      </p:sp>
    </p:spTree>
    <p:extLst>
      <p:ext uri="{BB962C8B-B14F-4D97-AF65-F5344CB8AC3E}">
        <p14:creationId xmlns:p14="http://schemas.microsoft.com/office/powerpoint/2010/main" val="324040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xmlns="" id="{A4652FED-3112-EBB9-6C5D-FE52B470F3E7}"/>
              </a:ext>
            </a:extLst>
          </p:cNvPr>
          <p:cNvSpPr txBox="1">
            <a:spLocks/>
          </p:cNvSpPr>
          <p:nvPr/>
        </p:nvSpPr>
        <p:spPr>
          <a:xfrm>
            <a:off x="465666" y="407988"/>
            <a:ext cx="10075333" cy="5635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E2841">
                    <a:lumMod val="90000"/>
                    <a:lumOff val="10000"/>
                  </a:srgbClr>
                </a:solidFill>
                <a:effectLst>
                  <a:outerShdw blurRad="38100" dist="38100" dir="2700000" algn="tl">
                    <a:srgbClr val="000000">
                      <a:alpha val="43137"/>
                    </a:srgbClr>
                  </a:outerShdw>
                </a:effectLst>
                <a:uLnTx/>
                <a:uFillTx/>
                <a:latin typeface="Calibri Light" panose="020F0302020204030204"/>
                <a:ea typeface="+mj-ea"/>
                <a:cs typeface="+mj-cs"/>
              </a:rPr>
              <a:t>F/OPPE &amp; Credentialing / Reappointments</a:t>
            </a:r>
            <a:endParaRPr kumimoji="0" lang="en-US" sz="4000" b="1" i="0" u="none" strike="noStrike" kern="1200" cap="none" spc="0" normalizeH="0" baseline="0" noProof="0">
              <a:ln>
                <a:noFill/>
              </a:ln>
              <a:solidFill>
                <a:srgbClr val="0E2841">
                  <a:lumMod val="90000"/>
                  <a:lumOff val="10000"/>
                </a:srgbClr>
              </a:solidFill>
              <a:effectLst/>
              <a:uLnTx/>
              <a:uFillTx/>
              <a:latin typeface="Calibri Light" panose="020F0302020204030204"/>
              <a:ea typeface="+mj-ea"/>
              <a:cs typeface="+mj-cs"/>
            </a:endParaRPr>
          </a:p>
        </p:txBody>
      </p:sp>
      <p:sp>
        <p:nvSpPr>
          <p:cNvPr id="5" name="Title 6">
            <a:extLst>
              <a:ext uri="{FF2B5EF4-FFF2-40B4-BE49-F238E27FC236}">
                <a16:creationId xmlns:a16="http://schemas.microsoft.com/office/drawing/2014/main" xmlns="" id="{667F237A-EE17-1B8C-846D-BCBC1FA117FD}"/>
              </a:ext>
            </a:extLst>
          </p:cNvPr>
          <p:cNvSpPr txBox="1">
            <a:spLocks/>
          </p:cNvSpPr>
          <p:nvPr/>
        </p:nvSpPr>
        <p:spPr>
          <a:xfrm>
            <a:off x="838200" y="1151620"/>
            <a:ext cx="3261238" cy="381906"/>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1" u="none" strike="noStrike" kern="1200" cap="none" spc="0" normalizeH="0" baseline="0" noProof="0">
                <a:ln>
                  <a:noFill/>
                </a:ln>
                <a:solidFill>
                  <a:srgbClr val="4EA72E">
                    <a:lumMod val="50000"/>
                  </a:srgbClr>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Negligent Credentialing</a:t>
            </a:r>
          </a:p>
        </p:txBody>
      </p:sp>
      <p:pic>
        <p:nvPicPr>
          <p:cNvPr id="8" name="Picture 7">
            <a:extLst>
              <a:ext uri="{FF2B5EF4-FFF2-40B4-BE49-F238E27FC236}">
                <a16:creationId xmlns:a16="http://schemas.microsoft.com/office/drawing/2014/main" xmlns="" id="{9E03E2FC-E953-28EB-081F-15186F70F17E}"/>
              </a:ext>
            </a:extLst>
          </p:cNvPr>
          <p:cNvPicPr>
            <a:picLocks noChangeAspect="1"/>
          </p:cNvPicPr>
          <p:nvPr/>
        </p:nvPicPr>
        <p:blipFill>
          <a:blip r:embed="rId2"/>
          <a:stretch>
            <a:fillRect/>
          </a:stretch>
        </p:blipFill>
        <p:spPr>
          <a:xfrm>
            <a:off x="6963847" y="4588414"/>
            <a:ext cx="5082613" cy="1423132"/>
          </a:xfrm>
          <a:prstGeom prst="rect">
            <a:avLst/>
          </a:prstGeom>
          <a:effectLst>
            <a:outerShdw blurRad="50800" dist="63500" dir="2700000" algn="tl" rotWithShape="0">
              <a:prstClr val="black"/>
            </a:outerShdw>
          </a:effectLst>
        </p:spPr>
      </p:pic>
      <p:pic>
        <p:nvPicPr>
          <p:cNvPr id="11" name="Picture 10">
            <a:extLst>
              <a:ext uri="{FF2B5EF4-FFF2-40B4-BE49-F238E27FC236}">
                <a16:creationId xmlns:a16="http://schemas.microsoft.com/office/drawing/2014/main" xmlns="" id="{937AD008-3F8E-752B-25F5-82EA8F9CB5D2}"/>
              </a:ext>
            </a:extLst>
          </p:cNvPr>
          <p:cNvPicPr>
            <a:picLocks noChangeAspect="1"/>
          </p:cNvPicPr>
          <p:nvPr/>
        </p:nvPicPr>
        <p:blipFill>
          <a:blip r:embed="rId3"/>
          <a:stretch>
            <a:fillRect/>
          </a:stretch>
        </p:blipFill>
        <p:spPr>
          <a:xfrm>
            <a:off x="6998409" y="973100"/>
            <a:ext cx="5048052" cy="1994795"/>
          </a:xfrm>
          <a:prstGeom prst="rect">
            <a:avLst/>
          </a:prstGeom>
          <a:effectLst>
            <a:outerShdw blurRad="50800" dist="63500" dir="2700000" algn="tl" rotWithShape="0">
              <a:prstClr val="black"/>
            </a:outerShdw>
          </a:effectLst>
        </p:spPr>
      </p:pic>
      <p:grpSp>
        <p:nvGrpSpPr>
          <p:cNvPr id="21" name="Group 20">
            <a:extLst>
              <a:ext uri="{FF2B5EF4-FFF2-40B4-BE49-F238E27FC236}">
                <a16:creationId xmlns:a16="http://schemas.microsoft.com/office/drawing/2014/main" xmlns="" id="{79A6B941-FCDC-96B9-B074-F23E3AA73272}"/>
              </a:ext>
            </a:extLst>
          </p:cNvPr>
          <p:cNvGrpSpPr/>
          <p:nvPr/>
        </p:nvGrpSpPr>
        <p:grpSpPr>
          <a:xfrm>
            <a:off x="6977150" y="3815185"/>
            <a:ext cx="5056006" cy="577973"/>
            <a:chOff x="6977150" y="3634320"/>
            <a:chExt cx="5056006" cy="577973"/>
          </a:xfrm>
        </p:grpSpPr>
        <p:pic>
          <p:nvPicPr>
            <p:cNvPr id="13" name="Picture 12">
              <a:extLst>
                <a:ext uri="{FF2B5EF4-FFF2-40B4-BE49-F238E27FC236}">
                  <a16:creationId xmlns:a16="http://schemas.microsoft.com/office/drawing/2014/main" xmlns="" id="{267DAA16-0198-FF83-C419-D4E241B56274}"/>
                </a:ext>
              </a:extLst>
            </p:cNvPr>
            <p:cNvPicPr>
              <a:picLocks noChangeAspect="1"/>
            </p:cNvPicPr>
            <p:nvPr/>
          </p:nvPicPr>
          <p:blipFill>
            <a:blip r:embed="rId4"/>
            <a:stretch>
              <a:fillRect/>
            </a:stretch>
          </p:blipFill>
          <p:spPr>
            <a:xfrm>
              <a:off x="6977150" y="3634320"/>
              <a:ext cx="5056006" cy="577973"/>
            </a:xfrm>
            <a:prstGeom prst="rect">
              <a:avLst/>
            </a:prstGeom>
            <a:effectLst>
              <a:outerShdw blurRad="50800" dist="63500" dir="2700000" algn="tl" rotWithShape="0">
                <a:prstClr val="black"/>
              </a:outerShdw>
            </a:effectLst>
          </p:spPr>
        </p:pic>
        <p:cxnSp>
          <p:nvCxnSpPr>
            <p:cNvPr id="14" name="Straight Connector 13">
              <a:extLst>
                <a:ext uri="{FF2B5EF4-FFF2-40B4-BE49-F238E27FC236}">
                  <a16:creationId xmlns:a16="http://schemas.microsoft.com/office/drawing/2014/main" xmlns="" id="{1AEBEF17-8667-793E-DE5D-CC6A1D87CAAB}"/>
                </a:ext>
              </a:extLst>
            </p:cNvPr>
            <p:cNvCxnSpPr/>
            <p:nvPr/>
          </p:nvCxnSpPr>
          <p:spPr>
            <a:xfrm>
              <a:off x="7910286" y="3998369"/>
              <a:ext cx="21045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xmlns="" id="{CD6C6B85-E222-9259-0C80-C6016BF32199}"/>
              </a:ext>
            </a:extLst>
          </p:cNvPr>
          <p:cNvGrpSpPr/>
          <p:nvPr/>
        </p:nvGrpSpPr>
        <p:grpSpPr>
          <a:xfrm>
            <a:off x="145539" y="3528804"/>
            <a:ext cx="6314734" cy="1307106"/>
            <a:chOff x="145539" y="3528804"/>
            <a:chExt cx="6314734" cy="1307106"/>
          </a:xfrm>
        </p:grpSpPr>
        <p:pic>
          <p:nvPicPr>
            <p:cNvPr id="10" name="Picture 9">
              <a:extLst>
                <a:ext uri="{FF2B5EF4-FFF2-40B4-BE49-F238E27FC236}">
                  <a16:creationId xmlns:a16="http://schemas.microsoft.com/office/drawing/2014/main" xmlns="" id="{21AA5BED-CBC4-9DFC-4E48-B361255EBA06}"/>
                </a:ext>
              </a:extLst>
            </p:cNvPr>
            <p:cNvPicPr>
              <a:picLocks noChangeAspect="1"/>
            </p:cNvPicPr>
            <p:nvPr/>
          </p:nvPicPr>
          <p:blipFill>
            <a:blip r:embed="rId5"/>
            <a:stretch>
              <a:fillRect/>
            </a:stretch>
          </p:blipFill>
          <p:spPr>
            <a:xfrm>
              <a:off x="145539" y="3528804"/>
              <a:ext cx="6314734" cy="1307106"/>
            </a:xfrm>
            <a:prstGeom prst="rect">
              <a:avLst/>
            </a:prstGeom>
            <a:effectLst>
              <a:outerShdw blurRad="50800" dist="63500" dir="2700000" algn="tl" rotWithShape="0">
                <a:prstClr val="black"/>
              </a:outerShdw>
            </a:effectLst>
          </p:spPr>
        </p:pic>
        <p:cxnSp>
          <p:nvCxnSpPr>
            <p:cNvPr id="15" name="Straight Connector 14">
              <a:extLst>
                <a:ext uri="{FF2B5EF4-FFF2-40B4-BE49-F238E27FC236}">
                  <a16:creationId xmlns:a16="http://schemas.microsoft.com/office/drawing/2014/main" xmlns="" id="{6854D220-6406-5A5D-C83A-9806CC4E3E52}"/>
                </a:ext>
              </a:extLst>
            </p:cNvPr>
            <p:cNvCxnSpPr>
              <a:cxnSpLocks/>
            </p:cNvCxnSpPr>
            <p:nvPr/>
          </p:nvCxnSpPr>
          <p:spPr>
            <a:xfrm>
              <a:off x="173670" y="3787356"/>
              <a:ext cx="22018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0E50C3E8-60CF-3E1A-4F83-4F3B9DDAB48C}"/>
                </a:ext>
              </a:extLst>
            </p:cNvPr>
            <p:cNvCxnSpPr>
              <a:cxnSpLocks/>
            </p:cNvCxnSpPr>
            <p:nvPr/>
          </p:nvCxnSpPr>
          <p:spPr>
            <a:xfrm>
              <a:off x="1395309" y="4377050"/>
              <a:ext cx="29374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xmlns="" id="{2A3AC355-D7AA-5A7F-4D1A-FCD71B1E65DD}"/>
              </a:ext>
            </a:extLst>
          </p:cNvPr>
          <p:cNvGrpSpPr/>
          <p:nvPr/>
        </p:nvGrpSpPr>
        <p:grpSpPr>
          <a:xfrm>
            <a:off x="6998408" y="3162727"/>
            <a:ext cx="5056005" cy="301243"/>
            <a:chOff x="6998408" y="2891428"/>
            <a:chExt cx="5056005" cy="301243"/>
          </a:xfrm>
        </p:grpSpPr>
        <p:pic>
          <p:nvPicPr>
            <p:cNvPr id="12" name="Picture 11">
              <a:extLst>
                <a:ext uri="{FF2B5EF4-FFF2-40B4-BE49-F238E27FC236}">
                  <a16:creationId xmlns:a16="http://schemas.microsoft.com/office/drawing/2014/main" xmlns="" id="{2301E88A-AFF4-FE3B-17A0-229924F58D42}"/>
                </a:ext>
              </a:extLst>
            </p:cNvPr>
            <p:cNvPicPr>
              <a:picLocks noChangeAspect="1"/>
            </p:cNvPicPr>
            <p:nvPr/>
          </p:nvPicPr>
          <p:blipFill>
            <a:blip r:embed="rId6"/>
            <a:stretch>
              <a:fillRect/>
            </a:stretch>
          </p:blipFill>
          <p:spPr>
            <a:xfrm>
              <a:off x="6998408" y="2891428"/>
              <a:ext cx="5056005" cy="301243"/>
            </a:xfrm>
            <a:prstGeom prst="rect">
              <a:avLst/>
            </a:prstGeom>
            <a:effectLst>
              <a:outerShdw blurRad="50800" dist="63500" dir="2700000" algn="tl" rotWithShape="0">
                <a:prstClr val="black"/>
              </a:outerShdw>
            </a:effectLst>
          </p:spPr>
        </p:pic>
        <p:cxnSp>
          <p:nvCxnSpPr>
            <p:cNvPr id="17" name="Straight Connector 16">
              <a:extLst>
                <a:ext uri="{FF2B5EF4-FFF2-40B4-BE49-F238E27FC236}">
                  <a16:creationId xmlns:a16="http://schemas.microsoft.com/office/drawing/2014/main" xmlns="" id="{E5BAEE55-5ED5-AB85-37AD-DDA437B39590}"/>
                </a:ext>
              </a:extLst>
            </p:cNvPr>
            <p:cNvCxnSpPr>
              <a:cxnSpLocks/>
            </p:cNvCxnSpPr>
            <p:nvPr/>
          </p:nvCxnSpPr>
          <p:spPr>
            <a:xfrm>
              <a:off x="11027391" y="3160552"/>
              <a:ext cx="3749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xmlns="" id="{ADD9AE8B-0550-F30B-148A-85B4B527128F}"/>
              </a:ext>
            </a:extLst>
          </p:cNvPr>
          <p:cNvGrpSpPr/>
          <p:nvPr/>
        </p:nvGrpSpPr>
        <p:grpSpPr>
          <a:xfrm>
            <a:off x="145539" y="1635149"/>
            <a:ext cx="6314734" cy="1787906"/>
            <a:chOff x="145539" y="1635149"/>
            <a:chExt cx="6314734" cy="1787906"/>
          </a:xfrm>
        </p:grpSpPr>
        <p:pic>
          <p:nvPicPr>
            <p:cNvPr id="2" name="Picture 1">
              <a:extLst>
                <a:ext uri="{FF2B5EF4-FFF2-40B4-BE49-F238E27FC236}">
                  <a16:creationId xmlns:a16="http://schemas.microsoft.com/office/drawing/2014/main" xmlns="" id="{2A3809C2-CF97-CEC7-1A9D-65896E66B30A}"/>
                </a:ext>
              </a:extLst>
            </p:cNvPr>
            <p:cNvPicPr>
              <a:picLocks noChangeAspect="1"/>
            </p:cNvPicPr>
            <p:nvPr/>
          </p:nvPicPr>
          <p:blipFill>
            <a:blip r:embed="rId7"/>
            <a:stretch>
              <a:fillRect/>
            </a:stretch>
          </p:blipFill>
          <p:spPr>
            <a:xfrm>
              <a:off x="145539" y="1635149"/>
              <a:ext cx="6314734" cy="1787906"/>
            </a:xfrm>
            <a:prstGeom prst="rect">
              <a:avLst/>
            </a:prstGeom>
            <a:effectLst>
              <a:outerShdw blurRad="50800" dist="63500" dir="2700000" algn="tl" rotWithShape="0">
                <a:prstClr val="black"/>
              </a:outerShdw>
            </a:effectLst>
          </p:spPr>
        </p:pic>
        <p:sp>
          <p:nvSpPr>
            <p:cNvPr id="18" name="TextBox 17">
              <a:extLst>
                <a:ext uri="{FF2B5EF4-FFF2-40B4-BE49-F238E27FC236}">
                  <a16:creationId xmlns:a16="http://schemas.microsoft.com/office/drawing/2014/main" xmlns="" id="{8BF8523E-36E7-EE93-AA46-D97DDE8613A3}"/>
                </a:ext>
              </a:extLst>
            </p:cNvPr>
            <p:cNvSpPr txBox="1"/>
            <p:nvPr/>
          </p:nvSpPr>
          <p:spPr>
            <a:xfrm>
              <a:off x="5518254" y="3120500"/>
              <a:ext cx="934067" cy="300082"/>
            </a:xfrm>
            <a:prstGeom prst="rect">
              <a:avLst/>
            </a:prstGeom>
            <a:solidFill>
              <a:srgbClr val="FFFF00"/>
            </a:solidFill>
          </p:spPr>
          <p:txBody>
            <a:bodyPr wrap="square"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2022</a:t>
              </a:r>
            </a:p>
          </p:txBody>
        </p:sp>
      </p:grpSp>
      <p:grpSp>
        <p:nvGrpSpPr>
          <p:cNvPr id="24" name="Group 23">
            <a:extLst>
              <a:ext uri="{FF2B5EF4-FFF2-40B4-BE49-F238E27FC236}">
                <a16:creationId xmlns:a16="http://schemas.microsoft.com/office/drawing/2014/main" xmlns="" id="{9D3A4A35-A846-0533-77C5-F2DF96B8AEFC}"/>
              </a:ext>
            </a:extLst>
          </p:cNvPr>
          <p:cNvGrpSpPr/>
          <p:nvPr/>
        </p:nvGrpSpPr>
        <p:grpSpPr>
          <a:xfrm>
            <a:off x="137587" y="4947907"/>
            <a:ext cx="6314734" cy="1116817"/>
            <a:chOff x="137587" y="4947907"/>
            <a:chExt cx="6314734" cy="1116817"/>
          </a:xfrm>
        </p:grpSpPr>
        <p:pic>
          <p:nvPicPr>
            <p:cNvPr id="9" name="Picture 8">
              <a:extLst>
                <a:ext uri="{FF2B5EF4-FFF2-40B4-BE49-F238E27FC236}">
                  <a16:creationId xmlns:a16="http://schemas.microsoft.com/office/drawing/2014/main" xmlns="" id="{9D726032-26E3-F364-2A68-80EE548B548B}"/>
                </a:ext>
              </a:extLst>
            </p:cNvPr>
            <p:cNvPicPr>
              <a:picLocks noChangeAspect="1"/>
            </p:cNvPicPr>
            <p:nvPr/>
          </p:nvPicPr>
          <p:blipFill>
            <a:blip r:embed="rId8"/>
            <a:stretch>
              <a:fillRect/>
            </a:stretch>
          </p:blipFill>
          <p:spPr>
            <a:xfrm>
              <a:off x="137587" y="5294157"/>
              <a:ext cx="6314734" cy="770567"/>
            </a:xfrm>
            <a:prstGeom prst="rect">
              <a:avLst/>
            </a:prstGeom>
            <a:effectLst>
              <a:outerShdw blurRad="50800" dist="63500" dir="2700000" algn="tl" rotWithShape="0">
                <a:prstClr val="black"/>
              </a:outerShdw>
            </a:effectLst>
          </p:spPr>
        </p:pic>
        <p:sp>
          <p:nvSpPr>
            <p:cNvPr id="19" name="TextBox 18">
              <a:extLst>
                <a:ext uri="{FF2B5EF4-FFF2-40B4-BE49-F238E27FC236}">
                  <a16:creationId xmlns:a16="http://schemas.microsoft.com/office/drawing/2014/main" xmlns="" id="{ABB7522D-25D3-54F3-F783-6360FC324D73}"/>
                </a:ext>
              </a:extLst>
            </p:cNvPr>
            <p:cNvSpPr txBox="1"/>
            <p:nvPr/>
          </p:nvSpPr>
          <p:spPr>
            <a:xfrm>
              <a:off x="153574" y="4947907"/>
              <a:ext cx="2630056" cy="300082"/>
            </a:xfrm>
            <a:prstGeom prst="rect">
              <a:avLst/>
            </a:prstGeom>
            <a:solidFill>
              <a:srgbClr val="FFFF00"/>
            </a:solidFill>
          </p:spPr>
          <p:txBody>
            <a:bodyPr wrap="square"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License surrendered 2021</a:t>
              </a:r>
            </a:p>
          </p:txBody>
        </p:sp>
      </p:grpSp>
    </p:spTree>
    <p:extLst>
      <p:ext uri="{BB962C8B-B14F-4D97-AF65-F5344CB8AC3E}">
        <p14:creationId xmlns:p14="http://schemas.microsoft.com/office/powerpoint/2010/main" val="355655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04F1A30-52EE-C9AC-C916-8BFD10D6330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xmlns="" id="{4226C75B-8F2A-BC31-C327-5C16A3A1148C}"/>
              </a:ext>
            </a:extLst>
          </p:cNvPr>
          <p:cNvSpPr>
            <a:spLocks noGrp="1"/>
          </p:cNvSpPr>
          <p:nvPr>
            <p:ph type="ctrTitle"/>
          </p:nvPr>
        </p:nvSpPr>
        <p:spPr>
          <a:xfrm>
            <a:off x="1524000" y="1214438"/>
            <a:ext cx="5360276" cy="1334209"/>
          </a:xfrm>
        </p:spPr>
        <p:txBody>
          <a:bodyPr/>
          <a:lstStyle/>
          <a:p>
            <a:pPr algn="l"/>
            <a:r>
              <a:rPr lang="en-US" sz="4400">
                <a:solidFill>
                  <a:schemeClr val="tx2"/>
                </a:solidFill>
                <a:effectLst>
                  <a:outerShdw blurRad="38100" dist="38100" dir="2700000" algn="tl">
                    <a:srgbClr val="000000">
                      <a:alpha val="43137"/>
                    </a:srgbClr>
                  </a:outerShdw>
                </a:effectLst>
              </a:rPr>
              <a:t>Low/No Volume Providers</a:t>
            </a:r>
          </a:p>
        </p:txBody>
      </p:sp>
      <p:sp>
        <p:nvSpPr>
          <p:cNvPr id="7" name="Subtitle 2">
            <a:extLst>
              <a:ext uri="{FF2B5EF4-FFF2-40B4-BE49-F238E27FC236}">
                <a16:creationId xmlns:a16="http://schemas.microsoft.com/office/drawing/2014/main" xmlns="" id="{B493E90C-42C6-BCA8-8325-F11B97092FC1}"/>
              </a:ext>
            </a:extLst>
          </p:cNvPr>
          <p:cNvSpPr>
            <a:spLocks noGrp="1"/>
          </p:cNvSpPr>
          <p:nvPr>
            <p:ph type="subTitle" idx="1"/>
          </p:nvPr>
        </p:nvSpPr>
        <p:spPr>
          <a:xfrm>
            <a:off x="1524000" y="3602038"/>
            <a:ext cx="9144000" cy="1655762"/>
          </a:xfrm>
        </p:spPr>
        <p:txBody>
          <a:bodyPr anchor="ctr" anchorCtr="0"/>
          <a:lstStyle/>
          <a:p>
            <a:pPr algn="l"/>
            <a:r>
              <a:rPr lang="en-US" sz="2800" b="1" i="1" dirty="0">
                <a:solidFill>
                  <a:schemeClr val="bg1"/>
                </a:solidFill>
                <a:effectLst>
                  <a:outerShdw blurRad="38100" dist="38100" dir="2700000" algn="tl">
                    <a:srgbClr val="000000">
                      <a:alpha val="43137"/>
                    </a:srgbClr>
                  </a:outerShdw>
                </a:effectLst>
              </a:rPr>
              <a:t>F / OPPE Data Challenges</a:t>
            </a:r>
            <a:endParaRPr lang="en-US" b="1" i="1" dirty="0">
              <a:solidFill>
                <a:schemeClr val="bg1"/>
              </a:solidFill>
              <a:effectLst>
                <a:outerShdw blurRad="38100" dist="38100" dir="2700000" algn="tl">
                  <a:srgbClr val="000000">
                    <a:alpha val="43137"/>
                  </a:srgbClr>
                </a:outerShdw>
              </a:effectLst>
            </a:endParaRPr>
          </a:p>
        </p:txBody>
      </p:sp>
      <p:pic>
        <p:nvPicPr>
          <p:cNvPr id="2050" name="Picture 2">
            <a:extLst>
              <a:ext uri="{FF2B5EF4-FFF2-40B4-BE49-F238E27FC236}">
                <a16:creationId xmlns:a16="http://schemas.microsoft.com/office/drawing/2014/main" xmlns="" id="{8E1486E1-302C-1DD0-67EB-D3D965FF02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9" t="24936" r="3804" b="21575"/>
          <a:stretch/>
        </p:blipFill>
        <p:spPr bwMode="auto">
          <a:xfrm>
            <a:off x="5577640" y="842682"/>
            <a:ext cx="6614360" cy="2027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36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5B5EE64-DBE0-973B-B310-74F0BC69DA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A83F9AAB-7C0E-3509-9DDD-1E1917CF1B38}"/>
              </a:ext>
            </a:extLst>
          </p:cNvPr>
          <p:cNvSpPr>
            <a:spLocks noGrp="1"/>
          </p:cNvSpPr>
          <p:nvPr>
            <p:ph type="title"/>
          </p:nvPr>
        </p:nvSpPr>
        <p:spPr>
          <a:xfrm>
            <a:off x="3657600" y="365125"/>
            <a:ext cx="6279356" cy="1325563"/>
          </a:xfrm>
        </p:spPr>
        <p:txBody>
          <a:bodyPr/>
          <a:lstStyle/>
          <a:p>
            <a:pPr algn="ctr"/>
            <a:r>
              <a:rPr lang="en-US" dirty="0"/>
              <a:t>Determination of Competency</a:t>
            </a:r>
            <a:br>
              <a:rPr lang="en-US" dirty="0"/>
            </a:br>
            <a:r>
              <a:rPr lang="en-US" sz="2800" i="1" dirty="0">
                <a:solidFill>
                  <a:srgbClr val="156082">
                    <a:lumMod val="50000"/>
                  </a:srgbClr>
                </a:solidFill>
                <a:latin typeface="Calibri Light" panose="020F0302020204030204"/>
                <a:ea typeface="+mj-ea"/>
                <a:cs typeface="+mj-cs"/>
              </a:rPr>
              <a:t>“Life Cycle of Credentialing”</a:t>
            </a:r>
          </a:p>
        </p:txBody>
      </p:sp>
      <p:sp>
        <p:nvSpPr>
          <p:cNvPr id="25" name="Curved Left Arrow 2">
            <a:extLst>
              <a:ext uri="{FF2B5EF4-FFF2-40B4-BE49-F238E27FC236}">
                <a16:creationId xmlns:a16="http://schemas.microsoft.com/office/drawing/2014/main" xmlns="" id="{1DA9A306-268C-7D62-D344-63E204300549}"/>
              </a:ext>
            </a:extLst>
          </p:cNvPr>
          <p:cNvSpPr/>
          <p:nvPr/>
        </p:nvSpPr>
        <p:spPr>
          <a:xfrm rot="18322029">
            <a:off x="557047" y="180898"/>
            <a:ext cx="668788" cy="1582217"/>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30" name="Curved Left Arrow 2">
            <a:extLst>
              <a:ext uri="{FF2B5EF4-FFF2-40B4-BE49-F238E27FC236}">
                <a16:creationId xmlns:a16="http://schemas.microsoft.com/office/drawing/2014/main" xmlns="" id="{B4036955-372E-F622-3098-84619E6ACA9F}"/>
              </a:ext>
            </a:extLst>
          </p:cNvPr>
          <p:cNvSpPr/>
          <p:nvPr/>
        </p:nvSpPr>
        <p:spPr>
          <a:xfrm rot="7810364" flipV="1">
            <a:off x="1186670" y="1547094"/>
            <a:ext cx="668788" cy="1582217"/>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31" name="Curved Left Arrow 2">
            <a:extLst>
              <a:ext uri="{FF2B5EF4-FFF2-40B4-BE49-F238E27FC236}">
                <a16:creationId xmlns:a16="http://schemas.microsoft.com/office/drawing/2014/main" xmlns="" id="{8C6B40E0-EC1C-5B24-E1A8-B42D65AA7639}"/>
              </a:ext>
            </a:extLst>
          </p:cNvPr>
          <p:cNvSpPr/>
          <p:nvPr/>
        </p:nvSpPr>
        <p:spPr>
          <a:xfrm rot="18322029">
            <a:off x="2675135" y="1819618"/>
            <a:ext cx="668788" cy="1582217"/>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32" name="Curved Left Arrow 2">
            <a:extLst>
              <a:ext uri="{FF2B5EF4-FFF2-40B4-BE49-F238E27FC236}">
                <a16:creationId xmlns:a16="http://schemas.microsoft.com/office/drawing/2014/main" xmlns="" id="{6405D4AF-3DCE-F13B-3D9C-F95F20CD0A6F}"/>
              </a:ext>
            </a:extLst>
          </p:cNvPr>
          <p:cNvSpPr/>
          <p:nvPr/>
        </p:nvSpPr>
        <p:spPr>
          <a:xfrm rot="7810364" flipV="1">
            <a:off x="3304758" y="3185815"/>
            <a:ext cx="668788" cy="1582217"/>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33" name="Curved Left Arrow 2">
            <a:extLst>
              <a:ext uri="{FF2B5EF4-FFF2-40B4-BE49-F238E27FC236}">
                <a16:creationId xmlns:a16="http://schemas.microsoft.com/office/drawing/2014/main" xmlns="" id="{DBAF05AD-5133-6B07-A4B5-485BDE8C7F9C}"/>
              </a:ext>
            </a:extLst>
          </p:cNvPr>
          <p:cNvSpPr/>
          <p:nvPr/>
        </p:nvSpPr>
        <p:spPr>
          <a:xfrm rot="18322029">
            <a:off x="4771614" y="3455549"/>
            <a:ext cx="668788" cy="1582217"/>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34" name="Curved Left Arrow 2">
            <a:extLst>
              <a:ext uri="{FF2B5EF4-FFF2-40B4-BE49-F238E27FC236}">
                <a16:creationId xmlns:a16="http://schemas.microsoft.com/office/drawing/2014/main" xmlns="" id="{17E6B241-5943-2DDF-8077-E646ED6B27D0}"/>
              </a:ext>
            </a:extLst>
          </p:cNvPr>
          <p:cNvSpPr/>
          <p:nvPr/>
        </p:nvSpPr>
        <p:spPr>
          <a:xfrm rot="7810364" flipV="1">
            <a:off x="5401237" y="4821745"/>
            <a:ext cx="668788" cy="1582217"/>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39" name="Curved Left Arrow 2">
            <a:extLst>
              <a:ext uri="{FF2B5EF4-FFF2-40B4-BE49-F238E27FC236}">
                <a16:creationId xmlns:a16="http://schemas.microsoft.com/office/drawing/2014/main" xmlns="" id="{C0ADF6FD-E43A-FD47-15A9-56D3B00D2D10}"/>
              </a:ext>
            </a:extLst>
          </p:cNvPr>
          <p:cNvSpPr/>
          <p:nvPr/>
        </p:nvSpPr>
        <p:spPr>
          <a:xfrm rot="3277971" flipV="1">
            <a:off x="5928548" y="4796858"/>
            <a:ext cx="668219" cy="1580872"/>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40" name="Curved Left Arrow 2">
            <a:extLst>
              <a:ext uri="{FF2B5EF4-FFF2-40B4-BE49-F238E27FC236}">
                <a16:creationId xmlns:a16="http://schemas.microsoft.com/office/drawing/2014/main" xmlns="" id="{CF4C3463-F437-EBCE-6362-226BA0AF906D}"/>
              </a:ext>
            </a:extLst>
          </p:cNvPr>
          <p:cNvSpPr/>
          <p:nvPr/>
        </p:nvSpPr>
        <p:spPr>
          <a:xfrm rot="13789636">
            <a:off x="6557636" y="3431824"/>
            <a:ext cx="668219" cy="1580872"/>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41" name="Curved Left Arrow 2">
            <a:extLst>
              <a:ext uri="{FF2B5EF4-FFF2-40B4-BE49-F238E27FC236}">
                <a16:creationId xmlns:a16="http://schemas.microsoft.com/office/drawing/2014/main" xmlns="" id="{F7C4E1ED-92D4-5E11-D09D-95E36D4096E2}"/>
              </a:ext>
            </a:extLst>
          </p:cNvPr>
          <p:cNvSpPr/>
          <p:nvPr/>
        </p:nvSpPr>
        <p:spPr>
          <a:xfrm rot="3277971" flipV="1">
            <a:off x="8044835" y="3159532"/>
            <a:ext cx="668219" cy="1580872"/>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42" name="Curved Left Arrow 2">
            <a:extLst>
              <a:ext uri="{FF2B5EF4-FFF2-40B4-BE49-F238E27FC236}">
                <a16:creationId xmlns:a16="http://schemas.microsoft.com/office/drawing/2014/main" xmlns="" id="{D1F19B10-ABAD-096E-E5F0-07D8FB1DF653}"/>
              </a:ext>
            </a:extLst>
          </p:cNvPr>
          <p:cNvSpPr/>
          <p:nvPr/>
        </p:nvSpPr>
        <p:spPr>
          <a:xfrm rot="13789636">
            <a:off x="8673923" y="1794498"/>
            <a:ext cx="668219" cy="1580872"/>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43" name="Curved Left Arrow 2">
            <a:extLst>
              <a:ext uri="{FF2B5EF4-FFF2-40B4-BE49-F238E27FC236}">
                <a16:creationId xmlns:a16="http://schemas.microsoft.com/office/drawing/2014/main" xmlns="" id="{F42F9221-4EE4-5621-8284-A57F4B43FE63}"/>
              </a:ext>
            </a:extLst>
          </p:cNvPr>
          <p:cNvSpPr/>
          <p:nvPr/>
        </p:nvSpPr>
        <p:spPr>
          <a:xfrm rot="3277971" flipV="1">
            <a:off x="10139533" y="1524994"/>
            <a:ext cx="668219" cy="1580872"/>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44" name="Curved Left Arrow 2">
            <a:extLst>
              <a:ext uri="{FF2B5EF4-FFF2-40B4-BE49-F238E27FC236}">
                <a16:creationId xmlns:a16="http://schemas.microsoft.com/office/drawing/2014/main" xmlns="" id="{D8410BD9-AD64-D21F-7DE8-34F8E2DBFAC9}"/>
              </a:ext>
            </a:extLst>
          </p:cNvPr>
          <p:cNvSpPr/>
          <p:nvPr/>
        </p:nvSpPr>
        <p:spPr>
          <a:xfrm rot="13789636">
            <a:off x="10768620" y="159960"/>
            <a:ext cx="668219" cy="1580872"/>
          </a:xfrm>
          <a:prstGeom prst="curvedLeftArrow">
            <a:avLst/>
          </a:prstGeom>
          <a:solidFill>
            <a:srgbClr val="58B647"/>
          </a:solidFill>
          <a:ln w="12700" cap="flat" cmpd="sng" algn="ctr">
            <a:solidFill>
              <a:srgbClr val="58B647">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45" name="TextBox 44">
            <a:extLst>
              <a:ext uri="{FF2B5EF4-FFF2-40B4-BE49-F238E27FC236}">
                <a16:creationId xmlns:a16="http://schemas.microsoft.com/office/drawing/2014/main" xmlns="" id="{377A7DF7-4552-DA66-2DD1-A573BE9C2E91}"/>
              </a:ext>
            </a:extLst>
          </p:cNvPr>
          <p:cNvSpPr txBox="1"/>
          <p:nvPr/>
        </p:nvSpPr>
        <p:spPr>
          <a:xfrm>
            <a:off x="4208993" y="4449104"/>
            <a:ext cx="1045506" cy="461665"/>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a:ea typeface="+mn-ea"/>
                <a:cs typeface="+mn-cs"/>
              </a:rPr>
              <a:t>OPPE</a:t>
            </a:r>
          </a:p>
        </p:txBody>
      </p:sp>
      <p:sp>
        <p:nvSpPr>
          <p:cNvPr id="46" name="TextBox 45">
            <a:extLst>
              <a:ext uri="{FF2B5EF4-FFF2-40B4-BE49-F238E27FC236}">
                <a16:creationId xmlns:a16="http://schemas.microsoft.com/office/drawing/2014/main" xmlns="" id="{A41D40A4-8DFD-C7C2-4065-3C43BAF21A02}"/>
              </a:ext>
            </a:extLst>
          </p:cNvPr>
          <p:cNvSpPr txBox="1"/>
          <p:nvPr/>
        </p:nvSpPr>
        <p:spPr>
          <a:xfrm>
            <a:off x="6785907" y="4687838"/>
            <a:ext cx="1045506" cy="461665"/>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mn-ea"/>
                <a:cs typeface="+mn-cs"/>
              </a:rPr>
              <a:t>FPPE</a:t>
            </a:r>
          </a:p>
        </p:txBody>
      </p:sp>
      <p:sp>
        <p:nvSpPr>
          <p:cNvPr id="47" name="TextBox 46">
            <a:extLst>
              <a:ext uri="{FF2B5EF4-FFF2-40B4-BE49-F238E27FC236}">
                <a16:creationId xmlns:a16="http://schemas.microsoft.com/office/drawing/2014/main" xmlns="" id="{B8602401-FA11-CC19-CF86-8D18378A733D}"/>
              </a:ext>
            </a:extLst>
          </p:cNvPr>
          <p:cNvSpPr txBox="1"/>
          <p:nvPr/>
        </p:nvSpPr>
        <p:spPr>
          <a:xfrm>
            <a:off x="52771" y="2428019"/>
            <a:ext cx="1045506" cy="461665"/>
          </a:xfrm>
          <a:prstGeom prst="rect">
            <a:avLst/>
          </a:prstGeom>
          <a:solidFill>
            <a:srgbClr val="58B6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Roboto"/>
                <a:ea typeface="+mn-ea"/>
                <a:cs typeface="+mn-cs"/>
              </a:rPr>
              <a:t>OPPE</a:t>
            </a:r>
          </a:p>
        </p:txBody>
      </p:sp>
      <p:sp>
        <p:nvSpPr>
          <p:cNvPr id="48" name="TextBox 47">
            <a:extLst>
              <a:ext uri="{FF2B5EF4-FFF2-40B4-BE49-F238E27FC236}">
                <a16:creationId xmlns:a16="http://schemas.microsoft.com/office/drawing/2014/main" xmlns="" id="{136683A3-58C2-3EB3-F150-EC2259496D92}"/>
              </a:ext>
            </a:extLst>
          </p:cNvPr>
          <p:cNvSpPr txBox="1"/>
          <p:nvPr/>
        </p:nvSpPr>
        <p:spPr>
          <a:xfrm>
            <a:off x="1207358" y="305939"/>
            <a:ext cx="1045506" cy="461665"/>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Roboto"/>
                <a:ea typeface="+mn-ea"/>
                <a:cs typeface="+mn-cs"/>
              </a:rPr>
              <a:t>FPPE</a:t>
            </a:r>
          </a:p>
        </p:txBody>
      </p:sp>
      <p:sp>
        <p:nvSpPr>
          <p:cNvPr id="49" name="TextBox 48">
            <a:extLst>
              <a:ext uri="{FF2B5EF4-FFF2-40B4-BE49-F238E27FC236}">
                <a16:creationId xmlns:a16="http://schemas.microsoft.com/office/drawing/2014/main" xmlns="" id="{D457F6A8-7D51-1411-FCBA-025C13D41747}"/>
              </a:ext>
            </a:extLst>
          </p:cNvPr>
          <p:cNvSpPr txBox="1"/>
          <p:nvPr/>
        </p:nvSpPr>
        <p:spPr>
          <a:xfrm>
            <a:off x="3176956" y="1795553"/>
            <a:ext cx="1045506" cy="461665"/>
          </a:xfrm>
          <a:prstGeom prst="rect">
            <a:avLst/>
          </a:prstGeom>
          <a:solidFill>
            <a:srgbClr val="58B6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Roboto"/>
                <a:ea typeface="+mn-ea"/>
                <a:cs typeface="+mn-cs"/>
              </a:rPr>
              <a:t>OPPE</a:t>
            </a:r>
          </a:p>
        </p:txBody>
      </p:sp>
      <p:sp>
        <p:nvSpPr>
          <p:cNvPr id="50" name="TextBox 49">
            <a:extLst>
              <a:ext uri="{FF2B5EF4-FFF2-40B4-BE49-F238E27FC236}">
                <a16:creationId xmlns:a16="http://schemas.microsoft.com/office/drawing/2014/main" xmlns="" id="{ACC17CDF-FA2D-E1A7-6C05-A94A02277E6B}"/>
              </a:ext>
            </a:extLst>
          </p:cNvPr>
          <p:cNvSpPr txBox="1"/>
          <p:nvPr/>
        </p:nvSpPr>
        <p:spPr>
          <a:xfrm>
            <a:off x="1683261" y="2276510"/>
            <a:ext cx="1045506" cy="461665"/>
          </a:xfrm>
          <a:prstGeom prst="rect">
            <a:avLst/>
          </a:prstGeom>
          <a:solidFill>
            <a:schemeClr val="tx2">
              <a:lumMod val="50000"/>
              <a:lumOff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Roboto"/>
                <a:ea typeface="+mn-ea"/>
                <a:cs typeface="+mn-cs"/>
              </a:rPr>
              <a:t>Peer</a:t>
            </a:r>
          </a:p>
        </p:txBody>
      </p:sp>
      <p:sp>
        <p:nvSpPr>
          <p:cNvPr id="51" name="TextBox 50">
            <a:extLst>
              <a:ext uri="{FF2B5EF4-FFF2-40B4-BE49-F238E27FC236}">
                <a16:creationId xmlns:a16="http://schemas.microsoft.com/office/drawing/2014/main" xmlns="" id="{7335A461-7663-6884-BB95-62D8CBCC92A2}"/>
              </a:ext>
            </a:extLst>
          </p:cNvPr>
          <p:cNvSpPr txBox="1"/>
          <p:nvPr/>
        </p:nvSpPr>
        <p:spPr>
          <a:xfrm>
            <a:off x="3602958" y="3914483"/>
            <a:ext cx="1524590" cy="307777"/>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Roboto"/>
                <a:ea typeface="+mn-ea"/>
                <a:cs typeface="+mn-cs"/>
              </a:rPr>
              <a:t>Re-Credentialing</a:t>
            </a:r>
          </a:p>
        </p:txBody>
      </p:sp>
      <p:sp>
        <p:nvSpPr>
          <p:cNvPr id="52" name="TextBox 51">
            <a:extLst>
              <a:ext uri="{FF2B5EF4-FFF2-40B4-BE49-F238E27FC236}">
                <a16:creationId xmlns:a16="http://schemas.microsoft.com/office/drawing/2014/main" xmlns="" id="{49A76E07-4707-98D2-3820-47899982A45F}"/>
              </a:ext>
            </a:extLst>
          </p:cNvPr>
          <p:cNvSpPr txBox="1"/>
          <p:nvPr/>
        </p:nvSpPr>
        <p:spPr>
          <a:xfrm>
            <a:off x="1999852" y="3629191"/>
            <a:ext cx="1045506" cy="461665"/>
          </a:xfrm>
          <a:prstGeom prst="rect">
            <a:avLst/>
          </a:prstGeom>
          <a:solidFill>
            <a:srgbClr val="58B6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Roboto"/>
                <a:ea typeface="+mn-ea"/>
                <a:cs typeface="+mn-cs"/>
              </a:rPr>
              <a:t>OPPE</a:t>
            </a:r>
          </a:p>
        </p:txBody>
      </p:sp>
      <p:sp>
        <p:nvSpPr>
          <p:cNvPr id="53" name="TextBox 52">
            <a:extLst>
              <a:ext uri="{FF2B5EF4-FFF2-40B4-BE49-F238E27FC236}">
                <a16:creationId xmlns:a16="http://schemas.microsoft.com/office/drawing/2014/main" xmlns="" id="{742C67AD-C782-CB68-ACF0-72D65C83B8B3}"/>
              </a:ext>
            </a:extLst>
          </p:cNvPr>
          <p:cNvSpPr txBox="1"/>
          <p:nvPr/>
        </p:nvSpPr>
        <p:spPr>
          <a:xfrm>
            <a:off x="5466213" y="5697028"/>
            <a:ext cx="1045506" cy="461665"/>
          </a:xfrm>
          <a:prstGeom prst="rect">
            <a:avLst/>
          </a:prstGeom>
          <a:solidFill>
            <a:schemeClr val="tx2">
              <a:lumMod val="50000"/>
              <a:lumOff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Roboto"/>
                <a:ea typeface="+mn-ea"/>
                <a:cs typeface="+mn-cs"/>
              </a:rPr>
              <a:t>Peer</a:t>
            </a:r>
          </a:p>
        </p:txBody>
      </p:sp>
      <p:sp>
        <p:nvSpPr>
          <p:cNvPr id="54" name="TextBox 53">
            <a:extLst>
              <a:ext uri="{FF2B5EF4-FFF2-40B4-BE49-F238E27FC236}">
                <a16:creationId xmlns:a16="http://schemas.microsoft.com/office/drawing/2014/main" xmlns="" id="{BDC24329-F26B-9347-9834-64808CBF3AA8}"/>
              </a:ext>
            </a:extLst>
          </p:cNvPr>
          <p:cNvSpPr txBox="1"/>
          <p:nvPr/>
        </p:nvSpPr>
        <p:spPr>
          <a:xfrm>
            <a:off x="6930349" y="3756873"/>
            <a:ext cx="1045506" cy="461665"/>
          </a:xfrm>
          <a:prstGeom prst="rect">
            <a:avLst/>
          </a:prstGeom>
          <a:solidFill>
            <a:schemeClr val="tx2">
              <a:lumMod val="50000"/>
              <a:lumOff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Roboto"/>
                <a:ea typeface="+mn-ea"/>
                <a:cs typeface="+mn-cs"/>
              </a:rPr>
              <a:t>Peer</a:t>
            </a:r>
          </a:p>
        </p:txBody>
      </p:sp>
      <p:sp>
        <p:nvSpPr>
          <p:cNvPr id="55" name="TextBox 54">
            <a:extLst>
              <a:ext uri="{FF2B5EF4-FFF2-40B4-BE49-F238E27FC236}">
                <a16:creationId xmlns:a16="http://schemas.microsoft.com/office/drawing/2014/main" xmlns="" id="{2283507C-7843-B51B-5A56-8A492EBF2FD2}"/>
              </a:ext>
            </a:extLst>
          </p:cNvPr>
          <p:cNvSpPr txBox="1"/>
          <p:nvPr/>
        </p:nvSpPr>
        <p:spPr>
          <a:xfrm>
            <a:off x="8694148" y="4068371"/>
            <a:ext cx="1045506" cy="461665"/>
          </a:xfrm>
          <a:prstGeom prst="rect">
            <a:avLst/>
          </a:prstGeom>
          <a:solidFill>
            <a:srgbClr val="58B6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Roboto"/>
                <a:ea typeface="+mn-ea"/>
                <a:cs typeface="+mn-cs"/>
              </a:rPr>
              <a:t>OPPE</a:t>
            </a:r>
          </a:p>
        </p:txBody>
      </p:sp>
      <p:sp>
        <p:nvSpPr>
          <p:cNvPr id="56" name="TextBox 55">
            <a:extLst>
              <a:ext uri="{FF2B5EF4-FFF2-40B4-BE49-F238E27FC236}">
                <a16:creationId xmlns:a16="http://schemas.microsoft.com/office/drawing/2014/main" xmlns="" id="{F39C4FE1-1DBE-77A0-5C3B-6FE31B03C35F}"/>
              </a:ext>
            </a:extLst>
          </p:cNvPr>
          <p:cNvSpPr txBox="1"/>
          <p:nvPr/>
        </p:nvSpPr>
        <p:spPr>
          <a:xfrm>
            <a:off x="8944995" y="2239063"/>
            <a:ext cx="1524590" cy="307777"/>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Roboto"/>
                <a:ea typeface="+mn-ea"/>
                <a:cs typeface="+mn-cs"/>
              </a:rPr>
              <a:t>Re-Credentialing</a:t>
            </a:r>
          </a:p>
        </p:txBody>
      </p:sp>
      <p:sp>
        <p:nvSpPr>
          <p:cNvPr id="57" name="TextBox 56">
            <a:extLst>
              <a:ext uri="{FF2B5EF4-FFF2-40B4-BE49-F238E27FC236}">
                <a16:creationId xmlns:a16="http://schemas.microsoft.com/office/drawing/2014/main" xmlns="" id="{2F38141D-034A-017A-9F93-CC080FAC1010}"/>
              </a:ext>
            </a:extLst>
          </p:cNvPr>
          <p:cNvSpPr txBox="1"/>
          <p:nvPr/>
        </p:nvSpPr>
        <p:spPr>
          <a:xfrm>
            <a:off x="7460936" y="2159988"/>
            <a:ext cx="1045506" cy="461665"/>
          </a:xfrm>
          <a:prstGeom prst="rect">
            <a:avLst/>
          </a:prstGeom>
          <a:solidFill>
            <a:srgbClr val="58B6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Roboto"/>
                <a:ea typeface="+mn-ea"/>
                <a:cs typeface="+mn-cs"/>
              </a:rPr>
              <a:t>OPPE</a:t>
            </a:r>
          </a:p>
        </p:txBody>
      </p:sp>
      <p:sp>
        <p:nvSpPr>
          <p:cNvPr id="58" name="TextBox 57">
            <a:extLst>
              <a:ext uri="{FF2B5EF4-FFF2-40B4-BE49-F238E27FC236}">
                <a16:creationId xmlns:a16="http://schemas.microsoft.com/office/drawing/2014/main" xmlns="" id="{F6DC988A-D41C-3335-7548-3146B40F4196}"/>
              </a:ext>
            </a:extLst>
          </p:cNvPr>
          <p:cNvSpPr txBox="1"/>
          <p:nvPr/>
        </p:nvSpPr>
        <p:spPr>
          <a:xfrm>
            <a:off x="11150042" y="885328"/>
            <a:ext cx="1045506" cy="461665"/>
          </a:xfrm>
          <a:prstGeom prst="rect">
            <a:avLst/>
          </a:prstGeom>
          <a:solidFill>
            <a:srgbClr val="58B6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Roboto"/>
                <a:ea typeface="+mn-ea"/>
                <a:cs typeface="+mn-cs"/>
              </a:rPr>
              <a:t>…</a:t>
            </a:r>
            <a:r>
              <a:rPr kumimoji="0" lang="en-US" sz="2400" b="0" i="0" u="none" strike="noStrike" kern="0" cap="none" spc="0" normalizeH="0" baseline="0" noProof="0" dirty="0" err="1">
                <a:ln>
                  <a:noFill/>
                </a:ln>
                <a:solidFill>
                  <a:prstClr val="black"/>
                </a:solidFill>
                <a:effectLst/>
                <a:uLnTx/>
                <a:uFillTx/>
                <a:latin typeface="Roboto"/>
                <a:ea typeface="+mn-ea"/>
                <a:cs typeface="+mn-cs"/>
              </a:rPr>
              <a:t>etc</a:t>
            </a:r>
            <a:endParaRPr kumimoji="0" lang="en-US" sz="2400" b="0" i="0" u="none" strike="noStrike" kern="0" cap="none" spc="0" normalizeH="0" baseline="0" noProof="0" dirty="0">
              <a:ln>
                <a:noFill/>
              </a:ln>
              <a:solidFill>
                <a:prstClr val="black"/>
              </a:solidFill>
              <a:effectLst/>
              <a:uLnTx/>
              <a:uFillTx/>
              <a:latin typeface="Roboto"/>
              <a:ea typeface="+mn-ea"/>
              <a:cs typeface="+mn-cs"/>
            </a:endParaRPr>
          </a:p>
        </p:txBody>
      </p:sp>
      <p:pic>
        <p:nvPicPr>
          <p:cNvPr id="6" name="Picture 5">
            <a:extLst>
              <a:ext uri="{FF2B5EF4-FFF2-40B4-BE49-F238E27FC236}">
                <a16:creationId xmlns:a16="http://schemas.microsoft.com/office/drawing/2014/main" xmlns="" id="{BC0691BA-5E66-A9A2-DC14-B755A270BA59}"/>
              </a:ext>
            </a:extLst>
          </p:cNvPr>
          <p:cNvPicPr>
            <a:picLocks noChangeAspect="1"/>
          </p:cNvPicPr>
          <p:nvPr/>
        </p:nvPicPr>
        <p:blipFill>
          <a:blip r:embed="rId2"/>
          <a:srcRect r="-325" b="13125"/>
          <a:stretch/>
        </p:blipFill>
        <p:spPr>
          <a:xfrm>
            <a:off x="3767580" y="400868"/>
            <a:ext cx="7058694" cy="6112383"/>
          </a:xfrm>
          <a:prstGeom prst="rect">
            <a:avLst/>
          </a:prstGeom>
        </p:spPr>
      </p:pic>
      <p:sp>
        <p:nvSpPr>
          <p:cNvPr id="7" name="Oval 6">
            <a:extLst>
              <a:ext uri="{FF2B5EF4-FFF2-40B4-BE49-F238E27FC236}">
                <a16:creationId xmlns:a16="http://schemas.microsoft.com/office/drawing/2014/main" xmlns="" id="{5690F18C-9FC1-8C47-FD0D-156981F78C20}"/>
              </a:ext>
            </a:extLst>
          </p:cNvPr>
          <p:cNvSpPr/>
          <p:nvPr/>
        </p:nvSpPr>
        <p:spPr>
          <a:xfrm>
            <a:off x="3903469" y="3406515"/>
            <a:ext cx="561694" cy="66185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CA977ACE-9572-3046-86B7-04C8047C2A04}"/>
              </a:ext>
            </a:extLst>
          </p:cNvPr>
          <p:cNvSpPr txBox="1"/>
          <p:nvPr/>
        </p:nvSpPr>
        <p:spPr>
          <a:xfrm>
            <a:off x="0" y="2246968"/>
            <a:ext cx="3657600" cy="1754326"/>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Low / No Volume Providers</a:t>
            </a:r>
          </a:p>
        </p:txBody>
      </p:sp>
    </p:spTree>
    <p:extLst>
      <p:ext uri="{BB962C8B-B14F-4D97-AF65-F5344CB8AC3E}">
        <p14:creationId xmlns:p14="http://schemas.microsoft.com/office/powerpoint/2010/main" val="331978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8"/>
                                        </p:tgtEl>
                                      </p:cBhvr>
                                    </p:animEffect>
                                    <p:set>
                                      <p:cBhvr>
                                        <p:cTn id="10" dur="1" fill="hold">
                                          <p:stCondLst>
                                            <p:cond delay="499"/>
                                          </p:stCondLst>
                                        </p:cTn>
                                        <p:tgtEl>
                                          <p:spTgt spid="4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0"/>
                                        </p:tgtEl>
                                      </p:cBhvr>
                                    </p:animEffect>
                                    <p:set>
                                      <p:cBhvr>
                                        <p:cTn id="13" dur="1" fill="hold">
                                          <p:stCondLst>
                                            <p:cond delay="499"/>
                                          </p:stCondLst>
                                        </p:cTn>
                                        <p:tgtEl>
                                          <p:spTgt spid="3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47"/>
                                        </p:tgtEl>
                                      </p:cBhvr>
                                    </p:animEffect>
                                    <p:set>
                                      <p:cBhvr>
                                        <p:cTn id="16" dur="1" fill="hold">
                                          <p:stCondLst>
                                            <p:cond delay="499"/>
                                          </p:stCondLst>
                                        </p:cTn>
                                        <p:tgtEl>
                                          <p:spTgt spid="4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50"/>
                                        </p:tgtEl>
                                      </p:cBhvr>
                                    </p:animEffect>
                                    <p:set>
                                      <p:cBhvr>
                                        <p:cTn id="19" dur="1" fill="hold">
                                          <p:stCondLst>
                                            <p:cond delay="499"/>
                                          </p:stCondLst>
                                        </p:cTn>
                                        <p:tgtEl>
                                          <p:spTgt spid="50"/>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1"/>
                                        </p:tgtEl>
                                      </p:cBhvr>
                                    </p:animEffect>
                                    <p:set>
                                      <p:cBhvr>
                                        <p:cTn id="22" dur="1" fill="hold">
                                          <p:stCondLst>
                                            <p:cond delay="499"/>
                                          </p:stCondLst>
                                        </p:cTn>
                                        <p:tgtEl>
                                          <p:spTgt spid="31"/>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49"/>
                                        </p:tgtEl>
                                      </p:cBhvr>
                                    </p:animEffect>
                                    <p:set>
                                      <p:cBhvr>
                                        <p:cTn id="25" dur="1" fill="hold">
                                          <p:stCondLst>
                                            <p:cond delay="499"/>
                                          </p:stCondLst>
                                        </p:cTn>
                                        <p:tgtEl>
                                          <p:spTgt spid="49"/>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52"/>
                                        </p:tgtEl>
                                      </p:cBhvr>
                                    </p:animEffect>
                                    <p:set>
                                      <p:cBhvr>
                                        <p:cTn id="31" dur="1" fill="hold">
                                          <p:stCondLst>
                                            <p:cond delay="499"/>
                                          </p:stCondLst>
                                        </p:cTn>
                                        <p:tgtEl>
                                          <p:spTgt spid="52"/>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51"/>
                                        </p:tgtEl>
                                      </p:cBhvr>
                                    </p:animEffect>
                                    <p:set>
                                      <p:cBhvr>
                                        <p:cTn id="34" dur="1" fill="hold">
                                          <p:stCondLst>
                                            <p:cond delay="499"/>
                                          </p:stCondLst>
                                        </p:cTn>
                                        <p:tgtEl>
                                          <p:spTgt spid="51"/>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45"/>
                                        </p:tgtEl>
                                      </p:cBhvr>
                                    </p:animEffect>
                                    <p:set>
                                      <p:cBhvr>
                                        <p:cTn id="40" dur="1" fill="hold">
                                          <p:stCondLst>
                                            <p:cond delay="499"/>
                                          </p:stCondLst>
                                        </p:cTn>
                                        <p:tgtEl>
                                          <p:spTgt spid="45"/>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53"/>
                                        </p:tgtEl>
                                      </p:cBhvr>
                                    </p:animEffect>
                                    <p:set>
                                      <p:cBhvr>
                                        <p:cTn id="46" dur="1" fill="hold">
                                          <p:stCondLst>
                                            <p:cond delay="499"/>
                                          </p:stCondLst>
                                        </p:cTn>
                                        <p:tgtEl>
                                          <p:spTgt spid="53"/>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39"/>
                                        </p:tgtEl>
                                      </p:cBhvr>
                                    </p:animEffect>
                                    <p:set>
                                      <p:cBhvr>
                                        <p:cTn id="49" dur="1" fill="hold">
                                          <p:stCondLst>
                                            <p:cond delay="499"/>
                                          </p:stCondLst>
                                        </p:cTn>
                                        <p:tgtEl>
                                          <p:spTgt spid="39"/>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46"/>
                                        </p:tgtEl>
                                      </p:cBhvr>
                                    </p:animEffect>
                                    <p:set>
                                      <p:cBhvr>
                                        <p:cTn id="52" dur="1" fill="hold">
                                          <p:stCondLst>
                                            <p:cond delay="499"/>
                                          </p:stCondLst>
                                        </p:cTn>
                                        <p:tgtEl>
                                          <p:spTgt spid="46"/>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40"/>
                                        </p:tgtEl>
                                      </p:cBhvr>
                                    </p:animEffect>
                                    <p:set>
                                      <p:cBhvr>
                                        <p:cTn id="55" dur="1" fill="hold">
                                          <p:stCondLst>
                                            <p:cond delay="499"/>
                                          </p:stCondLst>
                                        </p:cTn>
                                        <p:tgtEl>
                                          <p:spTgt spid="40"/>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54"/>
                                        </p:tgtEl>
                                      </p:cBhvr>
                                    </p:animEffect>
                                    <p:set>
                                      <p:cBhvr>
                                        <p:cTn id="58" dur="1" fill="hold">
                                          <p:stCondLst>
                                            <p:cond delay="499"/>
                                          </p:stCondLst>
                                        </p:cTn>
                                        <p:tgtEl>
                                          <p:spTgt spid="54"/>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41"/>
                                        </p:tgtEl>
                                      </p:cBhvr>
                                    </p:animEffect>
                                    <p:set>
                                      <p:cBhvr>
                                        <p:cTn id="61" dur="1" fill="hold">
                                          <p:stCondLst>
                                            <p:cond delay="499"/>
                                          </p:stCondLst>
                                        </p:cTn>
                                        <p:tgtEl>
                                          <p:spTgt spid="41"/>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55"/>
                                        </p:tgtEl>
                                      </p:cBhvr>
                                    </p:animEffect>
                                    <p:set>
                                      <p:cBhvr>
                                        <p:cTn id="64" dur="1" fill="hold">
                                          <p:stCondLst>
                                            <p:cond delay="499"/>
                                          </p:stCondLst>
                                        </p:cTn>
                                        <p:tgtEl>
                                          <p:spTgt spid="55"/>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42"/>
                                        </p:tgtEl>
                                      </p:cBhvr>
                                    </p:animEffect>
                                    <p:set>
                                      <p:cBhvr>
                                        <p:cTn id="67" dur="1" fill="hold">
                                          <p:stCondLst>
                                            <p:cond delay="499"/>
                                          </p:stCondLst>
                                        </p:cTn>
                                        <p:tgtEl>
                                          <p:spTgt spid="42"/>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57"/>
                                        </p:tgtEl>
                                      </p:cBhvr>
                                    </p:animEffect>
                                    <p:set>
                                      <p:cBhvr>
                                        <p:cTn id="70" dur="1" fill="hold">
                                          <p:stCondLst>
                                            <p:cond delay="499"/>
                                          </p:stCondLst>
                                        </p:cTn>
                                        <p:tgtEl>
                                          <p:spTgt spid="57"/>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56"/>
                                        </p:tgtEl>
                                      </p:cBhvr>
                                    </p:animEffect>
                                    <p:set>
                                      <p:cBhvr>
                                        <p:cTn id="73" dur="1" fill="hold">
                                          <p:stCondLst>
                                            <p:cond delay="499"/>
                                          </p:stCondLst>
                                        </p:cTn>
                                        <p:tgtEl>
                                          <p:spTgt spid="56"/>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500"/>
                                        <p:tgtEl>
                                          <p:spTgt spid="43"/>
                                        </p:tgtEl>
                                      </p:cBhvr>
                                    </p:animEffect>
                                    <p:set>
                                      <p:cBhvr>
                                        <p:cTn id="76" dur="1" fill="hold">
                                          <p:stCondLst>
                                            <p:cond delay="499"/>
                                          </p:stCondLst>
                                        </p:cTn>
                                        <p:tgtEl>
                                          <p:spTgt spid="43"/>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500"/>
                                        <p:tgtEl>
                                          <p:spTgt spid="44"/>
                                        </p:tgtEl>
                                      </p:cBhvr>
                                    </p:animEffect>
                                    <p:set>
                                      <p:cBhvr>
                                        <p:cTn id="79" dur="1" fill="hold">
                                          <p:stCondLst>
                                            <p:cond delay="499"/>
                                          </p:stCondLst>
                                        </p:cTn>
                                        <p:tgtEl>
                                          <p:spTgt spid="44"/>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58"/>
                                        </p:tgtEl>
                                      </p:cBhvr>
                                    </p:animEffect>
                                    <p:set>
                                      <p:cBhvr>
                                        <p:cTn id="82" dur="1" fill="hold">
                                          <p:stCondLst>
                                            <p:cond delay="499"/>
                                          </p:stCondLst>
                                        </p:cTn>
                                        <p:tgtEl>
                                          <p:spTgt spid="58"/>
                                        </p:tgtEl>
                                        <p:attrNameLst>
                                          <p:attrName>style.visibility</p:attrName>
                                        </p:attrNameLst>
                                      </p:cBhvr>
                                      <p:to>
                                        <p:strVal val="hidden"/>
                                      </p:to>
                                    </p:set>
                                  </p:childTnLst>
                                </p:cTn>
                              </p:par>
                              <p:par>
                                <p:cTn id="83" presetID="42" presetClass="entr" presetSubtype="0" fill="hold" nodeType="with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1000"/>
                                        <p:tgtEl>
                                          <p:spTgt spid="6"/>
                                        </p:tgtEl>
                                      </p:cBhvr>
                                    </p:animEffect>
                                    <p:anim calcmode="lin" valueType="num">
                                      <p:cBhvr>
                                        <p:cTn id="86" dur="1000" fill="hold"/>
                                        <p:tgtEl>
                                          <p:spTgt spid="6"/>
                                        </p:tgtEl>
                                        <p:attrNameLst>
                                          <p:attrName>ppt_x</p:attrName>
                                        </p:attrNameLst>
                                      </p:cBhvr>
                                      <p:tavLst>
                                        <p:tav tm="0">
                                          <p:val>
                                            <p:strVal val="#ppt_x"/>
                                          </p:val>
                                        </p:tav>
                                        <p:tav tm="100000">
                                          <p:val>
                                            <p:strVal val="#ppt_x"/>
                                          </p:val>
                                        </p:tav>
                                      </p:tavLst>
                                    </p:anim>
                                    <p:anim calcmode="lin" valueType="num">
                                      <p:cBhvr>
                                        <p:cTn id="87" dur="1000" fill="hold"/>
                                        <p:tgtEl>
                                          <p:spTgt spid="6"/>
                                        </p:tgtEl>
                                        <p:attrNameLst>
                                          <p:attrName>ppt_y</p:attrName>
                                        </p:attrNameLst>
                                      </p:cBhvr>
                                      <p:tavLst>
                                        <p:tav tm="0">
                                          <p:val>
                                            <p:strVal val="#ppt_y+.1"/>
                                          </p:val>
                                        </p:tav>
                                        <p:tav tm="100000">
                                          <p:val>
                                            <p:strVal val="#ppt_y"/>
                                          </p:val>
                                        </p:tav>
                                      </p:tavLst>
                                    </p:anim>
                                  </p:childTnLst>
                                </p:cTn>
                              </p:par>
                              <p:par>
                                <p:cTn id="88" presetID="10" presetClass="entr" presetSubtype="0" fill="hold" grpId="0" nodeType="with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fade">
                                      <p:cBhvr>
                                        <p:cTn id="90" dur="500"/>
                                        <p:tgtEl>
                                          <p:spTgt spid="3"/>
                                        </p:tgtEl>
                                      </p:cBhvr>
                                    </p:animEffect>
                                  </p:childTnLst>
                                </p:cTn>
                              </p:par>
                            </p:childTnLst>
                          </p:cTn>
                        </p:par>
                      </p:childTnLst>
                    </p:cTn>
                  </p:par>
                  <p:par>
                    <p:cTn id="91" fill="hold">
                      <p:stCondLst>
                        <p:cond delay="indefinite"/>
                      </p:stCondLst>
                      <p:childTnLst>
                        <p:par>
                          <p:cTn id="92" fill="hold">
                            <p:stCondLst>
                              <p:cond delay="0"/>
                            </p:stCondLst>
                            <p:childTnLst>
                              <p:par>
                                <p:cTn id="93" presetID="6" presetClass="entr" presetSubtype="16"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circle(in)">
                                      <p:cBhvr>
                                        <p:cTn id="9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0" grpId="0" animBg="1"/>
      <p:bldP spid="31" grpId="0" animBg="1"/>
      <p:bldP spid="32" grpId="0" animBg="1"/>
      <p:bldP spid="33" grpId="0" animBg="1"/>
      <p:bldP spid="34"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7"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xmlns="" id="{E22E34A5-F4C7-4B4B-9D5C-8075C86896B1}"/>
              </a:ext>
            </a:extLst>
          </p:cNvPr>
          <p:cNvSpPr txBox="1">
            <a:spLocks/>
          </p:cNvSpPr>
          <p:nvPr/>
        </p:nvSpPr>
        <p:spPr>
          <a:xfrm>
            <a:off x="781538" y="2183295"/>
            <a:ext cx="6924431" cy="3257793"/>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Low &amp; No Volume providers create significant quality monitoring and credentialing challenges for most medical staffs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Where do you find data?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What data should be tracked?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How can we grant privileges without adequate PPE and Quality Data?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i="1" dirty="0">
                <a:solidFill>
                  <a:srgbClr val="0E2841"/>
                </a:solidFill>
                <a:latin typeface="Calibri" panose="020F0502020204030204" pitchFamily="34" charset="0"/>
                <a:ea typeface="Calibri" panose="020F0502020204030204" pitchFamily="34" charset="0"/>
                <a:cs typeface="Calibri" panose="020F0502020204030204" pitchFamily="34" charset="0"/>
              </a:rPr>
              <a:t>Does this increase exposure for negligent credentialing?</a:t>
            </a:r>
            <a:endParaRPr kumimoji="0" lang="en-US" sz="2400" b="0" i="1"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xmlns="" id="{9A9CCC65-7E01-983E-42E2-528398ED7BF2}"/>
              </a:ext>
            </a:extLst>
          </p:cNvPr>
          <p:cNvSpPr txBox="1">
            <a:spLocks/>
          </p:cNvSpPr>
          <p:nvPr/>
        </p:nvSpPr>
        <p:spPr>
          <a:xfrm>
            <a:off x="781538" y="474541"/>
            <a:ext cx="76962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EA72E">
                    <a:lumMod val="75000"/>
                  </a:srgbClr>
                </a:solidFill>
                <a:effectLst>
                  <a:outerShdw blurRad="38100" dist="38100" dir="2700000" algn="tl">
                    <a:srgbClr val="000000">
                      <a:alpha val="43137"/>
                    </a:srgbClr>
                  </a:outerShdw>
                </a:effectLst>
                <a:uLnTx/>
                <a:uFillTx/>
                <a:latin typeface="Calibri Light" panose="020F0302020204030204" pitchFamily="34" charset="0"/>
                <a:ea typeface="Calibri Light" panose="020F0302020204030204" pitchFamily="34" charset="0"/>
                <a:cs typeface="Calibri Light" panose="020F0302020204030204" pitchFamily="34" charset="0"/>
              </a:rPr>
              <a:t>Low / No Volume Providers</a:t>
            </a:r>
          </a:p>
        </p:txBody>
      </p:sp>
      <p:pic>
        <p:nvPicPr>
          <p:cNvPr id="9" name="Picture 8">
            <a:extLst>
              <a:ext uri="{FF2B5EF4-FFF2-40B4-BE49-F238E27FC236}">
                <a16:creationId xmlns:a16="http://schemas.microsoft.com/office/drawing/2014/main" xmlns="" id="{3F40B71B-E0F2-12F9-4E65-262EE1764031}"/>
              </a:ext>
            </a:extLst>
          </p:cNvPr>
          <p:cNvPicPr>
            <a:picLocks noChangeAspect="1"/>
          </p:cNvPicPr>
          <p:nvPr/>
        </p:nvPicPr>
        <p:blipFill>
          <a:blip r:embed="rId2"/>
          <a:srcRect l="10638" r="18085"/>
          <a:stretch/>
        </p:blipFill>
        <p:spPr>
          <a:xfrm>
            <a:off x="8807937" y="2183295"/>
            <a:ext cx="3141785" cy="2491409"/>
          </a:xfrm>
          <a:prstGeom prst="rect">
            <a:avLst/>
          </a:prstGeom>
          <a:effectLst>
            <a:outerShdw blurRad="50800" dist="76200" dir="2700000" algn="tl" rotWithShape="0">
              <a:prstClr val="black"/>
            </a:outerShdw>
          </a:effectLst>
        </p:spPr>
      </p:pic>
    </p:spTree>
    <p:extLst>
      <p:ext uri="{BB962C8B-B14F-4D97-AF65-F5344CB8AC3E}">
        <p14:creationId xmlns:p14="http://schemas.microsoft.com/office/powerpoint/2010/main" val="37195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863113-4FB3-1C0D-580B-E2FB63410C0A}"/>
              </a:ext>
            </a:extLst>
          </p:cNvPr>
          <p:cNvSpPr>
            <a:spLocks noGrp="1"/>
          </p:cNvSpPr>
          <p:nvPr>
            <p:ph type="title"/>
          </p:nvPr>
        </p:nvSpPr>
        <p:spPr/>
        <p:txBody>
          <a:bodyPr/>
          <a:lstStyle/>
          <a:p>
            <a:r>
              <a:rPr lang="en-US" sz="4000" b="1" dirty="0">
                <a:solidFill>
                  <a:srgbClr val="63B1BC"/>
                </a:solidFill>
                <a:effectLst>
                  <a:outerShdw blurRad="38100" dist="38100" dir="2700000" algn="tl">
                    <a:srgbClr val="000000">
                      <a:alpha val="43137"/>
                    </a:srgbClr>
                  </a:outerShdw>
                </a:effectLst>
                <a:latin typeface="Calibri Light" panose="020F0302020204030204"/>
              </a:rPr>
              <a:t>Meet </a:t>
            </a:r>
            <a:r>
              <a:rPr lang="en-US" sz="4000" b="1" i="1" u="sng" dirty="0">
                <a:solidFill>
                  <a:srgbClr val="63B1BC"/>
                </a:solidFill>
                <a:effectLst>
                  <a:outerShdw blurRad="38100" dist="38100" dir="2700000" algn="tl">
                    <a:srgbClr val="000000">
                      <a:alpha val="43137"/>
                    </a:srgbClr>
                  </a:outerShdw>
                </a:effectLst>
                <a:latin typeface="Calibri Light" panose="020F0302020204030204"/>
              </a:rPr>
              <a:t>Low / No Volume</a:t>
            </a:r>
            <a:r>
              <a:rPr lang="en-US" sz="4000" b="1" dirty="0">
                <a:solidFill>
                  <a:srgbClr val="63B1BC"/>
                </a:solidFill>
                <a:effectLst>
                  <a:outerShdw blurRad="38100" dist="38100" dir="2700000" algn="tl">
                    <a:srgbClr val="000000">
                      <a:alpha val="43137"/>
                    </a:srgbClr>
                  </a:outerShdw>
                </a:effectLst>
                <a:latin typeface="Calibri Light" panose="020F0302020204030204"/>
              </a:rPr>
              <a:t> Dr. Neo</a:t>
            </a:r>
          </a:p>
        </p:txBody>
      </p:sp>
      <p:sp>
        <p:nvSpPr>
          <p:cNvPr id="3" name="Content Placeholder 2">
            <a:extLst>
              <a:ext uri="{FF2B5EF4-FFF2-40B4-BE49-F238E27FC236}">
                <a16:creationId xmlns:a16="http://schemas.microsoft.com/office/drawing/2014/main" xmlns="" id="{D78E6DD8-DCBA-A336-6994-A66A02697F12}"/>
              </a:ext>
            </a:extLst>
          </p:cNvPr>
          <p:cNvSpPr>
            <a:spLocks noGrp="1"/>
          </p:cNvSpPr>
          <p:nvPr>
            <p:ph idx="1"/>
          </p:nvPr>
        </p:nvSpPr>
        <p:spPr>
          <a:xfrm>
            <a:off x="838201" y="1381008"/>
            <a:ext cx="7401448" cy="4351338"/>
          </a:xfrm>
        </p:spPr>
        <p:txBody>
          <a:bodyPr/>
          <a:lstStyle/>
          <a:p>
            <a:pPr>
              <a:lnSpc>
                <a:spcPct val="100000"/>
              </a:lnSpc>
              <a:spcBef>
                <a:spcPts val="0"/>
              </a:spcBef>
              <a:defRPr/>
            </a:pPr>
            <a:r>
              <a:rPr kumimoji="0" lang="en-US" sz="2400" b="0" i="0" u="none" strike="noStrike" kern="1200" cap="none" spc="0" normalizeH="0" baseline="0" noProof="0" dirty="0">
                <a:ln>
                  <a:noFill/>
                </a:ln>
                <a:solidFill>
                  <a:schemeClr val="tx2"/>
                </a:solidFill>
                <a:uLnTx/>
                <a:uFillTx/>
                <a:latin typeface="Calibri" panose="020F0502020204030204" pitchFamily="34" charset="0"/>
                <a:ea typeface="Calibri" panose="020F0502020204030204" pitchFamily="34" charset="0"/>
                <a:cs typeface="Calibri" panose="020F0502020204030204" pitchFamily="34" charset="0"/>
              </a:rPr>
              <a:t>Dr. Neo is a residency and fellowship trained surgical specialist who has been in practice elsewhere for 5 years and has now applied for privileges at your hospital</a:t>
            </a:r>
          </a:p>
          <a:p>
            <a:pPr>
              <a:lnSpc>
                <a:spcPct val="100000"/>
              </a:lnSpc>
              <a:spcBef>
                <a:spcPts val="0"/>
              </a:spcBef>
              <a:defRPr/>
            </a:pPr>
            <a:r>
              <a:rPr lang="en-US" sz="2400" i="1" dirty="0">
                <a:solidFill>
                  <a:schemeClr val="tx2"/>
                </a:solidFill>
                <a:latin typeface="Calibri" panose="020F0502020204030204" pitchFamily="34" charset="0"/>
                <a:ea typeface="Calibri" panose="020F0502020204030204" pitchFamily="34" charset="0"/>
                <a:cs typeface="Calibri" panose="020F0502020204030204" pitchFamily="34" charset="0"/>
              </a:rPr>
              <a:t>Dr. Neo’s practice is almost exclusively outpatient, and your CEO is salivating at the prospect that he will be brining cases to the hospital-owned outpatient surgery center</a:t>
            </a:r>
            <a:endParaRPr kumimoji="0" lang="en-US" sz="2400" b="0" i="1" u="none" strike="noStrike" kern="1200" cap="none" spc="0" normalizeH="0" baseline="0" noProof="0" dirty="0">
              <a:ln>
                <a:noFill/>
              </a:ln>
              <a:solidFill>
                <a:schemeClr val="tx2"/>
              </a:solidFill>
              <a:uLnTx/>
              <a:uFillTx/>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defRPr/>
            </a:pPr>
            <a:r>
              <a:rPr kumimoji="0" lang="en-US" sz="2400" b="0" i="0" u="none" strike="noStrike" kern="1200" cap="none" spc="0" normalizeH="0" baseline="0" noProof="0" dirty="0">
                <a:ln>
                  <a:noFill/>
                </a:ln>
                <a:solidFill>
                  <a:schemeClr val="tx2"/>
                </a:solidFill>
                <a:uLnTx/>
                <a:uFillTx/>
                <a:latin typeface="Calibri" panose="020F0502020204030204" pitchFamily="34" charset="0"/>
                <a:ea typeface="Calibri" panose="020F0502020204030204" pitchFamily="34" charset="0"/>
                <a:cs typeface="Calibri" panose="020F0502020204030204" pitchFamily="34" charset="0"/>
              </a:rPr>
              <a:t>Dr. Neo’s application was </a:t>
            </a: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approved by Credentials Committee, the MEC, and the Hospital Board</a:t>
            </a:r>
            <a:endParaRPr kumimoji="0" lang="en-US" sz="2400" b="0" i="0" u="none" strike="noStrike" kern="1200" cap="none" spc="0" normalizeH="0" baseline="0" noProof="0" dirty="0">
              <a:ln>
                <a:noFill/>
              </a:ln>
              <a:solidFill>
                <a:schemeClr val="tx2"/>
              </a:solidFill>
              <a:uLnTx/>
              <a:uFillTx/>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defRPr/>
            </a:pPr>
            <a:r>
              <a:rPr lang="en-US" sz="2400" b="1" i="1" dirty="0">
                <a:solidFill>
                  <a:srgbClr val="63B1BC"/>
                </a:solidFill>
                <a:latin typeface="Calibri" panose="020F0502020204030204" pitchFamily="34" charset="0"/>
                <a:ea typeface="Calibri" panose="020F0502020204030204" pitchFamily="34" charset="0"/>
                <a:cs typeface="Calibri" panose="020F0502020204030204" pitchFamily="34" charset="0"/>
              </a:rPr>
              <a:t>Great! Now what metrics will be used for his initial FPPE, and how do you monitor them?</a:t>
            </a:r>
            <a:endParaRPr kumimoji="0" lang="en-US" sz="2400" b="1" i="1" u="none" strike="noStrike" kern="1200" cap="none" spc="0" normalizeH="0" baseline="0" noProof="0" dirty="0">
              <a:ln>
                <a:noFill/>
              </a:ln>
              <a:solidFill>
                <a:srgbClr val="63B1BC"/>
              </a:solidFill>
              <a:uLnTx/>
              <a:uFillTx/>
              <a:latin typeface="Calibri" panose="020F0502020204030204" pitchFamily="34" charset="0"/>
              <a:ea typeface="Calibri" panose="020F0502020204030204" pitchFamily="34" charset="0"/>
              <a:cs typeface="Calibri" panose="020F0502020204030204" pitchFamily="34" charset="0"/>
            </a:endParaRPr>
          </a:p>
          <a:p>
            <a:endParaRPr lang="en-US" dirty="0"/>
          </a:p>
        </p:txBody>
      </p:sp>
      <p:pic>
        <p:nvPicPr>
          <p:cNvPr id="6" name="Picture 5">
            <a:extLst>
              <a:ext uri="{FF2B5EF4-FFF2-40B4-BE49-F238E27FC236}">
                <a16:creationId xmlns:a16="http://schemas.microsoft.com/office/drawing/2014/main" xmlns="" id="{0D1A0F7C-69A0-854F-4D81-916BA47F6C8A}"/>
              </a:ext>
            </a:extLst>
          </p:cNvPr>
          <p:cNvPicPr>
            <a:picLocks noChangeAspect="1"/>
          </p:cNvPicPr>
          <p:nvPr/>
        </p:nvPicPr>
        <p:blipFill>
          <a:blip r:embed="rId2"/>
          <a:stretch>
            <a:fillRect/>
          </a:stretch>
        </p:blipFill>
        <p:spPr>
          <a:xfrm>
            <a:off x="8542617" y="2062556"/>
            <a:ext cx="3575098" cy="2681324"/>
          </a:xfrm>
          <a:prstGeom prst="rect">
            <a:avLst/>
          </a:prstGeom>
          <a:effectLst>
            <a:outerShdw blurRad="50800" dist="76200" dir="2700000" algn="tl" rotWithShape="0">
              <a:schemeClr val="tx2"/>
            </a:outerShdw>
          </a:effectLst>
        </p:spPr>
      </p:pic>
    </p:spTree>
    <p:extLst>
      <p:ext uri="{BB962C8B-B14F-4D97-AF65-F5344CB8AC3E}">
        <p14:creationId xmlns:p14="http://schemas.microsoft.com/office/powerpoint/2010/main" val="102212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anim calcmode="lin" valueType="num">
                                      <p:cBhvr>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1B8DB12-3093-6738-212D-BB3635D1B7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4EC0CCFE-2DD4-9B11-69AC-E180164439BC}"/>
              </a:ext>
            </a:extLst>
          </p:cNvPr>
          <p:cNvSpPr>
            <a:spLocks noGrp="1"/>
          </p:cNvSpPr>
          <p:nvPr>
            <p:ph type="title"/>
          </p:nvPr>
        </p:nvSpPr>
        <p:spPr>
          <a:xfrm>
            <a:off x="838200" y="365125"/>
            <a:ext cx="7927730" cy="1325563"/>
          </a:xfrm>
        </p:spPr>
        <p:txBody>
          <a:bodyPr/>
          <a:lstStyle/>
          <a:p>
            <a:r>
              <a:rPr lang="en-US" sz="4000" b="1" dirty="0">
                <a:solidFill>
                  <a:srgbClr val="63B1BC"/>
                </a:solidFill>
                <a:effectLst>
                  <a:outerShdw blurRad="38100" dist="38100" dir="2700000" algn="tl">
                    <a:srgbClr val="000000">
                      <a:alpha val="43137"/>
                    </a:srgbClr>
                  </a:outerShdw>
                </a:effectLst>
                <a:latin typeface="Calibri Light" panose="020F0302020204030204"/>
              </a:rPr>
              <a:t>Recognize Low/No Volume Drivers</a:t>
            </a:r>
          </a:p>
        </p:txBody>
      </p:sp>
      <p:sp>
        <p:nvSpPr>
          <p:cNvPr id="3" name="Content Placeholder 2">
            <a:extLst>
              <a:ext uri="{FF2B5EF4-FFF2-40B4-BE49-F238E27FC236}">
                <a16:creationId xmlns:a16="http://schemas.microsoft.com/office/drawing/2014/main" xmlns="" id="{3137B7F0-1299-4B03-0430-46E6DB4B6251}"/>
              </a:ext>
            </a:extLst>
          </p:cNvPr>
          <p:cNvSpPr>
            <a:spLocks noGrp="1"/>
          </p:cNvSpPr>
          <p:nvPr>
            <p:ph idx="1"/>
          </p:nvPr>
        </p:nvSpPr>
        <p:spPr>
          <a:xfrm>
            <a:off x="838200" y="1255783"/>
            <a:ext cx="7401448" cy="4351338"/>
          </a:xfrm>
        </p:spPr>
        <p:txBody>
          <a:bodyPr/>
          <a:lstStyle/>
          <a:p>
            <a:pPr>
              <a:lnSpc>
                <a:spcPct val="100000"/>
              </a:lnSpc>
              <a:spcBef>
                <a:spcPts val="0"/>
              </a:spcBef>
              <a:defRPr/>
            </a:pPr>
            <a:r>
              <a:rPr kumimoji="0" lang="en-US" sz="2100" b="0" i="0" u="none" strike="noStrike" kern="1200" cap="none" spc="0" normalizeH="0" baseline="0" noProof="0" dirty="0">
                <a:ln>
                  <a:noFill/>
                </a:ln>
                <a:solidFill>
                  <a:schemeClr val="tx2"/>
                </a:solidFill>
                <a:uLnTx/>
                <a:uFillTx/>
                <a:latin typeface="Calibri" panose="020F0502020204030204" pitchFamily="34" charset="0"/>
                <a:ea typeface="Calibri" panose="020F0502020204030204" pitchFamily="34" charset="0"/>
                <a:cs typeface="Calibri" panose="020F0502020204030204" pitchFamily="34" charset="0"/>
              </a:rPr>
              <a:t>Increase in hospitalist programs</a:t>
            </a:r>
          </a:p>
          <a:p>
            <a:pPr>
              <a:lnSpc>
                <a:spcPct val="100000"/>
              </a:lnSpc>
              <a:spcBef>
                <a:spcPts val="0"/>
              </a:spcBef>
              <a:defRPr/>
            </a:pPr>
            <a:r>
              <a:rPr lang="en-US" sz="2100" i="1" dirty="0">
                <a:solidFill>
                  <a:schemeClr val="tx2"/>
                </a:solidFill>
                <a:latin typeface="Calibri" panose="020F0502020204030204" pitchFamily="34" charset="0"/>
                <a:ea typeface="Calibri" panose="020F0502020204030204" pitchFamily="34" charset="0"/>
                <a:cs typeface="Calibri" panose="020F0502020204030204" pitchFamily="34" charset="0"/>
              </a:rPr>
              <a:t>Ambulatory surgery centers expanding services</a:t>
            </a:r>
          </a:p>
          <a:p>
            <a:pPr>
              <a:lnSpc>
                <a:spcPct val="100000"/>
              </a:lnSpc>
              <a:spcBef>
                <a:spcPts val="0"/>
              </a:spcBef>
              <a:defRPr/>
            </a:pPr>
            <a:r>
              <a:rPr kumimoji="0" lang="en-US" sz="2100" b="0" i="0" u="none" strike="noStrike" kern="1200" cap="none" spc="0" normalizeH="0" baseline="0" noProof="0" dirty="0">
                <a:ln>
                  <a:noFill/>
                </a:ln>
                <a:solidFill>
                  <a:schemeClr val="tx2"/>
                </a:solidFill>
                <a:uLnTx/>
                <a:uFillTx/>
                <a:latin typeface="Calibri" panose="020F0502020204030204" pitchFamily="34" charset="0"/>
                <a:ea typeface="Calibri" panose="020F0502020204030204" pitchFamily="34" charset="0"/>
                <a:cs typeface="Calibri" panose="020F0502020204030204" pitchFamily="34" charset="0"/>
              </a:rPr>
              <a:t>Increased utilization of Endoscopy Suites</a:t>
            </a:r>
          </a:p>
          <a:p>
            <a:pPr>
              <a:lnSpc>
                <a:spcPct val="100000"/>
              </a:lnSpc>
              <a:spcBef>
                <a:spcPts val="0"/>
              </a:spcBef>
              <a:defRPr/>
            </a:pPr>
            <a:r>
              <a:rPr lang="en-US" sz="2100" i="1" dirty="0">
                <a:solidFill>
                  <a:schemeClr val="tx2"/>
                </a:solidFill>
                <a:latin typeface="Calibri" panose="020F0502020204030204" pitchFamily="34" charset="0"/>
                <a:ea typeface="Calibri" panose="020F0502020204030204" pitchFamily="34" charset="0"/>
                <a:cs typeface="Calibri" panose="020F0502020204030204" pitchFamily="34" charset="0"/>
              </a:rPr>
              <a:t>Expansion of minimally invasive procedures being performed in outpatient settings</a:t>
            </a:r>
          </a:p>
          <a:p>
            <a:pPr>
              <a:lnSpc>
                <a:spcPct val="100000"/>
              </a:lnSpc>
              <a:spcBef>
                <a:spcPts val="0"/>
              </a:spcBef>
              <a:defRPr/>
            </a:pPr>
            <a:r>
              <a:rPr kumimoji="0" lang="en-US" sz="2100" b="0" i="0" u="none" strike="noStrike" kern="1200" cap="none" spc="0" normalizeH="0" baseline="0" noProof="0" dirty="0">
                <a:ln>
                  <a:noFill/>
                </a:ln>
                <a:solidFill>
                  <a:schemeClr val="tx2"/>
                </a:solidFill>
                <a:uLnTx/>
                <a:uFillTx/>
                <a:latin typeface="Calibri" panose="020F0502020204030204" pitchFamily="34" charset="0"/>
                <a:ea typeface="Calibri" panose="020F0502020204030204" pitchFamily="34" charset="0"/>
                <a:cs typeface="Calibri" panose="020F0502020204030204" pitchFamily="34" charset="0"/>
              </a:rPr>
              <a:t>Financial incentives –</a:t>
            </a:r>
            <a:r>
              <a:rPr lang="en-US" sz="2100" dirty="0">
                <a:solidFill>
                  <a:schemeClr val="tx2"/>
                </a:solidFill>
                <a:latin typeface="Calibri" panose="020F0502020204030204" pitchFamily="34" charset="0"/>
                <a:ea typeface="Calibri" panose="020F0502020204030204" pitchFamily="34" charset="0"/>
                <a:cs typeface="Calibri" panose="020F0502020204030204" pitchFamily="34" charset="0"/>
              </a:rPr>
              <a:t> Specialist ownership stakes in outpatient settings, ASCs, endoscopy suites, cardiac </a:t>
            </a:r>
            <a:r>
              <a:rPr lang="en-US" sz="2100" dirty="0" err="1">
                <a:solidFill>
                  <a:schemeClr val="tx2"/>
                </a:solidFill>
                <a:latin typeface="Calibri" panose="020F0502020204030204" pitchFamily="34" charset="0"/>
                <a:ea typeface="Calibri" panose="020F0502020204030204" pitchFamily="34" charset="0"/>
                <a:cs typeface="Calibri" panose="020F0502020204030204" pitchFamily="34" charset="0"/>
              </a:rPr>
              <a:t>cath</a:t>
            </a:r>
            <a:r>
              <a:rPr lang="en-US" sz="2100" dirty="0">
                <a:solidFill>
                  <a:schemeClr val="tx2"/>
                </a:solidFill>
                <a:latin typeface="Calibri" panose="020F0502020204030204" pitchFamily="34" charset="0"/>
                <a:ea typeface="Calibri" panose="020F0502020204030204" pitchFamily="34" charset="0"/>
                <a:cs typeface="Calibri" panose="020F0502020204030204" pitchFamily="34" charset="0"/>
              </a:rPr>
              <a:t> labs….</a:t>
            </a:r>
          </a:p>
          <a:p>
            <a:pPr>
              <a:lnSpc>
                <a:spcPct val="100000"/>
              </a:lnSpc>
              <a:spcBef>
                <a:spcPts val="0"/>
              </a:spcBef>
              <a:defRPr/>
            </a:pPr>
            <a:r>
              <a:rPr kumimoji="0" lang="en-US" sz="2100" b="0" i="1" u="none" strike="noStrike" kern="1200" cap="none" spc="0" normalizeH="0" baseline="0" noProof="0" dirty="0">
                <a:ln>
                  <a:noFill/>
                </a:ln>
                <a:solidFill>
                  <a:schemeClr val="tx2"/>
                </a:solidFill>
                <a:uLnTx/>
                <a:uFillTx/>
                <a:latin typeface="Calibri" panose="020F0502020204030204" pitchFamily="34" charset="0"/>
                <a:ea typeface="Calibri" panose="020F0502020204030204" pitchFamily="34" charset="0"/>
                <a:cs typeface="Calibri" panose="020F0502020204030204" pitchFamily="34" charset="0"/>
              </a:rPr>
              <a:t>Increasing number of p</a:t>
            </a:r>
            <a:r>
              <a:rPr lang="en-US" sz="2100" i="1" dirty="0" err="1">
                <a:solidFill>
                  <a:schemeClr val="tx2"/>
                </a:solidFill>
                <a:latin typeface="Calibri" panose="020F0502020204030204" pitchFamily="34" charset="0"/>
                <a:ea typeface="Calibri" panose="020F0502020204030204" pitchFamily="34" charset="0"/>
                <a:cs typeface="Calibri" panose="020F0502020204030204" pitchFamily="34" charset="0"/>
              </a:rPr>
              <a:t>roviders</a:t>
            </a:r>
            <a:r>
              <a:rPr lang="en-US" sz="2100" i="1" dirty="0">
                <a:solidFill>
                  <a:schemeClr val="tx2"/>
                </a:solidFill>
                <a:latin typeface="Calibri" panose="020F0502020204030204" pitchFamily="34" charset="0"/>
                <a:ea typeface="Calibri" panose="020F0502020204030204" pitchFamily="34" charset="0"/>
                <a:cs typeface="Calibri" panose="020F0502020204030204" pitchFamily="34" charset="0"/>
              </a:rPr>
              <a:t> (often women) pursuing work/life balance and time for family</a:t>
            </a:r>
          </a:p>
          <a:p>
            <a:pPr>
              <a:lnSpc>
                <a:spcPct val="100000"/>
              </a:lnSpc>
              <a:spcBef>
                <a:spcPts val="0"/>
              </a:spcBef>
              <a:defRPr/>
            </a:pPr>
            <a:r>
              <a:rPr kumimoji="0" lang="en-US" sz="2100" b="0" i="0" u="none" strike="noStrike" kern="1200" cap="none" spc="0" normalizeH="0" baseline="0" noProof="0" dirty="0">
                <a:ln>
                  <a:noFill/>
                </a:ln>
                <a:solidFill>
                  <a:schemeClr val="tx2"/>
                </a:solidFill>
                <a:uLnTx/>
                <a:uFillTx/>
                <a:latin typeface="Calibri" panose="020F0502020204030204" pitchFamily="34" charset="0"/>
                <a:ea typeface="Calibri" panose="020F0502020204030204" pitchFamily="34" charset="0"/>
                <a:cs typeface="Calibri" panose="020F0502020204030204" pitchFamily="34" charset="0"/>
              </a:rPr>
              <a:t>Many providers hold on to privileges because of previous reimbursement </a:t>
            </a:r>
            <a:r>
              <a:rPr kumimoji="0" lang="en-US" sz="2100" b="0" i="0" u="none" strike="noStrike" kern="1200" cap="none" spc="0" normalizeH="0" baseline="0" noProof="0" dirty="0" err="1">
                <a:ln>
                  <a:noFill/>
                </a:ln>
                <a:solidFill>
                  <a:schemeClr val="tx2"/>
                </a:solidFill>
                <a:uLnTx/>
                <a:uFillTx/>
                <a:latin typeface="Calibri" panose="020F0502020204030204" pitchFamily="34" charset="0"/>
                <a:ea typeface="Calibri" panose="020F0502020204030204" pitchFamily="34" charset="0"/>
                <a:cs typeface="Calibri" panose="020F0502020204030204" pitchFamily="34" charset="0"/>
              </a:rPr>
              <a:t>requirem</a:t>
            </a:r>
            <a:r>
              <a:rPr lang="en-US" sz="2100" dirty="0">
                <a:solidFill>
                  <a:schemeClr val="tx2"/>
                </a:solidFill>
                <a:latin typeface="Calibri" panose="020F0502020204030204" pitchFamily="34" charset="0"/>
                <a:ea typeface="Calibri" panose="020F0502020204030204" pitchFamily="34" charset="0"/>
                <a:cs typeface="Calibri" panose="020F0502020204030204" pitchFamily="34" charset="0"/>
              </a:rPr>
              <a:t>ents – which may no longer be relevant</a:t>
            </a:r>
          </a:p>
          <a:p>
            <a:pPr lvl="1">
              <a:lnSpc>
                <a:spcPct val="100000"/>
              </a:lnSpc>
              <a:spcBef>
                <a:spcPts val="0"/>
              </a:spcBef>
              <a:defRPr/>
            </a:pPr>
            <a:r>
              <a:rPr kumimoji="0" lang="en-US" sz="1800" b="0" i="1" u="none" strike="noStrike" kern="1200" cap="none" spc="0" normalizeH="0" baseline="0" noProof="0" dirty="0">
                <a:ln>
                  <a:noFill/>
                </a:ln>
                <a:solidFill>
                  <a:schemeClr val="tx2"/>
                </a:solidFill>
                <a:uLnTx/>
                <a:uFillTx/>
                <a:latin typeface="Calibri" panose="020F0502020204030204" pitchFamily="34" charset="0"/>
                <a:ea typeface="Calibri" panose="020F0502020204030204" pitchFamily="34" charset="0"/>
                <a:cs typeface="Calibri" panose="020F0502020204030204" pitchFamily="34" charset="0"/>
              </a:rPr>
              <a:t>There still are 3</a:t>
            </a:r>
            <a:r>
              <a:rPr kumimoji="0" lang="en-US" sz="1800" b="0" i="1" u="none" strike="noStrike" kern="1200" cap="none" spc="0" normalizeH="0" baseline="30000" noProof="0" dirty="0">
                <a:ln>
                  <a:noFill/>
                </a:ln>
                <a:solidFill>
                  <a:schemeClr val="tx2"/>
                </a:solidFill>
                <a:uLnTx/>
                <a:uFillTx/>
                <a:latin typeface="Calibri" panose="020F0502020204030204" pitchFamily="34" charset="0"/>
                <a:ea typeface="Calibri" panose="020F0502020204030204" pitchFamily="34" charset="0"/>
                <a:cs typeface="Calibri" panose="020F0502020204030204" pitchFamily="34" charset="0"/>
              </a:rPr>
              <a:t>rd</a:t>
            </a:r>
            <a:r>
              <a:rPr kumimoji="0" lang="en-US" sz="1800" b="0" i="1" u="none" strike="noStrike" kern="1200" cap="none" spc="0" normalizeH="0" baseline="0" noProof="0" dirty="0">
                <a:ln>
                  <a:noFill/>
                </a:ln>
                <a:solidFill>
                  <a:schemeClr val="tx2"/>
                </a:solidFill>
                <a:uLnTx/>
                <a:uFillTx/>
                <a:latin typeface="Calibri" panose="020F0502020204030204" pitchFamily="34" charset="0"/>
                <a:ea typeface="Calibri" panose="020F0502020204030204" pitchFamily="34" charset="0"/>
                <a:cs typeface="Calibri" panose="020F0502020204030204" pitchFamily="34" charset="0"/>
              </a:rPr>
              <a:t> party payers that still require physicians maintain hospital medical staff membership to participate in their network</a:t>
            </a:r>
          </a:p>
        </p:txBody>
      </p:sp>
      <p:pic>
        <p:nvPicPr>
          <p:cNvPr id="6" name="Picture 5">
            <a:extLst>
              <a:ext uri="{FF2B5EF4-FFF2-40B4-BE49-F238E27FC236}">
                <a16:creationId xmlns:a16="http://schemas.microsoft.com/office/drawing/2014/main" xmlns="" id="{DFB84FA5-5CE4-137C-AB12-F6D3591AE164}"/>
              </a:ext>
            </a:extLst>
          </p:cNvPr>
          <p:cNvPicPr>
            <a:picLocks noChangeAspect="1"/>
          </p:cNvPicPr>
          <p:nvPr/>
        </p:nvPicPr>
        <p:blipFill>
          <a:blip r:embed="rId2"/>
          <a:stretch>
            <a:fillRect/>
          </a:stretch>
        </p:blipFill>
        <p:spPr>
          <a:xfrm>
            <a:off x="8544445" y="2062554"/>
            <a:ext cx="3575100" cy="2681325"/>
          </a:xfrm>
          <a:prstGeom prst="rect">
            <a:avLst/>
          </a:prstGeom>
        </p:spPr>
      </p:pic>
    </p:spTree>
    <p:extLst>
      <p:ext uri="{BB962C8B-B14F-4D97-AF65-F5344CB8AC3E}">
        <p14:creationId xmlns:p14="http://schemas.microsoft.com/office/powerpoint/2010/main" val="110932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E92B94F-6E14-B08C-CF6E-49FFA39FBF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612CACDD-E8B0-9679-2A4A-61807163B9DC}"/>
              </a:ext>
            </a:extLst>
          </p:cNvPr>
          <p:cNvSpPr>
            <a:spLocks noGrp="1"/>
          </p:cNvSpPr>
          <p:nvPr>
            <p:ph type="title"/>
          </p:nvPr>
        </p:nvSpPr>
        <p:spPr/>
        <p:txBody>
          <a:bodyPr/>
          <a:lstStyle/>
          <a:p>
            <a:r>
              <a:rPr lang="en-US" sz="4000" b="1" dirty="0">
                <a:solidFill>
                  <a:srgbClr val="63B1BC"/>
                </a:solidFill>
                <a:effectLst>
                  <a:outerShdw blurRad="38100" dist="38100" dir="2700000" algn="tl">
                    <a:srgbClr val="000000">
                      <a:alpha val="43137"/>
                    </a:srgbClr>
                  </a:outerShdw>
                </a:effectLst>
                <a:latin typeface="Calibri Light" panose="020F0302020204030204"/>
              </a:rPr>
              <a:t>Understanding the “need”</a:t>
            </a:r>
          </a:p>
        </p:txBody>
      </p:sp>
      <p:sp>
        <p:nvSpPr>
          <p:cNvPr id="3" name="Content Placeholder 2">
            <a:extLst>
              <a:ext uri="{FF2B5EF4-FFF2-40B4-BE49-F238E27FC236}">
                <a16:creationId xmlns:a16="http://schemas.microsoft.com/office/drawing/2014/main" xmlns="" id="{D84A39DB-E4F8-0A87-AC0A-69B3F41ABBB6}"/>
              </a:ext>
            </a:extLst>
          </p:cNvPr>
          <p:cNvSpPr>
            <a:spLocks noGrp="1"/>
          </p:cNvSpPr>
          <p:nvPr>
            <p:ph idx="1"/>
          </p:nvPr>
        </p:nvSpPr>
        <p:spPr>
          <a:xfrm>
            <a:off x="776748" y="1894880"/>
            <a:ext cx="7401448" cy="4351338"/>
          </a:xfrm>
        </p:spPr>
        <p:txBody>
          <a:bodyPr/>
          <a:lstStyle/>
          <a:p>
            <a:pPr>
              <a:lnSpc>
                <a:spcPct val="100000"/>
              </a:lnSpc>
              <a:spcBef>
                <a:spcPts val="0"/>
              </a:spcBef>
              <a:defRP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Staff membership / privileges may be a requirement from third party payer(s)</a:t>
            </a:r>
          </a:p>
          <a:p>
            <a:pPr lvl="1">
              <a:lnSpc>
                <a:spcPct val="100000"/>
              </a:lnSpc>
              <a:spcBef>
                <a:spcPts val="0"/>
              </a:spcBef>
              <a:buFont typeface="Courier New" panose="02070309020205020404" pitchFamily="49" charset="0"/>
              <a:buChar char="o"/>
              <a:defRPr/>
            </a:pP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Membership alone, without privileges, may meet this requirement</a:t>
            </a:r>
          </a:p>
          <a:p>
            <a:pPr>
              <a:lnSpc>
                <a:spcPct val="100000"/>
              </a:lnSpc>
              <a:spcBef>
                <a:spcPts val="0"/>
              </a:spcBef>
              <a:defRP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Perception</a:t>
            </a:r>
          </a:p>
          <a:p>
            <a:pPr lvl="1">
              <a:lnSpc>
                <a:spcPct val="100000"/>
              </a:lnSpc>
              <a:spcBef>
                <a:spcPts val="0"/>
              </a:spcBef>
              <a:buFont typeface="Courier New" panose="02070309020205020404" pitchFamily="49" charset="0"/>
              <a:buChar char="o"/>
              <a:defRPr/>
            </a:pP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They have always had privileges; removing “active privileges” may be seen as a punishment or viewed negatively</a:t>
            </a:r>
            <a:endParaRPr kumimoji="0" lang="en-US" b="0" i="0" u="none" strike="noStrike" kern="1200" cap="none" spc="0" normalizeH="0" baseline="0" noProof="0" dirty="0">
              <a:ln>
                <a:noFill/>
              </a:ln>
              <a:solidFill>
                <a:schemeClr val="tx2"/>
              </a:solidFill>
              <a:uLnTx/>
              <a:uFillTx/>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defRPr/>
            </a:pPr>
            <a:r>
              <a:rPr kumimoji="0" lang="en-US" sz="2400" b="0" i="0" u="none" strike="noStrike" kern="1200" cap="none" spc="0" normalizeH="0" baseline="0" noProof="0" dirty="0">
                <a:ln>
                  <a:noFill/>
                </a:ln>
                <a:solidFill>
                  <a:schemeClr val="tx2"/>
                </a:solidFill>
                <a:uLnTx/>
                <a:uFillTx/>
                <a:latin typeface="Calibri" panose="020F0502020204030204" pitchFamily="34" charset="0"/>
                <a:ea typeface="Calibri" panose="020F0502020204030204" pitchFamily="34" charset="0"/>
                <a:cs typeface="Calibri" panose="020F0502020204030204" pitchFamily="34" charset="0"/>
              </a:rPr>
              <a:t>Having a conversation is important -</a:t>
            </a: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 provide understanding regarding the differences between hospital staff membership &amp; hospital privileges</a:t>
            </a:r>
            <a:endParaRPr kumimoji="0" lang="en-US" sz="2000" b="0" i="0" u="none" strike="noStrike" kern="1200" cap="none" spc="0" normalizeH="0" baseline="0" noProof="0" dirty="0">
              <a:ln>
                <a:noFill/>
              </a:ln>
              <a:solidFill>
                <a:schemeClr val="tx2"/>
              </a:solidFill>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98170C15-8C36-FC34-6280-4A7F0C3D0D2F}"/>
              </a:ext>
            </a:extLst>
          </p:cNvPr>
          <p:cNvSpPr txBox="1"/>
          <p:nvPr/>
        </p:nvSpPr>
        <p:spPr>
          <a:xfrm>
            <a:off x="776748" y="1123024"/>
            <a:ext cx="6220952"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400" b="1" i="1" u="none" strike="noStrike" kern="1200" cap="none" spc="0" normalizeH="0" baseline="0" noProof="0" dirty="0">
                <a:ln>
                  <a:noFill/>
                </a:ln>
                <a:solidFill>
                  <a:srgbClr val="0E2841"/>
                </a:solidFill>
                <a:effectLst>
                  <a:outerShdw blurRad="38100" dist="38100" dir="2700000" algn="tl">
                    <a:srgbClr val="000000">
                      <a:alpha val="43137"/>
                    </a:srgbClr>
                  </a:outerShdw>
                </a:effectLst>
                <a:uLnTx/>
                <a:uFillTx/>
                <a:latin typeface="Calibri Light" panose="020F0302020204030204"/>
                <a:ea typeface="+mn-ea"/>
                <a:cs typeface="+mn-cs"/>
              </a:rPr>
              <a:t>Why does a provider need hospital privileges?</a:t>
            </a:r>
          </a:p>
        </p:txBody>
      </p:sp>
      <p:pic>
        <p:nvPicPr>
          <p:cNvPr id="8" name="Picture 7">
            <a:extLst>
              <a:ext uri="{FF2B5EF4-FFF2-40B4-BE49-F238E27FC236}">
                <a16:creationId xmlns:a16="http://schemas.microsoft.com/office/drawing/2014/main" xmlns="" id="{78E8E802-6327-4811-54C7-0A55ED43627F}"/>
              </a:ext>
            </a:extLst>
          </p:cNvPr>
          <p:cNvPicPr>
            <a:picLocks noChangeAspect="1"/>
          </p:cNvPicPr>
          <p:nvPr/>
        </p:nvPicPr>
        <p:blipFill>
          <a:blip r:embed="rId2"/>
          <a:stretch>
            <a:fillRect/>
          </a:stretch>
        </p:blipFill>
        <p:spPr>
          <a:xfrm>
            <a:off x="8544445" y="2062554"/>
            <a:ext cx="3682303" cy="2792210"/>
          </a:xfrm>
          <a:prstGeom prst="rect">
            <a:avLst/>
          </a:prstGeom>
        </p:spPr>
      </p:pic>
    </p:spTree>
    <p:extLst>
      <p:ext uri="{BB962C8B-B14F-4D97-AF65-F5344CB8AC3E}">
        <p14:creationId xmlns:p14="http://schemas.microsoft.com/office/powerpoint/2010/main" val="28221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2936A26-D540-14F9-313D-0B865B19650D}"/>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xmlns="" id="{59F145BF-4686-972B-7933-4E6222FF30B3}"/>
              </a:ext>
            </a:extLst>
          </p:cNvPr>
          <p:cNvSpPr txBox="1">
            <a:spLocks/>
          </p:cNvSpPr>
          <p:nvPr/>
        </p:nvSpPr>
        <p:spPr>
          <a:xfrm>
            <a:off x="3669896" y="2071859"/>
            <a:ext cx="7401448" cy="29130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Accreditation bodies have raised the bar regarding the need to link privileges with demonstrated current competence</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A threadbare “credentials file” is not sufficient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PPE and Quality Data are required to demonstrate competency……</a:t>
            </a:r>
          </a:p>
          <a:p>
            <a:pPr marL="685800" marR="0" lvl="1"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en-US" sz="2400" b="1" i="1"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….and must be used in the recredentialing process</a:t>
            </a:r>
          </a:p>
        </p:txBody>
      </p:sp>
      <p:sp>
        <p:nvSpPr>
          <p:cNvPr id="7" name="Title 1">
            <a:extLst>
              <a:ext uri="{FF2B5EF4-FFF2-40B4-BE49-F238E27FC236}">
                <a16:creationId xmlns:a16="http://schemas.microsoft.com/office/drawing/2014/main" xmlns="" id="{A731DE77-C5AA-7404-F8BD-1799378FFE71}"/>
              </a:ext>
            </a:extLst>
          </p:cNvPr>
          <p:cNvSpPr txBox="1">
            <a:spLocks/>
          </p:cNvSpPr>
          <p:nvPr/>
        </p:nvSpPr>
        <p:spPr>
          <a:xfrm>
            <a:off x="3689562" y="365125"/>
            <a:ext cx="768927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mj-cs"/>
              </a:rPr>
              <a:t>Understanding </a:t>
            </a:r>
            <a:r>
              <a:rPr kumimoji="0" lang="en-US" sz="4000" b="1" i="0" u="sng" strike="noStrike" kern="1200" cap="none" spc="0" normalizeH="0" baseline="0" noProof="0" dirty="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mj-cs"/>
              </a:rPr>
              <a:t>your</a:t>
            </a:r>
            <a:r>
              <a:rPr kumimoji="0" lang="en-US" sz="4000" b="1" i="0" u="none" strike="noStrike" kern="1200" cap="none" spc="0" normalizeH="0" baseline="0" noProof="0" dirty="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mj-cs"/>
              </a:rPr>
              <a:t> “need”</a:t>
            </a:r>
          </a:p>
        </p:txBody>
      </p:sp>
      <p:sp>
        <p:nvSpPr>
          <p:cNvPr id="8" name="TextBox 7">
            <a:extLst>
              <a:ext uri="{FF2B5EF4-FFF2-40B4-BE49-F238E27FC236}">
                <a16:creationId xmlns:a16="http://schemas.microsoft.com/office/drawing/2014/main" xmlns="" id="{8CBEA6EC-6BB4-DD68-9778-CDD25575ECBA}"/>
              </a:ext>
            </a:extLst>
          </p:cNvPr>
          <p:cNvSpPr txBox="1"/>
          <p:nvPr/>
        </p:nvSpPr>
        <p:spPr>
          <a:xfrm>
            <a:off x="3628110" y="1123024"/>
            <a:ext cx="6220952"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400" b="1" i="1" u="none" strike="noStrike" kern="1200" cap="none" spc="0" normalizeH="0" baseline="0" noProof="0" dirty="0">
                <a:ln>
                  <a:noFill/>
                </a:ln>
                <a:solidFill>
                  <a:srgbClr val="0E2841"/>
                </a:solidFill>
                <a:effectLst>
                  <a:outerShdw blurRad="38100" dist="38100" dir="2700000" algn="tl">
                    <a:srgbClr val="000000">
                      <a:alpha val="43137"/>
                    </a:srgbClr>
                  </a:outerShdw>
                </a:effectLst>
                <a:uLnTx/>
                <a:uFillTx/>
                <a:latin typeface="Calibri Light" panose="020F0302020204030204"/>
                <a:ea typeface="+mn-ea"/>
                <a:cs typeface="+mn-cs"/>
              </a:rPr>
              <a:t>What’s the big deal, and why is it my problem?</a:t>
            </a:r>
          </a:p>
        </p:txBody>
      </p:sp>
      <p:sp>
        <p:nvSpPr>
          <p:cNvPr id="3" name="Content Placeholder 2">
            <a:extLst>
              <a:ext uri="{FF2B5EF4-FFF2-40B4-BE49-F238E27FC236}">
                <a16:creationId xmlns:a16="http://schemas.microsoft.com/office/drawing/2014/main" xmlns="" id="{94823292-95E9-4BAF-4671-68FBB7118890}"/>
              </a:ext>
            </a:extLst>
          </p:cNvPr>
          <p:cNvSpPr txBox="1">
            <a:spLocks/>
          </p:cNvSpPr>
          <p:nvPr/>
        </p:nvSpPr>
        <p:spPr>
          <a:xfrm>
            <a:off x="4156733" y="5532855"/>
            <a:ext cx="2736436" cy="4951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400" b="1" i="0" u="sng"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FPPE is time-limited</a:t>
            </a:r>
          </a:p>
        </p:txBody>
      </p:sp>
      <p:pic>
        <p:nvPicPr>
          <p:cNvPr id="4" name="Picture 2">
            <a:extLst>
              <a:ext uri="{FF2B5EF4-FFF2-40B4-BE49-F238E27FC236}">
                <a16:creationId xmlns:a16="http://schemas.microsoft.com/office/drawing/2014/main" xmlns="" id="{3EC41CDB-A6A5-217A-204C-EBBBD5E24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616" y="4855494"/>
            <a:ext cx="2446866" cy="1847433"/>
          </a:xfrm>
          <a:prstGeom prst="rect">
            <a:avLst/>
          </a:prstGeom>
          <a:noFill/>
          <a:effectLst>
            <a:outerShdw blurRad="50800" dist="76200" dir="2700000" algn="tl" rotWithShape="0">
              <a:prstClr val="black"/>
            </a:outerShdw>
          </a:effectLst>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xmlns="" id="{ADEBF9F0-D8E1-262F-A984-E9342260E078}"/>
              </a:ext>
            </a:extLst>
          </p:cNvPr>
          <p:cNvCxnSpPr>
            <a:cxnSpLocks/>
          </p:cNvCxnSpPr>
          <p:nvPr/>
        </p:nvCxnSpPr>
        <p:spPr>
          <a:xfrm>
            <a:off x="5231308" y="2758481"/>
            <a:ext cx="1661861" cy="0"/>
          </a:xfrm>
          <a:prstGeom prst="line">
            <a:avLst/>
          </a:prstGeom>
          <a:ln w="38100">
            <a:solidFill>
              <a:srgbClr val="63B1BC"/>
            </a:solidFill>
          </a:ln>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xmlns="" id="{D3407847-FA65-E64A-6EB7-F13CCC01080F}"/>
              </a:ext>
            </a:extLst>
          </p:cNvPr>
          <p:cNvSpPr txBox="1">
            <a:spLocks/>
          </p:cNvSpPr>
          <p:nvPr/>
        </p:nvSpPr>
        <p:spPr>
          <a:xfrm>
            <a:off x="3689562" y="5869698"/>
            <a:ext cx="4147132" cy="4951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&amp; cannot go on indefinitely</a:t>
            </a:r>
          </a:p>
        </p:txBody>
      </p:sp>
      <p:cxnSp>
        <p:nvCxnSpPr>
          <p:cNvPr id="12" name="Straight Connector 11">
            <a:extLst>
              <a:ext uri="{FF2B5EF4-FFF2-40B4-BE49-F238E27FC236}">
                <a16:creationId xmlns:a16="http://schemas.microsoft.com/office/drawing/2014/main" xmlns="" id="{B8B8BF69-985C-5FA5-80F3-5FE0097D08EE}"/>
              </a:ext>
            </a:extLst>
          </p:cNvPr>
          <p:cNvCxnSpPr>
            <a:cxnSpLocks/>
          </p:cNvCxnSpPr>
          <p:nvPr/>
        </p:nvCxnSpPr>
        <p:spPr>
          <a:xfrm>
            <a:off x="4214926" y="3990285"/>
            <a:ext cx="2605260" cy="0"/>
          </a:xfrm>
          <a:prstGeom prst="line">
            <a:avLst/>
          </a:prstGeom>
          <a:ln w="38100">
            <a:solidFill>
              <a:srgbClr val="63B1BC"/>
            </a:solidFill>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xmlns="" id="{772B3AC6-87B2-050E-DDA3-651CA8C25BDF}"/>
              </a:ext>
            </a:extLst>
          </p:cNvPr>
          <p:cNvGrpSpPr>
            <a:grpSpLocks noChangeAspect="1"/>
          </p:cNvGrpSpPr>
          <p:nvPr/>
        </p:nvGrpSpPr>
        <p:grpSpPr>
          <a:xfrm>
            <a:off x="387774" y="1783080"/>
            <a:ext cx="2735291" cy="3291840"/>
            <a:chOff x="516362" y="1690688"/>
            <a:chExt cx="2506955" cy="3017043"/>
          </a:xfrm>
          <a:effectLst>
            <a:outerShdw blurRad="50800" dist="76200" dir="2700000" algn="tl" rotWithShape="0">
              <a:prstClr val="black"/>
            </a:outerShdw>
          </a:effectLst>
        </p:grpSpPr>
        <p:pic>
          <p:nvPicPr>
            <p:cNvPr id="18" name="Picture 17">
              <a:extLst>
                <a:ext uri="{FF2B5EF4-FFF2-40B4-BE49-F238E27FC236}">
                  <a16:creationId xmlns:a16="http://schemas.microsoft.com/office/drawing/2014/main" xmlns="" id="{68936F18-14E3-90B4-D6D3-85647B889D4C}"/>
                </a:ext>
              </a:extLst>
            </p:cNvPr>
            <p:cNvPicPr>
              <a:picLocks noChangeAspect="1"/>
            </p:cNvPicPr>
            <p:nvPr/>
          </p:nvPicPr>
          <p:blipFill>
            <a:blip r:embed="rId3"/>
            <a:srcRect l="47932" t="5030"/>
            <a:stretch/>
          </p:blipFill>
          <p:spPr>
            <a:xfrm>
              <a:off x="516362" y="1690688"/>
              <a:ext cx="2506955" cy="2572119"/>
            </a:xfrm>
            <a:prstGeom prst="rect">
              <a:avLst/>
            </a:prstGeom>
          </p:spPr>
        </p:pic>
        <p:pic>
          <p:nvPicPr>
            <p:cNvPr id="19" name="Picture 18">
              <a:extLst>
                <a:ext uri="{FF2B5EF4-FFF2-40B4-BE49-F238E27FC236}">
                  <a16:creationId xmlns:a16="http://schemas.microsoft.com/office/drawing/2014/main" xmlns="" id="{78F0A2CE-86BD-28A5-64D6-C75A07C974B6}"/>
                </a:ext>
              </a:extLst>
            </p:cNvPr>
            <p:cNvPicPr>
              <a:picLocks noChangeAspect="1"/>
            </p:cNvPicPr>
            <p:nvPr/>
          </p:nvPicPr>
          <p:blipFill>
            <a:blip r:embed="rId4"/>
            <a:srcRect t="40018" b="15892"/>
            <a:stretch/>
          </p:blipFill>
          <p:spPr>
            <a:xfrm>
              <a:off x="516362" y="3054756"/>
              <a:ext cx="2506955" cy="1652975"/>
            </a:xfrm>
            <a:prstGeom prst="rect">
              <a:avLst/>
            </a:prstGeom>
          </p:spPr>
        </p:pic>
      </p:grpSp>
    </p:spTree>
    <p:extLst>
      <p:ext uri="{BB962C8B-B14F-4D97-AF65-F5344CB8AC3E}">
        <p14:creationId xmlns:p14="http://schemas.microsoft.com/office/powerpoint/2010/main" val="234810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wipe(left)">
                                      <p:cBhvr>
                                        <p:cTn id="7" dur="500"/>
                                        <p:tgtEl>
                                          <p:spTgt spid="6">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25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148F2AA-B3CA-D2C4-BC4D-DA5DA1AB106B}"/>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xmlns="" id="{FAF71BFB-0369-8FF9-C165-AAF34D8FE304}"/>
              </a:ext>
            </a:extLst>
          </p:cNvPr>
          <p:cNvSpPr txBox="1">
            <a:spLocks/>
          </p:cNvSpPr>
          <p:nvPr/>
        </p:nvSpPr>
        <p:spPr>
          <a:xfrm>
            <a:off x="3669896" y="2071859"/>
            <a:ext cx="7401448" cy="29130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Low &amp; No Volume providers by definition do not provide enough hospital-based care to demonstrate evidence of competence</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Medical staff leaders and MSPs responsible for credentialing / recredentialing need a little creativity and flexibility to identify data sources for these providers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Creativity and flexibility can also help solve this issue for providers who don’t truly require full hospital privileges</a:t>
            </a:r>
          </a:p>
        </p:txBody>
      </p:sp>
      <p:sp>
        <p:nvSpPr>
          <p:cNvPr id="3" name="Title 1">
            <a:extLst>
              <a:ext uri="{FF2B5EF4-FFF2-40B4-BE49-F238E27FC236}">
                <a16:creationId xmlns:a16="http://schemas.microsoft.com/office/drawing/2014/main" xmlns="" id="{757BCE3E-C36C-96C2-C474-AFB043DD5B02}"/>
              </a:ext>
            </a:extLst>
          </p:cNvPr>
          <p:cNvSpPr txBox="1">
            <a:spLocks/>
          </p:cNvSpPr>
          <p:nvPr/>
        </p:nvSpPr>
        <p:spPr>
          <a:xfrm>
            <a:off x="3689562" y="365125"/>
            <a:ext cx="768927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mj-cs"/>
              </a:rPr>
              <a:t>Understanding </a:t>
            </a:r>
            <a:r>
              <a:rPr kumimoji="0" lang="en-US" sz="4000" b="1" i="0" u="sng" strike="noStrike" kern="1200" cap="none" spc="0" normalizeH="0" baseline="0" noProof="0" dirty="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mj-cs"/>
              </a:rPr>
              <a:t>your</a:t>
            </a:r>
            <a:r>
              <a:rPr kumimoji="0" lang="en-US" sz="4000" b="1" i="0" u="none" strike="noStrike" kern="1200" cap="none" spc="0" normalizeH="0" baseline="0" noProof="0" dirty="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mj-cs"/>
              </a:rPr>
              <a:t> “need”</a:t>
            </a:r>
          </a:p>
        </p:txBody>
      </p:sp>
      <p:sp>
        <p:nvSpPr>
          <p:cNvPr id="4" name="TextBox 3">
            <a:extLst>
              <a:ext uri="{FF2B5EF4-FFF2-40B4-BE49-F238E27FC236}">
                <a16:creationId xmlns:a16="http://schemas.microsoft.com/office/drawing/2014/main" xmlns="" id="{CF0DD952-D1A6-028A-1B2D-FD494732D843}"/>
              </a:ext>
            </a:extLst>
          </p:cNvPr>
          <p:cNvSpPr txBox="1"/>
          <p:nvPr/>
        </p:nvSpPr>
        <p:spPr>
          <a:xfrm>
            <a:off x="3628110" y="1123024"/>
            <a:ext cx="6220952"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400" b="1" i="1" u="none" strike="noStrike" kern="1200" cap="none" spc="0" normalizeH="0" baseline="0" noProof="0" dirty="0">
                <a:ln>
                  <a:noFill/>
                </a:ln>
                <a:solidFill>
                  <a:srgbClr val="0E2841"/>
                </a:solidFill>
                <a:effectLst>
                  <a:outerShdw blurRad="38100" dist="38100" dir="2700000" algn="tl">
                    <a:srgbClr val="000000">
                      <a:alpha val="43137"/>
                    </a:srgbClr>
                  </a:outerShdw>
                </a:effectLst>
                <a:uLnTx/>
                <a:uFillTx/>
                <a:latin typeface="Calibri Light" panose="020F0302020204030204"/>
                <a:ea typeface="+mn-ea"/>
                <a:cs typeface="+mn-cs"/>
              </a:rPr>
              <a:t>What’s the big deal, and why is it my problem?</a:t>
            </a:r>
          </a:p>
        </p:txBody>
      </p:sp>
      <p:grpSp>
        <p:nvGrpSpPr>
          <p:cNvPr id="9" name="Group 8">
            <a:extLst>
              <a:ext uri="{FF2B5EF4-FFF2-40B4-BE49-F238E27FC236}">
                <a16:creationId xmlns:a16="http://schemas.microsoft.com/office/drawing/2014/main" xmlns="" id="{EAAA1E7D-C152-88AE-DF7B-A6014B44B182}"/>
              </a:ext>
            </a:extLst>
          </p:cNvPr>
          <p:cNvGrpSpPr>
            <a:grpSpLocks noChangeAspect="1"/>
          </p:cNvGrpSpPr>
          <p:nvPr/>
        </p:nvGrpSpPr>
        <p:grpSpPr>
          <a:xfrm>
            <a:off x="387774" y="1783080"/>
            <a:ext cx="2735291" cy="3291840"/>
            <a:chOff x="516362" y="1690688"/>
            <a:chExt cx="2506955" cy="3017043"/>
          </a:xfrm>
          <a:effectLst>
            <a:outerShdw blurRad="50800" dist="76200" dir="2700000" algn="tl" rotWithShape="0">
              <a:prstClr val="black"/>
            </a:outerShdw>
          </a:effectLst>
        </p:grpSpPr>
        <p:pic>
          <p:nvPicPr>
            <p:cNvPr id="7" name="Picture 6">
              <a:extLst>
                <a:ext uri="{FF2B5EF4-FFF2-40B4-BE49-F238E27FC236}">
                  <a16:creationId xmlns:a16="http://schemas.microsoft.com/office/drawing/2014/main" xmlns="" id="{C6B20FC5-19C4-F69C-7684-61DB8D404338}"/>
                </a:ext>
              </a:extLst>
            </p:cNvPr>
            <p:cNvPicPr>
              <a:picLocks noChangeAspect="1"/>
            </p:cNvPicPr>
            <p:nvPr/>
          </p:nvPicPr>
          <p:blipFill>
            <a:blip r:embed="rId2"/>
            <a:srcRect l="47932" t="5030"/>
            <a:stretch/>
          </p:blipFill>
          <p:spPr>
            <a:xfrm>
              <a:off x="516362" y="1690688"/>
              <a:ext cx="2506955" cy="2572119"/>
            </a:xfrm>
            <a:prstGeom prst="rect">
              <a:avLst/>
            </a:prstGeom>
          </p:spPr>
        </p:pic>
        <p:pic>
          <p:nvPicPr>
            <p:cNvPr id="8" name="Picture 7">
              <a:extLst>
                <a:ext uri="{FF2B5EF4-FFF2-40B4-BE49-F238E27FC236}">
                  <a16:creationId xmlns:a16="http://schemas.microsoft.com/office/drawing/2014/main" xmlns="" id="{EE620B5D-BE7E-754F-D8DD-B9B7542F2792}"/>
                </a:ext>
              </a:extLst>
            </p:cNvPr>
            <p:cNvPicPr>
              <a:picLocks noChangeAspect="1"/>
            </p:cNvPicPr>
            <p:nvPr/>
          </p:nvPicPr>
          <p:blipFill>
            <a:blip r:embed="rId3"/>
            <a:srcRect t="40018" b="15892"/>
            <a:stretch/>
          </p:blipFill>
          <p:spPr>
            <a:xfrm>
              <a:off x="516362" y="3054756"/>
              <a:ext cx="2506955" cy="1652975"/>
            </a:xfrm>
            <a:prstGeom prst="rect">
              <a:avLst/>
            </a:prstGeom>
          </p:spPr>
        </p:pic>
      </p:grpSp>
    </p:spTree>
    <p:extLst>
      <p:ext uri="{BB962C8B-B14F-4D97-AF65-F5344CB8AC3E}">
        <p14:creationId xmlns:p14="http://schemas.microsoft.com/office/powerpoint/2010/main" val="39256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BE34188-B491-1E73-2565-5E9F2B2B9935}"/>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3FAA49C2-9E30-DDAB-5B35-195F8F0BBAD5}"/>
              </a:ext>
            </a:extLst>
          </p:cNvPr>
          <p:cNvSpPr txBox="1">
            <a:spLocks/>
          </p:cNvSpPr>
          <p:nvPr/>
        </p:nvSpPr>
        <p:spPr>
          <a:xfrm>
            <a:off x="3637934" y="2548419"/>
            <a:ext cx="8554065" cy="2407040"/>
          </a:xfrm>
          <a:prstGeom prst="rect">
            <a:avLst/>
          </a:prstGeom>
          <a:gradFill flip="none" rotWithShape="1">
            <a:gsLst>
              <a:gs pos="0">
                <a:srgbClr val="C6D9F1"/>
              </a:gs>
              <a:gs pos="25000">
                <a:srgbClr val="003B5C"/>
              </a:gs>
            </a:gsLst>
            <a:lin ang="16200000" scaled="1"/>
            <a:tileRect/>
          </a:gradFill>
        </p:spPr>
        <p:txBody>
          <a:bodyPr vert="horz" lIns="91440" tIns="45720" rIns="91440" bIns="45720" rtlCol="0" anchor="ctr" anchorCtr="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Meet Their Needs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&amp;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Satisfy Your Needs</a:t>
            </a:r>
          </a:p>
        </p:txBody>
      </p:sp>
      <p:pic>
        <p:nvPicPr>
          <p:cNvPr id="10" name="Picture 9">
            <a:extLst>
              <a:ext uri="{FF2B5EF4-FFF2-40B4-BE49-F238E27FC236}">
                <a16:creationId xmlns:a16="http://schemas.microsoft.com/office/drawing/2014/main" xmlns="" id="{780E3A7F-7595-3C63-D51C-3EDBCC5B57F5}"/>
              </a:ext>
            </a:extLst>
          </p:cNvPr>
          <p:cNvPicPr>
            <a:picLocks noChangeAspect="1"/>
          </p:cNvPicPr>
          <p:nvPr/>
        </p:nvPicPr>
        <p:blipFill>
          <a:blip r:embed="rId2"/>
          <a:stretch>
            <a:fillRect/>
          </a:stretch>
        </p:blipFill>
        <p:spPr>
          <a:xfrm>
            <a:off x="1" y="2548417"/>
            <a:ext cx="4279184" cy="2407041"/>
          </a:xfrm>
          <a:prstGeom prst="rect">
            <a:avLst/>
          </a:prstGeom>
        </p:spPr>
      </p:pic>
    </p:spTree>
    <p:extLst>
      <p:ext uri="{BB962C8B-B14F-4D97-AF65-F5344CB8AC3E}">
        <p14:creationId xmlns:p14="http://schemas.microsoft.com/office/powerpoint/2010/main" val="285055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1+#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949B3C8-9AEE-6DA0-3015-CBB1FA2F24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F3FC7686-6681-29FA-868B-247E7B180072}"/>
              </a:ext>
            </a:extLst>
          </p:cNvPr>
          <p:cNvSpPr>
            <a:spLocks noGrp="1"/>
          </p:cNvSpPr>
          <p:nvPr>
            <p:ph type="title" idx="4294967295"/>
          </p:nvPr>
        </p:nvSpPr>
        <p:spPr>
          <a:xfrm>
            <a:off x="386420" y="402906"/>
            <a:ext cx="3381375" cy="1325563"/>
          </a:xfrm>
        </p:spPr>
        <p:txBody>
          <a:bodyPr>
            <a:normAutofit/>
          </a:bodyPr>
          <a:lstStyle/>
          <a:p>
            <a:r>
              <a:rPr lang="en-US" sz="2000" dirty="0">
                <a:solidFill>
                  <a:srgbClr val="002060"/>
                </a:solidFill>
                <a:effectLst/>
                <a:latin typeface="Calibri" panose="020F0502020204030204" pitchFamily="34" charset="0"/>
                <a:cs typeface="Calibri" panose="020F0502020204030204" pitchFamily="34" charset="0"/>
              </a:rPr>
              <a:t>Sara Cameron, CPMSM, CPCS</a:t>
            </a:r>
            <a:br>
              <a:rPr lang="en-US" sz="2000" dirty="0">
                <a:solidFill>
                  <a:srgbClr val="002060"/>
                </a:solidFill>
                <a:effectLst/>
                <a:latin typeface="Calibri" panose="020F0502020204030204" pitchFamily="34" charset="0"/>
                <a:cs typeface="Calibri" panose="020F0502020204030204" pitchFamily="34" charset="0"/>
              </a:rPr>
            </a:br>
            <a:r>
              <a:rPr lang="en-US" sz="2000" dirty="0">
                <a:solidFill>
                  <a:srgbClr val="002060"/>
                </a:solidFill>
                <a:effectLst/>
                <a:latin typeface="Calibri" panose="020F0502020204030204" pitchFamily="34" charset="0"/>
                <a:cs typeface="Calibri" panose="020F0502020204030204" pitchFamily="34" charset="0"/>
              </a:rPr>
              <a:t>Senior Director Professional Services &amp; Senior Consultant</a:t>
            </a:r>
            <a:endParaRPr lang="en-US" sz="2000" dirty="0">
              <a:effectLst/>
            </a:endParaRPr>
          </a:p>
        </p:txBody>
      </p:sp>
      <p:sp>
        <p:nvSpPr>
          <p:cNvPr id="3" name="TextBox 2">
            <a:extLst>
              <a:ext uri="{FF2B5EF4-FFF2-40B4-BE49-F238E27FC236}">
                <a16:creationId xmlns:a16="http://schemas.microsoft.com/office/drawing/2014/main" xmlns="" id="{01CC29F1-C97E-7F07-1B5F-4C4575FA22D7}"/>
              </a:ext>
            </a:extLst>
          </p:cNvPr>
          <p:cNvSpPr txBox="1"/>
          <p:nvPr/>
        </p:nvSpPr>
        <p:spPr>
          <a:xfrm>
            <a:off x="4503065" y="633192"/>
            <a:ext cx="6587721" cy="307777"/>
          </a:xfrm>
          <a:prstGeom prst="rect">
            <a:avLst/>
          </a:prstGeom>
          <a:noFill/>
        </p:spPr>
        <p:txBody>
          <a:bodyPr wrap="square">
            <a:spAutoFit/>
          </a:bodyPr>
          <a:lstStyle/>
          <a:p>
            <a:pPr algn="just"/>
            <a:r>
              <a:rPr lang="en-US" sz="1400" b="0" i="0" u="none" strike="noStrike" baseline="0">
                <a:solidFill>
                  <a:srgbClr val="002060"/>
                </a:solidFill>
                <a:latin typeface="Calibri" panose="020F0502020204030204" pitchFamily="34" charset="0"/>
              </a:rPr>
              <a:t> </a:t>
            </a:r>
            <a:endParaRPr lang="en-US" sz="1400">
              <a:solidFill>
                <a:srgbClr val="002060"/>
              </a:solidFill>
            </a:endParaRPr>
          </a:p>
        </p:txBody>
      </p:sp>
      <p:pic>
        <p:nvPicPr>
          <p:cNvPr id="5" name="Picture 4" descr="A person smiling at the camera&#10;&#10;Description automatically generated">
            <a:extLst>
              <a:ext uri="{FF2B5EF4-FFF2-40B4-BE49-F238E27FC236}">
                <a16:creationId xmlns:a16="http://schemas.microsoft.com/office/drawing/2014/main" xmlns="" id="{36E0F563-11FB-2B90-3652-841B2F2298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031" y="1966452"/>
            <a:ext cx="2550344" cy="3825860"/>
          </a:xfrm>
          <a:prstGeom prst="rect">
            <a:avLst/>
          </a:prstGeom>
        </p:spPr>
      </p:pic>
      <p:sp>
        <p:nvSpPr>
          <p:cNvPr id="6" name="TextBox 5">
            <a:extLst>
              <a:ext uri="{FF2B5EF4-FFF2-40B4-BE49-F238E27FC236}">
                <a16:creationId xmlns:a16="http://schemas.microsoft.com/office/drawing/2014/main" xmlns="" id="{00FBB72C-E0C0-972E-B3A9-900C95ACC58C}"/>
              </a:ext>
            </a:extLst>
          </p:cNvPr>
          <p:cNvSpPr txBox="1"/>
          <p:nvPr/>
        </p:nvSpPr>
        <p:spPr>
          <a:xfrm>
            <a:off x="4294894" y="469386"/>
            <a:ext cx="7384135" cy="5755422"/>
          </a:xfrm>
          <a:prstGeom prst="rect">
            <a:avLst/>
          </a:prstGeom>
          <a:noFill/>
        </p:spPr>
        <p:txBody>
          <a:bodyPr wrap="square">
            <a:spAutoFit/>
          </a:bodyPr>
          <a:lstStyle/>
          <a:p>
            <a:pPr algn="just">
              <a:buNone/>
            </a:pPr>
            <a:r>
              <a:rPr lang="en-US" sz="1600" b="0" i="0" dirty="0">
                <a:effectLst/>
                <a:latin typeface="Calibri" panose="020F0502020204030204" pitchFamily="34" charset="0"/>
                <a:cs typeface="Calibri" panose="020F0502020204030204" pitchFamily="34" charset="0"/>
              </a:rPr>
              <a:t>Sara Cameron serves as the Senior Director of Professional Services and a Senior Consultant at The Hardenbergh Group, bringing over 20 years of rich experience in healthcare administration, Medical Staff Services, and Graduate Medical Education. Throughout her career, she has partnered with large health systems to implement best practices in credentialing, privileging, peer review, professional development, and performance improvement.</a:t>
            </a:r>
          </a:p>
          <a:p>
            <a:pPr algn="just">
              <a:buNone/>
            </a:pPr>
            <a:r>
              <a:rPr lang="en-US" sz="1600" b="0" i="0" dirty="0">
                <a:effectLst/>
                <a:latin typeface="Calibri" panose="020F0502020204030204" pitchFamily="34" charset="0"/>
                <a:cs typeface="Calibri" panose="020F0502020204030204" pitchFamily="34" charset="0"/>
              </a:rPr>
              <a:t>Sara has made a significant impact by designing and implementing comprehensive professional practice evaluations and clinical peer review systems that enhance healthcare quality. Her efforts in establishing a central verification office enabled the standardization of credentialing practices across nine hospitals, leading to improved governance and efficiency. Through her innovative approach, she has fostered a culture focused on opportunities for improvement, effectively reducing complication rates, lengths of stay, and emergency department readmissions.</a:t>
            </a:r>
          </a:p>
          <a:p>
            <a:pPr algn="just">
              <a:buNone/>
            </a:pPr>
            <a:r>
              <a:rPr lang="en-US" sz="1600" b="0" i="0" dirty="0">
                <a:effectLst/>
                <a:latin typeface="Calibri" panose="020F0502020204030204" pitchFamily="34" charset="0"/>
                <a:cs typeface="Calibri" panose="020F0502020204030204" pitchFamily="34" charset="0"/>
              </a:rPr>
              <a:t>Additionally, Sara has been instrumental in transitioning organizations to electronic medical records and paperless credentialing processes. She has developed robust onboarding and orientation programs for physicians and medical staff leaders, ensuring they are well-equipped to tackle the challenges in healthcare.</a:t>
            </a:r>
          </a:p>
          <a:p>
            <a:pPr algn="just"/>
            <a:r>
              <a:rPr lang="en-US" sz="1600" b="0" i="0" dirty="0">
                <a:effectLst/>
                <a:latin typeface="Calibri" panose="020F0502020204030204" pitchFamily="34" charset="0"/>
                <a:cs typeface="Calibri" panose="020F0502020204030204" pitchFamily="34" charset="0"/>
              </a:rPr>
              <a:t>A graduate of the NAMSS Leadership Certificate Program, Sara is an engaged leader within the National Association of Medical Staff Services (NAMSS), where she has held various volunteer and elected roles, including committee positions and board membership. Passionate about education, she has delivered extensive training sessions and authored several publications on medical staff leadership, making a lasting impact in the healthcare community.</a:t>
            </a:r>
          </a:p>
        </p:txBody>
      </p:sp>
    </p:spTree>
    <p:extLst>
      <p:ext uri="{BB962C8B-B14F-4D97-AF65-F5344CB8AC3E}">
        <p14:creationId xmlns:p14="http://schemas.microsoft.com/office/powerpoint/2010/main" val="3949201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1472D0B-9BBF-068B-1D82-E86D431EF4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8E58B5CE-152D-61F3-78A1-349BAF557B52}"/>
              </a:ext>
            </a:extLst>
          </p:cNvPr>
          <p:cNvSpPr>
            <a:spLocks noGrp="1"/>
          </p:cNvSpPr>
          <p:nvPr>
            <p:ph type="title"/>
          </p:nvPr>
        </p:nvSpPr>
        <p:spPr/>
        <p:txBody>
          <a:bodyPr>
            <a:normAutofit/>
          </a:bodyPr>
          <a:lstStyle/>
          <a:p>
            <a:r>
              <a:rPr lang="en-US" sz="3200" i="1" dirty="0"/>
              <a:t>Distinguish between medical staff membership 	and medical staff privileges</a:t>
            </a:r>
          </a:p>
        </p:txBody>
      </p:sp>
      <p:sp>
        <p:nvSpPr>
          <p:cNvPr id="3" name="Content Placeholder 2">
            <a:extLst>
              <a:ext uri="{FF2B5EF4-FFF2-40B4-BE49-F238E27FC236}">
                <a16:creationId xmlns:a16="http://schemas.microsoft.com/office/drawing/2014/main" xmlns="" id="{639AF876-2A11-0EF7-3F1A-CE2203283F0B}"/>
              </a:ext>
            </a:extLst>
          </p:cNvPr>
          <p:cNvSpPr>
            <a:spLocks noGrp="1"/>
          </p:cNvSpPr>
          <p:nvPr>
            <p:ph idx="1"/>
          </p:nvPr>
        </p:nvSpPr>
        <p:spPr/>
        <p:txBody>
          <a:bodyPr>
            <a:noAutofit/>
          </a:bodyPr>
          <a:lstStyle/>
          <a:p>
            <a:pPr>
              <a:buClr>
                <a:schemeClr val="tx2"/>
              </a:buClr>
            </a:pPr>
            <a:r>
              <a:rPr lang="en-US" sz="2400" dirty="0"/>
              <a:t>Separate </a:t>
            </a:r>
            <a:r>
              <a:rPr lang="en-US" sz="2400" u="sng" dirty="0"/>
              <a:t>privileges</a:t>
            </a:r>
            <a:r>
              <a:rPr lang="en-US" sz="2400" dirty="0"/>
              <a:t> from medical staff </a:t>
            </a:r>
            <a:r>
              <a:rPr lang="en-US" sz="2400" u="sng" dirty="0"/>
              <a:t>membership</a:t>
            </a:r>
          </a:p>
          <a:p>
            <a:pPr>
              <a:buClr>
                <a:schemeClr val="tx2"/>
              </a:buClr>
            </a:pPr>
            <a:r>
              <a:rPr lang="en-US" sz="2400" dirty="0"/>
              <a:t>Most commonly, active medical staff members are eligible to vote, sit on committees, and hold an office</a:t>
            </a:r>
          </a:p>
          <a:p>
            <a:pPr lvl="1">
              <a:buClr>
                <a:schemeClr val="tx2"/>
              </a:buClr>
              <a:buFont typeface="Courier New" panose="02070309020205020404" pitchFamily="49" charset="0"/>
              <a:buChar char="o"/>
            </a:pPr>
            <a:r>
              <a:rPr lang="en-US" sz="2200" dirty="0"/>
              <a:t>An important point of discussion with this option</a:t>
            </a:r>
          </a:p>
          <a:p>
            <a:pPr>
              <a:buClr>
                <a:schemeClr val="tx2"/>
              </a:buClr>
            </a:pPr>
            <a:r>
              <a:rPr lang="en-US" sz="2400" dirty="0"/>
              <a:t>Privileges delineate what care a provider can deliver to patients in the hospital. Providers must demonstrate their clinical competence to perform granted privileges</a:t>
            </a:r>
          </a:p>
          <a:p>
            <a:pPr>
              <a:buClr>
                <a:schemeClr val="tx2"/>
              </a:buClr>
            </a:pPr>
            <a:r>
              <a:rPr lang="en-US" sz="2400" dirty="0"/>
              <a:t>Many hospitals have a “Refer &amp; Follow” privilege category</a:t>
            </a:r>
          </a:p>
          <a:p>
            <a:pPr lvl="1">
              <a:buClr>
                <a:schemeClr val="tx2"/>
              </a:buClr>
              <a:buFont typeface="Courier New" panose="02070309020205020404" pitchFamily="49" charset="0"/>
              <a:buChar char="o"/>
            </a:pPr>
            <a:r>
              <a:rPr lang="en-US" sz="2200" dirty="0"/>
              <a:t>Allows a provider to visit or see a patient in the hospital, but not to provide care</a:t>
            </a:r>
          </a:p>
        </p:txBody>
      </p:sp>
      <p:sp>
        <p:nvSpPr>
          <p:cNvPr id="4" name="TextBox 3">
            <a:extLst>
              <a:ext uri="{FF2B5EF4-FFF2-40B4-BE49-F238E27FC236}">
                <a16:creationId xmlns:a16="http://schemas.microsoft.com/office/drawing/2014/main" xmlns="" id="{29AA5F85-E573-291C-C1E7-A3A849977967}"/>
              </a:ext>
            </a:extLst>
          </p:cNvPr>
          <p:cNvSpPr txBox="1"/>
          <p:nvPr/>
        </p:nvSpPr>
        <p:spPr>
          <a:xfrm>
            <a:off x="0" y="2246968"/>
            <a:ext cx="3657600" cy="1754326"/>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Expand Medical Staff Membership Definitions</a:t>
            </a:r>
          </a:p>
        </p:txBody>
      </p:sp>
    </p:spTree>
    <p:extLst>
      <p:ext uri="{BB962C8B-B14F-4D97-AF65-F5344CB8AC3E}">
        <p14:creationId xmlns:p14="http://schemas.microsoft.com/office/powerpoint/2010/main" val="261264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A499BF5-1CDF-DAD0-9E5B-144F7097B8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8FFE244F-CDB7-5440-5673-335B01EC4F6D}"/>
              </a:ext>
            </a:extLst>
          </p:cNvPr>
          <p:cNvSpPr>
            <a:spLocks noGrp="1"/>
          </p:cNvSpPr>
          <p:nvPr>
            <p:ph type="title"/>
          </p:nvPr>
        </p:nvSpPr>
        <p:spPr/>
        <p:txBody>
          <a:bodyPr>
            <a:normAutofit/>
          </a:bodyPr>
          <a:lstStyle/>
          <a:p>
            <a:r>
              <a:rPr lang="en-US" sz="3200" i="1" dirty="0"/>
              <a:t>Distinguish between medical staff membership 	and medical staff privileges</a:t>
            </a:r>
          </a:p>
        </p:txBody>
      </p:sp>
      <p:sp>
        <p:nvSpPr>
          <p:cNvPr id="3" name="Content Placeholder 2">
            <a:extLst>
              <a:ext uri="{FF2B5EF4-FFF2-40B4-BE49-F238E27FC236}">
                <a16:creationId xmlns:a16="http://schemas.microsoft.com/office/drawing/2014/main" xmlns="" id="{D2EA9245-0878-77A2-45F1-919AD7BB6ED3}"/>
              </a:ext>
            </a:extLst>
          </p:cNvPr>
          <p:cNvSpPr>
            <a:spLocks noGrp="1"/>
          </p:cNvSpPr>
          <p:nvPr>
            <p:ph idx="1"/>
          </p:nvPr>
        </p:nvSpPr>
        <p:spPr>
          <a:xfrm>
            <a:off x="3657600" y="2118521"/>
            <a:ext cx="7696200" cy="3160713"/>
          </a:xfrm>
        </p:spPr>
        <p:txBody>
          <a:bodyPr>
            <a:noAutofit/>
          </a:bodyPr>
          <a:lstStyle/>
          <a:p>
            <a:pPr marL="0" indent="0">
              <a:lnSpc>
                <a:spcPct val="100000"/>
              </a:lnSpc>
              <a:spcBef>
                <a:spcPts val="0"/>
              </a:spcBef>
              <a:buNone/>
            </a:pPr>
            <a:r>
              <a:rPr lang="en-US" sz="2000" dirty="0"/>
              <a:t>Primary care physician in the community has a good relationship with the hospital.  She refers patients from her practice to hospital for inpatient care, surgery, etc. </a:t>
            </a:r>
          </a:p>
          <a:p>
            <a:pPr>
              <a:lnSpc>
                <a:spcPct val="100000"/>
              </a:lnSpc>
              <a:spcBef>
                <a:spcPts val="0"/>
              </a:spcBef>
            </a:pPr>
            <a:r>
              <a:rPr lang="en-US" sz="2000" dirty="0"/>
              <a:t>The primary care provider is an active member of the medical staff but does not care for patients in the hospital. </a:t>
            </a:r>
          </a:p>
          <a:p>
            <a:pPr>
              <a:lnSpc>
                <a:spcPct val="100000"/>
              </a:lnSpc>
              <a:spcBef>
                <a:spcPts val="0"/>
              </a:spcBef>
            </a:pPr>
            <a:r>
              <a:rPr lang="en-US" sz="2000" dirty="0"/>
              <a:t>If a patient from her practice is admitted, they are cared for by the hospitalist service. </a:t>
            </a:r>
          </a:p>
          <a:p>
            <a:pPr>
              <a:lnSpc>
                <a:spcPct val="100000"/>
              </a:lnSpc>
              <a:spcBef>
                <a:spcPts val="0"/>
              </a:spcBef>
            </a:pPr>
            <a:r>
              <a:rPr lang="en-US" sz="2000" dirty="0"/>
              <a:t>The PCP may visit the patient in the hospital, view the chart and talk with the hospitalist or other providers about patient’s course of care.</a:t>
            </a:r>
          </a:p>
          <a:p>
            <a:pPr marL="0" indent="0">
              <a:lnSpc>
                <a:spcPct val="100000"/>
              </a:lnSpc>
              <a:spcBef>
                <a:spcPts val="0"/>
              </a:spcBef>
              <a:buNone/>
            </a:pPr>
            <a:r>
              <a:rPr lang="en-US" sz="2000" dirty="0"/>
              <a:t>  </a:t>
            </a:r>
          </a:p>
        </p:txBody>
      </p:sp>
      <p:sp>
        <p:nvSpPr>
          <p:cNvPr id="4" name="TextBox 3">
            <a:extLst>
              <a:ext uri="{FF2B5EF4-FFF2-40B4-BE49-F238E27FC236}">
                <a16:creationId xmlns:a16="http://schemas.microsoft.com/office/drawing/2014/main" xmlns="" id="{3B2F805F-CED4-2A2E-989E-A99A514A9376}"/>
              </a:ext>
            </a:extLst>
          </p:cNvPr>
          <p:cNvSpPr txBox="1"/>
          <p:nvPr/>
        </p:nvSpPr>
        <p:spPr>
          <a:xfrm>
            <a:off x="0" y="2246968"/>
            <a:ext cx="3657600" cy="1754326"/>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“Refer &amp; Follow” Privileges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Example</a:t>
            </a:r>
          </a:p>
        </p:txBody>
      </p:sp>
    </p:spTree>
    <p:extLst>
      <p:ext uri="{BB962C8B-B14F-4D97-AF65-F5344CB8AC3E}">
        <p14:creationId xmlns:p14="http://schemas.microsoft.com/office/powerpoint/2010/main" val="391992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86CAB35-D157-49C0-2F98-F50B19DD0F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67C14F0B-AA76-EF97-9B7A-374DAF4D931D}"/>
              </a:ext>
            </a:extLst>
          </p:cNvPr>
          <p:cNvSpPr>
            <a:spLocks noGrp="1"/>
          </p:cNvSpPr>
          <p:nvPr>
            <p:ph type="title"/>
          </p:nvPr>
        </p:nvSpPr>
        <p:spPr/>
        <p:txBody>
          <a:bodyPr>
            <a:normAutofit/>
          </a:bodyPr>
          <a:lstStyle/>
          <a:p>
            <a:r>
              <a:rPr lang="en-US" sz="3200" i="1" dirty="0"/>
              <a:t>Distinguish between medical staff membership 	and medical staff privileges</a:t>
            </a:r>
          </a:p>
        </p:txBody>
      </p:sp>
      <p:sp>
        <p:nvSpPr>
          <p:cNvPr id="3" name="Content Placeholder 2">
            <a:extLst>
              <a:ext uri="{FF2B5EF4-FFF2-40B4-BE49-F238E27FC236}">
                <a16:creationId xmlns:a16="http://schemas.microsoft.com/office/drawing/2014/main" xmlns="" id="{83C94E43-FFA2-6310-F75E-0FAADA0D3DA9}"/>
              </a:ext>
            </a:extLst>
          </p:cNvPr>
          <p:cNvSpPr>
            <a:spLocks noGrp="1"/>
          </p:cNvSpPr>
          <p:nvPr>
            <p:ph idx="1"/>
          </p:nvPr>
        </p:nvSpPr>
        <p:spPr>
          <a:xfrm>
            <a:off x="3657600" y="1804195"/>
            <a:ext cx="7696200" cy="1824831"/>
          </a:xfrm>
        </p:spPr>
        <p:txBody>
          <a:bodyPr>
            <a:noAutofit/>
          </a:bodyPr>
          <a:lstStyle/>
          <a:p>
            <a:pPr marL="0" indent="0">
              <a:lnSpc>
                <a:spcPct val="100000"/>
              </a:lnSpc>
              <a:spcBef>
                <a:spcPts val="0"/>
              </a:spcBef>
              <a:buNone/>
            </a:pPr>
            <a:r>
              <a:rPr lang="en-US" sz="2000" dirty="0"/>
              <a:t>  </a:t>
            </a:r>
          </a:p>
          <a:p>
            <a:pPr marL="0" indent="0">
              <a:lnSpc>
                <a:spcPct val="100000"/>
              </a:lnSpc>
              <a:spcBef>
                <a:spcPts val="0"/>
              </a:spcBef>
              <a:buNone/>
            </a:pPr>
            <a:r>
              <a:rPr lang="en-US" sz="2000" dirty="0"/>
              <a:t>This structure has built a good relationship between the PCP and the hospital, with the providers practicing within the hospital, and elevates the level of care provided to the patient as the PCP is well informed about the continuum of care and prepared to continue care after discharge. </a:t>
            </a:r>
          </a:p>
        </p:txBody>
      </p:sp>
      <p:sp>
        <p:nvSpPr>
          <p:cNvPr id="4" name="TextBox 3">
            <a:extLst>
              <a:ext uri="{FF2B5EF4-FFF2-40B4-BE49-F238E27FC236}">
                <a16:creationId xmlns:a16="http://schemas.microsoft.com/office/drawing/2014/main" xmlns="" id="{74E28C76-A3CB-58CB-5280-6B0A5B51F051}"/>
              </a:ext>
            </a:extLst>
          </p:cNvPr>
          <p:cNvSpPr txBox="1"/>
          <p:nvPr/>
        </p:nvSpPr>
        <p:spPr>
          <a:xfrm>
            <a:off x="0" y="2246968"/>
            <a:ext cx="3657600" cy="1754326"/>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“Refer &amp; Follow” Privileges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Example</a:t>
            </a:r>
          </a:p>
        </p:txBody>
      </p:sp>
      <p:pic>
        <p:nvPicPr>
          <p:cNvPr id="5" name="Picture 4">
            <a:extLst>
              <a:ext uri="{FF2B5EF4-FFF2-40B4-BE49-F238E27FC236}">
                <a16:creationId xmlns:a16="http://schemas.microsoft.com/office/drawing/2014/main" xmlns="" id="{DE6C27E1-5179-687F-8920-A3CFFDC97B03}"/>
              </a:ext>
            </a:extLst>
          </p:cNvPr>
          <p:cNvPicPr>
            <a:picLocks noChangeAspect="1"/>
          </p:cNvPicPr>
          <p:nvPr/>
        </p:nvPicPr>
        <p:blipFill>
          <a:blip r:embed="rId2"/>
          <a:stretch>
            <a:fillRect/>
          </a:stretch>
        </p:blipFill>
        <p:spPr>
          <a:xfrm>
            <a:off x="6076950" y="3742533"/>
            <a:ext cx="2857500" cy="2857500"/>
          </a:xfrm>
          <a:prstGeom prst="rect">
            <a:avLst/>
          </a:prstGeom>
          <a:effectLst>
            <a:outerShdw blurRad="50800" dist="76200" dir="2700000" algn="tl" rotWithShape="0">
              <a:prstClr val="black"/>
            </a:outerShdw>
          </a:effectLst>
        </p:spPr>
      </p:pic>
    </p:spTree>
    <p:extLst>
      <p:ext uri="{BB962C8B-B14F-4D97-AF65-F5344CB8AC3E}">
        <p14:creationId xmlns:p14="http://schemas.microsoft.com/office/powerpoint/2010/main" val="303275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7D9C5F5-91E8-3CDD-EA9F-FA1F96BCB0A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xmlns="" id="{D44E13D1-3444-282B-C6F1-E0C1ADB8442D}"/>
              </a:ext>
            </a:extLst>
          </p:cNvPr>
          <p:cNvSpPr txBox="1"/>
          <p:nvPr/>
        </p:nvSpPr>
        <p:spPr>
          <a:xfrm>
            <a:off x="9067800" y="2551837"/>
            <a:ext cx="2617576" cy="175432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“Meeting the Need” Example</a:t>
            </a:r>
          </a:p>
        </p:txBody>
      </p:sp>
      <p:sp>
        <p:nvSpPr>
          <p:cNvPr id="4" name="Content Placeholder 2">
            <a:extLst>
              <a:ext uri="{FF2B5EF4-FFF2-40B4-BE49-F238E27FC236}">
                <a16:creationId xmlns:a16="http://schemas.microsoft.com/office/drawing/2014/main" xmlns="" id="{FF5BFF89-A6FD-6607-5C56-9954BEC9EB2D}"/>
              </a:ext>
            </a:extLst>
          </p:cNvPr>
          <p:cNvSpPr txBox="1">
            <a:spLocks/>
          </p:cNvSpPr>
          <p:nvPr/>
        </p:nvSpPr>
        <p:spPr>
          <a:xfrm>
            <a:off x="838200" y="1825625"/>
            <a:ext cx="7689273" cy="4351338"/>
          </a:xfrm>
          <a:prstGeom prst="rect">
            <a:avLst/>
          </a:prstGeom>
        </p:spPr>
        <p:txBody>
          <a:bodyPr anchor="t"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Podiatrist with hospital privileges for 25 years is due for reappointment.  Has maintained privileges despite rarely setting foot in the hospital…..</a:t>
            </a:r>
            <a:r>
              <a:rPr kumimoji="0" lang="en-US" sz="2400" b="1" i="1"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Why?</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What is his perspective?</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What might require him to provide care in the hospital?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Wanted the option to see his patients if they were admitted…but agreed he would not be providing care.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Had always had privileges, and never considered another option….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E2841"/>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E00365E2-37C2-0C4A-0B69-FB6543B963CF}"/>
              </a:ext>
            </a:extLst>
          </p:cNvPr>
          <p:cNvPicPr>
            <a:picLocks noChangeAspect="1"/>
          </p:cNvPicPr>
          <p:nvPr/>
        </p:nvPicPr>
        <p:blipFill>
          <a:blip r:embed="rId2"/>
          <a:stretch>
            <a:fillRect/>
          </a:stretch>
        </p:blipFill>
        <p:spPr>
          <a:xfrm>
            <a:off x="342501" y="220356"/>
            <a:ext cx="8065707" cy="1383912"/>
          </a:xfrm>
          <a:prstGeom prst="rect">
            <a:avLst/>
          </a:prstGeom>
        </p:spPr>
      </p:pic>
    </p:spTree>
    <p:extLst>
      <p:ext uri="{BB962C8B-B14F-4D97-AF65-F5344CB8AC3E}">
        <p14:creationId xmlns:p14="http://schemas.microsoft.com/office/powerpoint/2010/main" val="16294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9237AFA-C1E8-388E-1AD8-62F63F65A04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xmlns="" id="{87AA35B3-C55A-C8B9-7CF6-611D005E2557}"/>
              </a:ext>
            </a:extLst>
          </p:cNvPr>
          <p:cNvSpPr txBox="1"/>
          <p:nvPr/>
        </p:nvSpPr>
        <p:spPr>
          <a:xfrm>
            <a:off x="9067800" y="2551837"/>
            <a:ext cx="2617576" cy="175432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“Meeting the Need” Example</a:t>
            </a:r>
          </a:p>
        </p:txBody>
      </p:sp>
      <p:sp>
        <p:nvSpPr>
          <p:cNvPr id="4" name="Content Placeholder 2">
            <a:extLst>
              <a:ext uri="{FF2B5EF4-FFF2-40B4-BE49-F238E27FC236}">
                <a16:creationId xmlns:a16="http://schemas.microsoft.com/office/drawing/2014/main" xmlns="" id="{00DEACCA-FC58-74DE-CD32-10C6217CCCC9}"/>
              </a:ext>
            </a:extLst>
          </p:cNvPr>
          <p:cNvSpPr txBox="1">
            <a:spLocks/>
          </p:cNvSpPr>
          <p:nvPr/>
        </p:nvSpPr>
        <p:spPr>
          <a:xfrm>
            <a:off x="838200" y="1825625"/>
            <a:ext cx="7689273" cy="4351338"/>
          </a:xfrm>
          <a:prstGeom prst="rect">
            <a:avLst/>
          </a:prstGeom>
        </p:spPr>
        <p:txBody>
          <a:bodyPr anchor="t"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Solution : Affiliate Staff Membership / “refer &amp; follow”</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Wi</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nding</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down his practice</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No need or desire for political rights &amp; responsibilities of full staff privileges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E2841"/>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4566484F-29B6-7C88-9C89-648F50F52CDC}"/>
              </a:ext>
            </a:extLst>
          </p:cNvPr>
          <p:cNvPicPr>
            <a:picLocks noChangeAspect="1"/>
          </p:cNvPicPr>
          <p:nvPr/>
        </p:nvPicPr>
        <p:blipFill>
          <a:blip r:embed="rId2"/>
          <a:stretch>
            <a:fillRect/>
          </a:stretch>
        </p:blipFill>
        <p:spPr>
          <a:xfrm>
            <a:off x="342501" y="220356"/>
            <a:ext cx="8065707" cy="1383912"/>
          </a:xfrm>
          <a:prstGeom prst="rect">
            <a:avLst/>
          </a:prstGeom>
        </p:spPr>
      </p:pic>
      <p:pic>
        <p:nvPicPr>
          <p:cNvPr id="8" name="Picture 7">
            <a:extLst>
              <a:ext uri="{FF2B5EF4-FFF2-40B4-BE49-F238E27FC236}">
                <a16:creationId xmlns:a16="http://schemas.microsoft.com/office/drawing/2014/main" xmlns="" id="{AD83F225-A039-0594-D9A3-2D9B05CEBE81}"/>
              </a:ext>
            </a:extLst>
          </p:cNvPr>
          <p:cNvPicPr>
            <a:picLocks noChangeAspect="1"/>
          </p:cNvPicPr>
          <p:nvPr/>
        </p:nvPicPr>
        <p:blipFill>
          <a:blip r:embed="rId3"/>
          <a:stretch>
            <a:fillRect/>
          </a:stretch>
        </p:blipFill>
        <p:spPr>
          <a:xfrm>
            <a:off x="9359809" y="351994"/>
            <a:ext cx="2033558" cy="2106972"/>
          </a:xfrm>
          <a:prstGeom prst="rect">
            <a:avLst/>
          </a:prstGeom>
        </p:spPr>
      </p:pic>
      <p:pic>
        <p:nvPicPr>
          <p:cNvPr id="5" name="Picture 4">
            <a:extLst>
              <a:ext uri="{FF2B5EF4-FFF2-40B4-BE49-F238E27FC236}">
                <a16:creationId xmlns:a16="http://schemas.microsoft.com/office/drawing/2014/main" xmlns="" id="{2791D41E-2606-0923-E693-0B441F2D0697}"/>
              </a:ext>
            </a:extLst>
          </p:cNvPr>
          <p:cNvPicPr>
            <a:picLocks noChangeAspect="1"/>
          </p:cNvPicPr>
          <p:nvPr/>
        </p:nvPicPr>
        <p:blipFill>
          <a:blip r:embed="rId4"/>
          <a:srcRect r="54025"/>
          <a:stretch/>
        </p:blipFill>
        <p:spPr>
          <a:xfrm>
            <a:off x="-107174" y="3445658"/>
            <a:ext cx="2200275" cy="2328874"/>
          </a:xfrm>
          <a:prstGeom prst="rect">
            <a:avLst/>
          </a:prstGeom>
        </p:spPr>
      </p:pic>
      <p:pic>
        <p:nvPicPr>
          <p:cNvPr id="6" name="Picture 5">
            <a:extLst>
              <a:ext uri="{FF2B5EF4-FFF2-40B4-BE49-F238E27FC236}">
                <a16:creationId xmlns:a16="http://schemas.microsoft.com/office/drawing/2014/main" xmlns="" id="{2D005197-0C69-BF90-F37C-2CA821699441}"/>
              </a:ext>
            </a:extLst>
          </p:cNvPr>
          <p:cNvPicPr>
            <a:picLocks noChangeAspect="1"/>
          </p:cNvPicPr>
          <p:nvPr/>
        </p:nvPicPr>
        <p:blipFill>
          <a:blip r:embed="rId4"/>
          <a:srcRect l="45964"/>
          <a:stretch/>
        </p:blipFill>
        <p:spPr>
          <a:xfrm>
            <a:off x="6393673" y="3445658"/>
            <a:ext cx="2586037" cy="2328874"/>
          </a:xfrm>
          <a:prstGeom prst="rect">
            <a:avLst/>
          </a:prstGeom>
        </p:spPr>
      </p:pic>
    </p:spTree>
    <p:extLst>
      <p:ext uri="{BB962C8B-B14F-4D97-AF65-F5344CB8AC3E}">
        <p14:creationId xmlns:p14="http://schemas.microsoft.com/office/powerpoint/2010/main" val="152420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1500"/>
                                  </p:stCondLst>
                                  <p:childTnLst>
                                    <p:animMotion origin="layout" path="M -2.08333E-7 -2.22222E-6 L 0.19948 0.00093 " pathEditMode="relative" rAng="0" ptsTypes="AA">
                                      <p:cBhvr>
                                        <p:cTn id="6" dur="2000" fill="hold"/>
                                        <p:tgtEl>
                                          <p:spTgt spid="5"/>
                                        </p:tgtEl>
                                        <p:attrNameLst>
                                          <p:attrName>ppt_x</p:attrName>
                                          <p:attrName>ppt_y</p:attrName>
                                        </p:attrNameLst>
                                      </p:cBhvr>
                                      <p:rCtr x="9974" y="46"/>
                                    </p:animMotion>
                                  </p:childTnLst>
                                </p:cTn>
                              </p:par>
                              <p:par>
                                <p:cTn id="7" presetID="35" presetClass="path" presetSubtype="0" accel="50000" decel="50000" fill="hold" nodeType="withEffect">
                                  <p:stCondLst>
                                    <p:cond delay="1500"/>
                                  </p:stCondLst>
                                  <p:childTnLst>
                                    <p:animMotion origin="layout" path="M 1.25E-6 -2.22222E-6 L -0.18047 0.00232 " pathEditMode="relative" rAng="0" ptsTypes="AA">
                                      <p:cBhvr>
                                        <p:cTn id="8" dur="2000" fill="hold"/>
                                        <p:tgtEl>
                                          <p:spTgt spid="6"/>
                                        </p:tgtEl>
                                        <p:attrNameLst>
                                          <p:attrName>ppt_x</p:attrName>
                                          <p:attrName>ppt_y</p:attrName>
                                        </p:attrNameLst>
                                      </p:cBhvr>
                                      <p:rCtr x="-9023"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518002C-2687-9E43-E437-E740E00D7B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C77B7058-4A5F-A4EC-9D0D-C0DA466FCD36}"/>
              </a:ext>
            </a:extLst>
          </p:cNvPr>
          <p:cNvSpPr>
            <a:spLocks noGrp="1"/>
          </p:cNvSpPr>
          <p:nvPr>
            <p:ph type="title"/>
          </p:nvPr>
        </p:nvSpPr>
        <p:spPr/>
        <p:txBody>
          <a:bodyPr/>
          <a:lstStyle/>
          <a:p>
            <a:r>
              <a:rPr lang="en-US" dirty="0"/>
              <a:t>Low / No Volume Providers</a:t>
            </a:r>
            <a:br>
              <a:rPr lang="en-US" dirty="0"/>
            </a:br>
            <a:r>
              <a:rPr lang="en-US" dirty="0"/>
              <a:t>	</a:t>
            </a:r>
            <a:r>
              <a:rPr lang="en-US" sz="2800" i="1" dirty="0">
                <a:solidFill>
                  <a:schemeClr val="accent6">
                    <a:lumMod val="75000"/>
                  </a:schemeClr>
                </a:solidFill>
                <a:effectLst>
                  <a:outerShdw blurRad="38100" dist="38100" dir="2700000" algn="tl">
                    <a:srgbClr val="000000">
                      <a:alpha val="43137"/>
                    </a:srgbClr>
                  </a:outerShdw>
                </a:effectLst>
              </a:rPr>
              <a:t>Maintain good relationships</a:t>
            </a:r>
            <a:endParaRPr lang="en-US" i="1" dirty="0">
              <a:solidFill>
                <a:schemeClr val="accent6">
                  <a:lumMod val="75000"/>
                </a:schemeClr>
              </a:solidFill>
              <a:effectLst>
                <a:outerShdw blurRad="38100" dist="38100" dir="2700000" algn="tl">
                  <a:srgbClr val="000000">
                    <a:alpha val="43137"/>
                  </a:srgbClr>
                </a:outerShdw>
              </a:effectLst>
            </a:endParaRPr>
          </a:p>
        </p:txBody>
      </p:sp>
      <p:sp>
        <p:nvSpPr>
          <p:cNvPr id="7" name="Content Placeholder 3">
            <a:extLst>
              <a:ext uri="{FF2B5EF4-FFF2-40B4-BE49-F238E27FC236}">
                <a16:creationId xmlns:a16="http://schemas.microsoft.com/office/drawing/2014/main" xmlns="" id="{2FB714EE-C6AE-9386-9128-7AEF814419AB}"/>
              </a:ext>
            </a:extLst>
          </p:cNvPr>
          <p:cNvSpPr txBox="1">
            <a:spLocks/>
          </p:cNvSpPr>
          <p:nvPr/>
        </p:nvSpPr>
        <p:spPr>
          <a:xfrm>
            <a:off x="421477" y="1690687"/>
            <a:ext cx="7628005" cy="43561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4863"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44546A"/>
                </a:solidFill>
                <a:effectLst/>
                <a:uLnTx/>
                <a:uFillTx/>
                <a:latin typeface="Calibri" panose="020F0502020204030204"/>
                <a:ea typeface="+mn-ea"/>
                <a:cs typeface="+mn-cs"/>
              </a:rPr>
              <a:t>It’s important to maintain good relationships with providers in the community – they are a crucial referral source</a:t>
            </a:r>
          </a:p>
          <a:p>
            <a:pPr marL="804863"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44546A"/>
                </a:solidFill>
                <a:effectLst/>
                <a:uLnTx/>
                <a:uFillTx/>
                <a:latin typeface="Calibri" panose="020F0502020204030204"/>
                <a:ea typeface="+mn-ea"/>
                <a:cs typeface="+mn-cs"/>
              </a:rPr>
              <a:t>Provide them with opportunities to “stay involved” with the hospital</a:t>
            </a:r>
          </a:p>
          <a:p>
            <a:pPr marL="804863"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44546A"/>
                </a:solidFill>
                <a:effectLst/>
                <a:uLnTx/>
                <a:uFillTx/>
                <a:latin typeface="Calibri" panose="020F0502020204030204"/>
                <a:ea typeface="+mn-ea"/>
                <a:cs typeface="+mn-cs"/>
              </a:rPr>
              <a:t>Establish &amp; maintain good lines of communication with hospitalists and hospital based specialists</a:t>
            </a:r>
          </a:p>
          <a:p>
            <a:pPr marL="804863"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44546A"/>
                </a:solidFill>
                <a:effectLst/>
                <a:uLnTx/>
                <a:uFillTx/>
                <a:latin typeface="Calibri" panose="020F0502020204030204"/>
                <a:ea typeface="+mn-ea"/>
                <a:cs typeface="+mn-cs"/>
              </a:rPr>
              <a:t>Provide education / CME opportunities</a:t>
            </a:r>
          </a:p>
          <a:p>
            <a:pPr marL="804863"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44546A"/>
                </a:solidFill>
                <a:effectLst/>
                <a:uLnTx/>
                <a:uFillTx/>
                <a:latin typeface="Calibri" panose="020F0502020204030204"/>
                <a:ea typeface="+mn-ea"/>
                <a:cs typeface="+mn-cs"/>
              </a:rPr>
              <a:t>Consider varying levels of hospital staff membership &amp; privileges</a:t>
            </a:r>
          </a:p>
          <a:p>
            <a:pPr marL="804863"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44546A"/>
                </a:solidFill>
                <a:effectLst/>
                <a:uLnTx/>
                <a:uFillTx/>
                <a:latin typeface="Calibri" panose="020F0502020204030204"/>
                <a:ea typeface="+mn-ea"/>
                <a:cs typeface="+mn-cs"/>
              </a:rPr>
              <a:t>Maintaining engagement is a critical part of medical staff planning and development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3" name="Picture 2">
            <a:extLst>
              <a:ext uri="{FF2B5EF4-FFF2-40B4-BE49-F238E27FC236}">
                <a16:creationId xmlns:a16="http://schemas.microsoft.com/office/drawing/2014/main" xmlns="" id="{DF762ABE-9CFF-42E4-98B2-DB096CABB4A0}"/>
              </a:ext>
            </a:extLst>
          </p:cNvPr>
          <p:cNvPicPr>
            <a:picLocks noChangeAspect="1"/>
          </p:cNvPicPr>
          <p:nvPr/>
        </p:nvPicPr>
        <p:blipFill>
          <a:blip r:embed="rId2"/>
          <a:stretch>
            <a:fillRect/>
          </a:stretch>
        </p:blipFill>
        <p:spPr>
          <a:xfrm>
            <a:off x="8389528" y="2062842"/>
            <a:ext cx="3586163" cy="2732315"/>
          </a:xfrm>
          <a:prstGeom prst="rect">
            <a:avLst/>
          </a:prstGeom>
          <a:effectLst>
            <a:outerShdw blurRad="50800" dist="76200" dir="2700000" algn="tl" rotWithShape="0">
              <a:prstClr val="black"/>
            </a:outerShdw>
          </a:effectLst>
        </p:spPr>
      </p:pic>
    </p:spTree>
    <p:extLst>
      <p:ext uri="{BB962C8B-B14F-4D97-AF65-F5344CB8AC3E}">
        <p14:creationId xmlns:p14="http://schemas.microsoft.com/office/powerpoint/2010/main" val="63342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0C9355F-49DC-BB2C-8F35-A88B17A2CE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940A66B7-DFD5-45EB-C062-0F73C09B13D1}"/>
              </a:ext>
            </a:extLst>
          </p:cNvPr>
          <p:cNvSpPr>
            <a:spLocks noGrp="1"/>
          </p:cNvSpPr>
          <p:nvPr>
            <p:ph type="ctrTitle"/>
          </p:nvPr>
        </p:nvSpPr>
        <p:spPr>
          <a:xfrm>
            <a:off x="652938" y="608902"/>
            <a:ext cx="5360276" cy="2387600"/>
          </a:xfrm>
        </p:spPr>
        <p:txBody>
          <a:bodyPr/>
          <a:lstStyle/>
          <a:p>
            <a:pPr algn="l"/>
            <a:r>
              <a:rPr lang="en-US" sz="4400" dirty="0">
                <a:effectLst>
                  <a:outerShdw blurRad="38100" dist="38100" dir="2700000" algn="tl">
                    <a:srgbClr val="000000">
                      <a:alpha val="43137"/>
                    </a:srgbClr>
                  </a:outerShdw>
                </a:effectLst>
              </a:rPr>
              <a:t>Remember: PPE must be performed on all </a:t>
            </a:r>
            <a:r>
              <a:rPr lang="en-US" sz="4400" i="1" u="sng" dirty="0">
                <a:effectLst>
                  <a:outerShdw blurRad="38100" dist="38100" dir="2700000" algn="tl">
                    <a:srgbClr val="000000">
                      <a:alpha val="43137"/>
                    </a:srgbClr>
                  </a:outerShdw>
                </a:effectLst>
              </a:rPr>
              <a:t>privileged</a:t>
            </a:r>
            <a:r>
              <a:rPr lang="en-US" sz="4400" dirty="0">
                <a:effectLst>
                  <a:outerShdw blurRad="38100" dist="38100" dir="2700000" algn="tl">
                    <a:srgbClr val="000000">
                      <a:alpha val="43137"/>
                    </a:srgbClr>
                  </a:outerShdw>
                </a:effectLst>
              </a:rPr>
              <a:t> providers</a:t>
            </a:r>
          </a:p>
        </p:txBody>
      </p:sp>
      <p:sp>
        <p:nvSpPr>
          <p:cNvPr id="3" name="Content Placeholder 2">
            <a:extLst>
              <a:ext uri="{FF2B5EF4-FFF2-40B4-BE49-F238E27FC236}">
                <a16:creationId xmlns:a16="http://schemas.microsoft.com/office/drawing/2014/main" xmlns="" id="{BEBFDCC7-225B-CA89-CB5C-D4D4BE77FE60}"/>
              </a:ext>
            </a:extLst>
          </p:cNvPr>
          <p:cNvSpPr txBox="1">
            <a:spLocks/>
          </p:cNvSpPr>
          <p:nvPr/>
        </p:nvSpPr>
        <p:spPr>
          <a:xfrm>
            <a:off x="6789622" y="2268113"/>
            <a:ext cx="5056113" cy="30100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srgbClr val="E97132"/>
                </a:solidFill>
                <a:effectLst>
                  <a:outerShdw blurRad="38100" dist="38100" dir="2700000" algn="tl">
                    <a:srgbClr val="000000">
                      <a:alpha val="43137"/>
                    </a:srgbClr>
                  </a:outerShdw>
                </a:effectLst>
                <a:uLnTx/>
                <a:uFillTx/>
                <a:latin typeface="Calibri" panose="020F0502020204030204"/>
                <a:ea typeface="+mn-ea"/>
                <a:cs typeface="+mn-cs"/>
              </a:rPr>
              <a:t>Understanding Low / No Volume Providers’ needs can permit removing them from PPE requirements…</a:t>
            </a:r>
            <a:r>
              <a:rPr kumimoji="0" lang="en-US" altLang="en-US" sz="2400" b="1" i="1" u="none" strike="noStrike" kern="1200" cap="none" spc="0" normalizeH="0" baseline="0" noProof="0" dirty="0">
                <a:ln>
                  <a:noFill/>
                </a:ln>
                <a:solidFill>
                  <a:srgbClr val="E97132"/>
                </a:solidFill>
                <a:effectLst>
                  <a:outerShdw blurRad="38100" dist="38100" dir="2700000" algn="tl">
                    <a:srgbClr val="000000">
                      <a:alpha val="43137"/>
                    </a:srgbClr>
                  </a:outerShdw>
                </a:effectLst>
                <a:uLnTx/>
                <a:uFillTx/>
                <a:latin typeface="Calibri" panose="020F0502020204030204"/>
                <a:ea typeface="+mn-ea"/>
                <a:cs typeface="+mn-cs"/>
              </a:rPr>
              <a:t>and simplify your life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srgbClr val="E97132"/>
                </a:solidFill>
                <a:effectLst>
                  <a:outerShdw blurRad="38100" dist="38100" dir="2700000" algn="tl">
                    <a:srgbClr val="000000">
                      <a:alpha val="43137"/>
                    </a:srgbClr>
                  </a:outerShdw>
                </a:effectLst>
                <a:uLnTx/>
                <a:uFillTx/>
                <a:latin typeface="Calibri" panose="020F0502020204030204"/>
                <a:ea typeface="+mn-ea"/>
                <a:cs typeface="+mn-cs"/>
              </a:rPr>
              <a:t>Requires appropriate bylaws to define these categories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srgbClr val="E97132"/>
                </a:solidFill>
                <a:effectLst>
                  <a:outerShdw blurRad="38100" dist="38100" dir="2700000" algn="tl">
                    <a:srgbClr val="000000">
                      <a:alpha val="43137"/>
                    </a:srgbClr>
                  </a:outerShdw>
                </a:effectLst>
                <a:uLnTx/>
                <a:uFillTx/>
                <a:latin typeface="Calibri" panose="020F0502020204030204"/>
                <a:ea typeface="+mn-ea"/>
                <a:cs typeface="+mn-cs"/>
              </a:rPr>
              <a:t>Are all of your privileged providers currently in the correct category?</a:t>
            </a:r>
          </a:p>
        </p:txBody>
      </p:sp>
      <p:pic>
        <p:nvPicPr>
          <p:cNvPr id="4" name="Picture 3">
            <a:extLst>
              <a:ext uri="{FF2B5EF4-FFF2-40B4-BE49-F238E27FC236}">
                <a16:creationId xmlns:a16="http://schemas.microsoft.com/office/drawing/2014/main" xmlns="" id="{6D698501-07AC-4EE5-9265-11F5DBB06197}"/>
              </a:ext>
            </a:extLst>
          </p:cNvPr>
          <p:cNvPicPr>
            <a:picLocks noChangeAspect="1"/>
          </p:cNvPicPr>
          <p:nvPr/>
        </p:nvPicPr>
        <p:blipFill>
          <a:blip r:embed="rId2"/>
          <a:stretch>
            <a:fillRect/>
          </a:stretch>
        </p:blipFill>
        <p:spPr>
          <a:xfrm>
            <a:off x="3330352" y="3148894"/>
            <a:ext cx="2765648" cy="3000191"/>
          </a:xfrm>
          <a:prstGeom prst="rect">
            <a:avLst/>
          </a:prstGeom>
          <a:effectLst>
            <a:softEdge rad="101600"/>
          </a:effectLst>
        </p:spPr>
      </p:pic>
    </p:spTree>
    <p:extLst>
      <p:ext uri="{BB962C8B-B14F-4D97-AF65-F5344CB8AC3E}">
        <p14:creationId xmlns:p14="http://schemas.microsoft.com/office/powerpoint/2010/main" val="180189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7ADF66C8-0C7F-515A-6CCF-39BEAFC9744E}"/>
              </a:ext>
            </a:extLst>
          </p:cNvPr>
          <p:cNvCxnSpPr>
            <a:cxnSpLocks/>
          </p:cNvCxnSpPr>
          <p:nvPr/>
        </p:nvCxnSpPr>
        <p:spPr>
          <a:xfrm>
            <a:off x="2998337" y="5472113"/>
            <a:ext cx="2971800" cy="0"/>
          </a:xfrm>
          <a:prstGeom prst="line">
            <a:avLst/>
          </a:prstGeom>
          <a:ln w="31750">
            <a:solidFill>
              <a:srgbClr val="E18550"/>
            </a:solidFill>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xmlns="" id="{59970376-CB23-BA5C-778E-60A8A74D2947}"/>
              </a:ext>
            </a:extLst>
          </p:cNvPr>
          <p:cNvPicPr>
            <a:picLocks noChangeAspect="1"/>
          </p:cNvPicPr>
          <p:nvPr/>
        </p:nvPicPr>
        <p:blipFill>
          <a:blip r:embed="rId2"/>
          <a:stretch>
            <a:fillRect/>
          </a:stretch>
        </p:blipFill>
        <p:spPr>
          <a:xfrm>
            <a:off x="1919971" y="1713338"/>
            <a:ext cx="3847284" cy="3847284"/>
          </a:xfrm>
          <a:prstGeom prst="rect">
            <a:avLst/>
          </a:prstGeom>
          <a:effectLst>
            <a:outerShdw blurRad="50800" dist="76200" dir="2700000" algn="tl" rotWithShape="0">
              <a:schemeClr val="tx1"/>
            </a:outerShdw>
          </a:effectLst>
        </p:spPr>
      </p:pic>
      <p:sp>
        <p:nvSpPr>
          <p:cNvPr id="7" name="Title 6">
            <a:extLst>
              <a:ext uri="{FF2B5EF4-FFF2-40B4-BE49-F238E27FC236}">
                <a16:creationId xmlns:a16="http://schemas.microsoft.com/office/drawing/2014/main" xmlns="" id="{79C67870-8F88-E558-13C0-470545337FCE}"/>
              </a:ext>
            </a:extLst>
          </p:cNvPr>
          <p:cNvSpPr txBox="1">
            <a:spLocks/>
          </p:cNvSpPr>
          <p:nvPr/>
        </p:nvSpPr>
        <p:spPr>
          <a:xfrm>
            <a:off x="6285344" y="2897170"/>
            <a:ext cx="3688150" cy="1063660"/>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1" u="none" strike="noStrike" kern="1200" cap="none" spc="0" normalizeH="0" baseline="0" noProof="0" dirty="0">
                <a:ln>
                  <a:noFill/>
                </a:ln>
                <a:solidFill>
                  <a:srgbClr val="0E2841"/>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“I’m good, right? That takes care of all of the issues?”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endParaRPr>
          </a:p>
        </p:txBody>
      </p:sp>
      <p:sp>
        <p:nvSpPr>
          <p:cNvPr id="10" name="Title 6">
            <a:extLst>
              <a:ext uri="{FF2B5EF4-FFF2-40B4-BE49-F238E27FC236}">
                <a16:creationId xmlns:a16="http://schemas.microsoft.com/office/drawing/2014/main" xmlns="" id="{630476BF-4E5A-DAA8-EF84-F7F726155879}"/>
              </a:ext>
            </a:extLst>
          </p:cNvPr>
          <p:cNvSpPr txBox="1">
            <a:spLocks/>
          </p:cNvSpPr>
          <p:nvPr/>
        </p:nvSpPr>
        <p:spPr>
          <a:xfrm>
            <a:off x="1823189" y="2888391"/>
            <a:ext cx="4040848" cy="1063660"/>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1" u="none" strike="noStrike" kern="1200" cap="none" spc="0" normalizeH="0" baseline="0" noProof="0" dirty="0">
                <a:ln>
                  <a:noFill/>
                </a:ln>
                <a:solidFill>
                  <a:srgbClr val="0E2841"/>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“Yeah, not really”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endParaRPr>
          </a:p>
        </p:txBody>
      </p:sp>
      <p:pic>
        <p:nvPicPr>
          <p:cNvPr id="4" name="Picture 3">
            <a:extLst>
              <a:ext uri="{FF2B5EF4-FFF2-40B4-BE49-F238E27FC236}">
                <a16:creationId xmlns:a16="http://schemas.microsoft.com/office/drawing/2014/main" xmlns="" id="{74405C2F-D153-FCDD-92A9-50CA6A84D1EC}"/>
              </a:ext>
            </a:extLst>
          </p:cNvPr>
          <p:cNvPicPr>
            <a:picLocks noChangeAspect="1"/>
          </p:cNvPicPr>
          <p:nvPr/>
        </p:nvPicPr>
        <p:blipFill>
          <a:blip r:embed="rId3"/>
          <a:srcRect l="35831" r="7969"/>
          <a:stretch/>
        </p:blipFill>
        <p:spPr>
          <a:xfrm>
            <a:off x="6307417" y="1713338"/>
            <a:ext cx="3847285" cy="3847280"/>
          </a:xfrm>
          <a:prstGeom prst="rect">
            <a:avLst/>
          </a:prstGeom>
          <a:effectLst>
            <a:outerShdw blurRad="50800" dist="76200" dir="2700000" algn="tl" rotWithShape="0">
              <a:schemeClr val="tx1"/>
            </a:outerShdw>
          </a:effectLst>
        </p:spPr>
      </p:pic>
    </p:spTree>
    <p:extLst>
      <p:ext uri="{BB962C8B-B14F-4D97-AF65-F5344CB8AC3E}">
        <p14:creationId xmlns:p14="http://schemas.microsoft.com/office/powerpoint/2010/main" val="4762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6345E8-72D3-F2AD-6E59-81DAF679D1FB}"/>
              </a:ext>
            </a:extLst>
          </p:cNvPr>
          <p:cNvSpPr>
            <a:spLocks noGrp="1"/>
          </p:cNvSpPr>
          <p:nvPr>
            <p:ph type="title"/>
          </p:nvPr>
        </p:nvSpPr>
        <p:spPr/>
        <p:txBody>
          <a:bodyPr/>
          <a:lstStyle/>
          <a:p>
            <a:r>
              <a:rPr lang="en-US" dirty="0"/>
              <a:t>Low Volume Providers</a:t>
            </a:r>
          </a:p>
        </p:txBody>
      </p:sp>
      <p:sp>
        <p:nvSpPr>
          <p:cNvPr id="3" name="Content Placeholder 2">
            <a:extLst>
              <a:ext uri="{FF2B5EF4-FFF2-40B4-BE49-F238E27FC236}">
                <a16:creationId xmlns:a16="http://schemas.microsoft.com/office/drawing/2014/main" xmlns="" id="{5D4314AC-7E39-26D2-5923-CDAEA02ED509}"/>
              </a:ext>
            </a:extLst>
          </p:cNvPr>
          <p:cNvSpPr txBox="1">
            <a:spLocks/>
          </p:cNvSpPr>
          <p:nvPr/>
        </p:nvSpPr>
        <p:spPr>
          <a:xfrm>
            <a:off x="3657600" y="1409834"/>
            <a:ext cx="7675123" cy="44524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marR="0" lvl="0" indent="0" algn="l" defTabSz="914400" rtl="0" eaLnBrk="1" fontAlgn="auto" latinLnBrk="0" hangingPunct="1">
              <a:lnSpc>
                <a:spcPct val="90000"/>
              </a:lnSpc>
              <a:spcBef>
                <a:spcPts val="1000"/>
              </a:spcBef>
              <a:spcAft>
                <a:spcPts val="0"/>
              </a:spcAft>
              <a:buClrTx/>
              <a:buSzTx/>
              <a:buFont typeface="Roboto" panose="020B0604020202020204" pitchFamily="34" charset="0"/>
              <a:buNone/>
              <a:tabLst/>
              <a:defRPr/>
            </a:pPr>
            <a:endParaRPr kumimoji="0" lang="en-US" sz="22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endParaRPr>
          </a:p>
          <a:p>
            <a:pPr marL="57150" marR="0" lvl="0" indent="0" algn="l" defTabSz="914400" rtl="0" eaLnBrk="1" fontAlgn="auto" latinLnBrk="0" hangingPunct="1">
              <a:lnSpc>
                <a:spcPct val="90000"/>
              </a:lnSpc>
              <a:spcBef>
                <a:spcPts val="1000"/>
              </a:spcBef>
              <a:spcAft>
                <a:spcPts val="0"/>
              </a:spcAft>
              <a:buClrTx/>
              <a:buSzTx/>
              <a:buFont typeface="Roboto" panose="020B0604020202020204" pitchFamily="34" charset="0"/>
              <a:buNone/>
              <a:tabLst/>
              <a:defRPr/>
            </a:pPr>
            <a:r>
              <a:rPr kumimoji="0" lang="en-US" sz="24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Potential datapoints for low volume providers </a:t>
            </a:r>
            <a:r>
              <a:rPr kumimoji="0" lang="en-US" sz="2400" b="0" i="1"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(FPPE &amp; OPPE)</a:t>
            </a:r>
          </a:p>
          <a:p>
            <a:pPr marL="685800" marR="0" lvl="1" indent="-228600" algn="l" defTabSz="914400" rtl="0" eaLnBrk="1" fontAlgn="auto" latinLnBrk="0" hangingPunct="1">
              <a:lnSpc>
                <a:spcPct val="90000"/>
              </a:lnSpc>
              <a:spcBef>
                <a:spcPts val="500"/>
              </a:spcBef>
              <a:spcAft>
                <a:spcPts val="0"/>
              </a:spcAft>
              <a:buClr>
                <a:srgbClr val="156082">
                  <a:lumMod val="50000"/>
                </a:srgbClr>
              </a:buClr>
              <a:buSzTx/>
              <a:buFont typeface="Roboto" panose="020B0604020202020204" pitchFamily="34" charset="0"/>
              <a:buChar char="•"/>
              <a:tabLst/>
              <a:defRPr/>
            </a:pPr>
            <a:r>
              <a:rPr kumimoji="0" lang="en-US" sz="22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Patient complaints</a:t>
            </a:r>
          </a:p>
          <a:p>
            <a:pPr marL="685800" marR="0" lvl="1" indent="-228600" algn="l" defTabSz="914400" rtl="0" eaLnBrk="1" fontAlgn="auto" latinLnBrk="0" hangingPunct="1">
              <a:lnSpc>
                <a:spcPct val="90000"/>
              </a:lnSpc>
              <a:spcBef>
                <a:spcPts val="500"/>
              </a:spcBef>
              <a:spcAft>
                <a:spcPts val="0"/>
              </a:spcAft>
              <a:buClr>
                <a:srgbClr val="156082">
                  <a:lumMod val="50000"/>
                </a:srgbClr>
              </a:buClr>
              <a:buSzTx/>
              <a:buFont typeface="Roboto" panose="020B0604020202020204" pitchFamily="34" charset="0"/>
              <a:buChar char="•"/>
              <a:tabLst/>
              <a:defRPr/>
            </a:pPr>
            <a:r>
              <a:rPr kumimoji="0" lang="en-US" sz="22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Adverse outcomes / near misses reported by staff</a:t>
            </a:r>
          </a:p>
          <a:p>
            <a:pPr marL="685800" marR="0" lvl="1" indent="-228600" algn="l" defTabSz="914400" rtl="0" eaLnBrk="1" fontAlgn="auto" latinLnBrk="0" hangingPunct="1">
              <a:lnSpc>
                <a:spcPct val="90000"/>
              </a:lnSpc>
              <a:spcBef>
                <a:spcPts val="500"/>
              </a:spcBef>
              <a:spcAft>
                <a:spcPts val="0"/>
              </a:spcAft>
              <a:buClr>
                <a:srgbClr val="156082">
                  <a:lumMod val="50000"/>
                </a:srgbClr>
              </a:buClr>
              <a:buSzTx/>
              <a:buFont typeface="Roboto" panose="020B0604020202020204" pitchFamily="34" charset="0"/>
              <a:buChar char="•"/>
              <a:tabLst/>
              <a:defRPr/>
            </a:pPr>
            <a:r>
              <a:rPr kumimoji="0" lang="en-US" sz="22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Outlier performance on core measures</a:t>
            </a:r>
          </a:p>
          <a:p>
            <a:pPr marL="685800" marR="0" lvl="1" indent="-228600" algn="l" defTabSz="914400" rtl="0" eaLnBrk="1" fontAlgn="auto" latinLnBrk="0" hangingPunct="1">
              <a:lnSpc>
                <a:spcPct val="90000"/>
              </a:lnSpc>
              <a:spcBef>
                <a:spcPts val="500"/>
              </a:spcBef>
              <a:spcAft>
                <a:spcPts val="0"/>
              </a:spcAft>
              <a:buClr>
                <a:srgbClr val="156082">
                  <a:lumMod val="50000"/>
                </a:srgbClr>
              </a:buClr>
              <a:buSzTx/>
              <a:buFont typeface="Roboto" panose="020B0604020202020204" pitchFamily="34" charset="0"/>
              <a:buChar char="•"/>
              <a:tabLst/>
              <a:defRPr/>
            </a:pPr>
            <a:r>
              <a:rPr kumimoji="0" lang="en-US" sz="22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Data from a sister facility</a:t>
            </a:r>
          </a:p>
          <a:p>
            <a:pPr marL="685800" marR="0" lvl="1" indent="-228600" algn="l" defTabSz="914400" rtl="0" eaLnBrk="1" fontAlgn="auto" latinLnBrk="0" hangingPunct="1">
              <a:lnSpc>
                <a:spcPct val="90000"/>
              </a:lnSpc>
              <a:spcBef>
                <a:spcPts val="500"/>
              </a:spcBef>
              <a:spcAft>
                <a:spcPts val="0"/>
              </a:spcAft>
              <a:buClr>
                <a:srgbClr val="156082">
                  <a:lumMod val="50000"/>
                </a:srgbClr>
              </a:buClr>
              <a:buSzTx/>
              <a:buFont typeface="Roboto" panose="020B0604020202020204" pitchFamily="34" charset="0"/>
              <a:buChar char="•"/>
              <a:tabLst/>
              <a:defRPr/>
            </a:pPr>
            <a:r>
              <a:rPr kumimoji="0" lang="en-US" sz="22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Billing data from physician’s office</a:t>
            </a:r>
          </a:p>
          <a:p>
            <a:pPr marL="685800" marR="0" lvl="1" indent="-228600" algn="l" defTabSz="914400" rtl="0" eaLnBrk="1" fontAlgn="auto" latinLnBrk="0" hangingPunct="1">
              <a:lnSpc>
                <a:spcPct val="90000"/>
              </a:lnSpc>
              <a:spcBef>
                <a:spcPts val="500"/>
              </a:spcBef>
              <a:spcAft>
                <a:spcPts val="0"/>
              </a:spcAft>
              <a:buClr>
                <a:srgbClr val="156082">
                  <a:lumMod val="50000"/>
                </a:srgbClr>
              </a:buClr>
              <a:buSzTx/>
              <a:buFont typeface="Roboto" panose="020B0604020202020204" pitchFamily="34" charset="0"/>
              <a:buChar char="•"/>
              <a:tabLst/>
              <a:defRPr/>
            </a:pPr>
            <a:r>
              <a:rPr kumimoji="0" lang="en-US" sz="22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Appropriate peer references at time of recredentialing</a:t>
            </a:r>
          </a:p>
          <a:p>
            <a:pPr marL="685800" marR="0" lvl="1" indent="-228600" algn="l" defTabSz="914400" rtl="0" eaLnBrk="1" fontAlgn="auto" latinLnBrk="0" hangingPunct="1">
              <a:lnSpc>
                <a:spcPct val="90000"/>
              </a:lnSpc>
              <a:spcBef>
                <a:spcPts val="500"/>
              </a:spcBef>
              <a:spcAft>
                <a:spcPts val="0"/>
              </a:spcAft>
              <a:buClr>
                <a:srgbClr val="156082">
                  <a:lumMod val="50000"/>
                </a:srgbClr>
              </a:buClr>
              <a:buSzTx/>
              <a:buFont typeface="Roboto" panose="020B0604020202020204" pitchFamily="34" charset="0"/>
              <a:buChar char="•"/>
              <a:tabLst/>
              <a:defRPr/>
            </a:pPr>
            <a:r>
              <a:rPr kumimoji="0" lang="en-US" sz="22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Random chart sample reviews</a:t>
            </a:r>
          </a:p>
          <a:p>
            <a:pPr marL="685800" marR="0" lvl="1" indent="-228600" algn="l" defTabSz="914400" rtl="0" eaLnBrk="1" fontAlgn="auto" latinLnBrk="0" hangingPunct="1">
              <a:lnSpc>
                <a:spcPct val="90000"/>
              </a:lnSpc>
              <a:spcBef>
                <a:spcPts val="500"/>
              </a:spcBef>
              <a:spcAft>
                <a:spcPts val="0"/>
              </a:spcAft>
              <a:buClr>
                <a:srgbClr val="156082">
                  <a:lumMod val="50000"/>
                </a:srgbClr>
              </a:buClr>
              <a:buSzTx/>
              <a:buFont typeface="Roboto" panose="020B0604020202020204" pitchFamily="34" charset="0"/>
              <a:buChar char="•"/>
              <a:tabLst/>
              <a:defRPr/>
            </a:pPr>
            <a:endParaRPr kumimoji="0" lang="en-US" sz="22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199C3932-951B-B9C2-1CC5-13F82AB7EC32}"/>
              </a:ext>
            </a:extLst>
          </p:cNvPr>
          <p:cNvSpPr txBox="1"/>
          <p:nvPr/>
        </p:nvSpPr>
        <p:spPr>
          <a:xfrm>
            <a:off x="0" y="2246968"/>
            <a:ext cx="3657600" cy="1754326"/>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 / OPPE</a:t>
            </a:r>
          </a:p>
        </p:txBody>
      </p:sp>
    </p:spTree>
    <p:extLst>
      <p:ext uri="{BB962C8B-B14F-4D97-AF65-F5344CB8AC3E}">
        <p14:creationId xmlns:p14="http://schemas.microsoft.com/office/powerpoint/2010/main" val="167181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7D7AF70-78BE-1B9F-B616-136F5298CF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649D41C2-E44B-26C2-A0B8-C40F16FE98AD}"/>
              </a:ext>
            </a:extLst>
          </p:cNvPr>
          <p:cNvSpPr>
            <a:spLocks noGrp="1"/>
          </p:cNvSpPr>
          <p:nvPr>
            <p:ph type="title"/>
          </p:nvPr>
        </p:nvSpPr>
        <p:spPr/>
        <p:txBody>
          <a:bodyPr/>
          <a:lstStyle/>
          <a:p>
            <a:r>
              <a:rPr lang="en-US"/>
              <a:t>Low Volume Providers</a:t>
            </a:r>
          </a:p>
        </p:txBody>
      </p:sp>
      <p:sp>
        <p:nvSpPr>
          <p:cNvPr id="3" name="Content Placeholder 2">
            <a:extLst>
              <a:ext uri="{FF2B5EF4-FFF2-40B4-BE49-F238E27FC236}">
                <a16:creationId xmlns:a16="http://schemas.microsoft.com/office/drawing/2014/main" xmlns="" id="{322CE665-BCCF-98DB-EE42-64B660E975D4}"/>
              </a:ext>
            </a:extLst>
          </p:cNvPr>
          <p:cNvSpPr txBox="1">
            <a:spLocks/>
          </p:cNvSpPr>
          <p:nvPr/>
        </p:nvSpPr>
        <p:spPr>
          <a:xfrm>
            <a:off x="3657600" y="1409834"/>
            <a:ext cx="7675123" cy="44524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marR="0" lvl="0" indent="0" algn="l" defTabSz="914400" rtl="0" eaLnBrk="1" fontAlgn="auto" latinLnBrk="0" hangingPunct="1">
              <a:lnSpc>
                <a:spcPct val="90000"/>
              </a:lnSpc>
              <a:spcBef>
                <a:spcPts val="1000"/>
              </a:spcBef>
              <a:spcAft>
                <a:spcPts val="0"/>
              </a:spcAft>
              <a:buClrTx/>
              <a:buSzTx/>
              <a:buFont typeface="Roboto" panose="020B0604020202020204" pitchFamily="34" charset="0"/>
              <a:buNone/>
              <a:tabLst/>
              <a:defRPr/>
            </a:pPr>
            <a:endParaRPr kumimoji="0" lang="en-US" sz="22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endParaRPr>
          </a:p>
          <a:p>
            <a:pPr marL="57150" marR="0" lvl="0" indent="0" algn="l" defTabSz="914400" rtl="0" eaLnBrk="1" fontAlgn="auto" latinLnBrk="0" hangingPunct="1">
              <a:lnSpc>
                <a:spcPct val="90000"/>
              </a:lnSpc>
              <a:spcBef>
                <a:spcPts val="1000"/>
              </a:spcBef>
              <a:spcAft>
                <a:spcPts val="0"/>
              </a:spcAft>
              <a:buClrTx/>
              <a:buSzTx/>
              <a:buFont typeface="Roboto" panose="020B0604020202020204" pitchFamily="34" charset="0"/>
              <a:buNone/>
              <a:tabLst/>
              <a:defRPr/>
            </a:pPr>
            <a:r>
              <a:rPr kumimoji="0" lang="en-US" sz="24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Potential datapoints for low volume providers </a:t>
            </a:r>
            <a:r>
              <a:rPr kumimoji="0" lang="en-US" sz="2400" b="0" i="1"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(FPPE &amp; OPPE)</a:t>
            </a:r>
          </a:p>
          <a:p>
            <a:pPr marL="85725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If available, gather OPPE from Group or Sister facility</a:t>
            </a:r>
          </a:p>
          <a:p>
            <a:pPr marL="85725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Request “Letter of Good Standing” from non-affiliated facility where the provider has privileges</a:t>
            </a:r>
          </a:p>
          <a:p>
            <a:pPr marL="58738" marR="0" lvl="1" indent="0" algn="l" defTabSz="914400" rtl="0" eaLnBrk="1" fontAlgn="auto" latinLnBrk="0" hangingPunct="1">
              <a:lnSpc>
                <a:spcPct val="90000"/>
              </a:lnSpc>
              <a:spcBef>
                <a:spcPts val="500"/>
              </a:spcBef>
              <a:spcAft>
                <a:spcPts val="0"/>
              </a:spcAft>
              <a:buClr>
                <a:srgbClr val="156082">
                  <a:lumMod val="50000"/>
                </a:srgbClr>
              </a:buClr>
              <a:buSzTx/>
              <a:buFont typeface="Arial" panose="020B0604020202020204" pitchFamily="34" charset="0"/>
              <a:buNone/>
              <a:tabLst/>
              <a:defRPr/>
            </a:pPr>
            <a:r>
              <a:rPr kumimoji="0" lang="en-US" sz="2400" b="1" i="1"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Ensure your OPPE policy is clear</a:t>
            </a:r>
          </a:p>
          <a:p>
            <a:pPr marL="858838" marR="0" lvl="2" indent="-342900" algn="l" defTabSz="914400" rtl="0" eaLnBrk="1" fontAlgn="auto" latinLnBrk="0" hangingPunct="1">
              <a:lnSpc>
                <a:spcPct val="90000"/>
              </a:lnSpc>
              <a:spcBef>
                <a:spcPts val="500"/>
              </a:spcBef>
              <a:spcAft>
                <a:spcPts val="0"/>
              </a:spcAft>
              <a:buClr>
                <a:srgbClr val="156082">
                  <a:lumMod val="50000"/>
                </a:srgbClr>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Provider must supply current competency and quality data to renew privileges</a:t>
            </a:r>
          </a:p>
          <a:p>
            <a:pPr marL="858838" marR="0" lvl="2" indent="-342900" algn="l" defTabSz="914400" rtl="0" eaLnBrk="1" fontAlgn="auto" latinLnBrk="0" hangingPunct="1">
              <a:lnSpc>
                <a:spcPct val="90000"/>
              </a:lnSpc>
              <a:spcBef>
                <a:spcPts val="500"/>
              </a:spcBef>
              <a:spcAft>
                <a:spcPts val="0"/>
              </a:spcAft>
              <a:buClr>
                <a:srgbClr val="156082">
                  <a:lumMod val="50000"/>
                </a:srgbClr>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It is the provider’s responsibility to ensure this data is available </a:t>
            </a:r>
          </a:p>
        </p:txBody>
      </p:sp>
      <p:sp>
        <p:nvSpPr>
          <p:cNvPr id="5" name="TextBox 4">
            <a:extLst>
              <a:ext uri="{FF2B5EF4-FFF2-40B4-BE49-F238E27FC236}">
                <a16:creationId xmlns:a16="http://schemas.microsoft.com/office/drawing/2014/main" xmlns="" id="{897262C8-C864-E68C-5BF1-E75DBF5ECF46}"/>
              </a:ext>
            </a:extLst>
          </p:cNvPr>
          <p:cNvSpPr txBox="1"/>
          <p:nvPr/>
        </p:nvSpPr>
        <p:spPr>
          <a:xfrm>
            <a:off x="0" y="2246968"/>
            <a:ext cx="3657600" cy="1754326"/>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 / OPPE</a:t>
            </a:r>
          </a:p>
        </p:txBody>
      </p:sp>
    </p:spTree>
    <p:extLst>
      <p:ext uri="{BB962C8B-B14F-4D97-AF65-F5344CB8AC3E}">
        <p14:creationId xmlns:p14="http://schemas.microsoft.com/office/powerpoint/2010/main" val="427405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2" name="Google Shape;102;p19"/>
          <p:cNvPicPr preferRelativeResize="0"/>
          <p:nvPr/>
        </p:nvPicPr>
        <p:blipFill>
          <a:blip r:embed="rId3">
            <a:alphaModFix/>
          </a:blip>
          <a:stretch>
            <a:fillRect/>
          </a:stretch>
        </p:blipFill>
        <p:spPr>
          <a:xfrm>
            <a:off x="730233" y="6045200"/>
            <a:ext cx="2058667" cy="254000"/>
          </a:xfrm>
          <a:prstGeom prst="rect">
            <a:avLst/>
          </a:prstGeom>
          <a:noFill/>
          <a:ln>
            <a:noFill/>
          </a:ln>
        </p:spPr>
      </p:pic>
      <p:sp>
        <p:nvSpPr>
          <p:cNvPr id="3" name="Text Placeholder 6">
            <a:extLst>
              <a:ext uri="{FF2B5EF4-FFF2-40B4-BE49-F238E27FC236}">
                <a16:creationId xmlns:a16="http://schemas.microsoft.com/office/drawing/2014/main" xmlns="" id="{F236856F-86D1-0141-2F17-605DDF8F45DC}"/>
              </a:ext>
            </a:extLst>
          </p:cNvPr>
          <p:cNvSpPr txBox="1">
            <a:spLocks/>
          </p:cNvSpPr>
          <p:nvPr/>
        </p:nvSpPr>
        <p:spPr>
          <a:xfrm>
            <a:off x="812800" y="2201092"/>
            <a:ext cx="6237995" cy="1495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TextBox 3">
            <a:extLst>
              <a:ext uri="{FF2B5EF4-FFF2-40B4-BE49-F238E27FC236}">
                <a16:creationId xmlns:a16="http://schemas.microsoft.com/office/drawing/2014/main" xmlns="" id="{12BE0351-CAC6-56A9-C32B-8CF069226ADC}"/>
              </a:ext>
            </a:extLst>
          </p:cNvPr>
          <p:cNvSpPr txBox="1"/>
          <p:nvPr/>
        </p:nvSpPr>
        <p:spPr>
          <a:xfrm>
            <a:off x="373625" y="639096"/>
            <a:ext cx="11159613" cy="4821000"/>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DISCLOSURES</a:t>
            </a: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The information presented at this educational event and the supplementary materials provided to attendees are intended for educational and informational purposes only. Nothing contained therein is to be considered as the rendering of advice for specific cases or circumstances. No one should act or refrain from acting on the basis of any information presented at this event without seeking the appropriate legal or other professional advice on the particular facts and circumstances at issue.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 accordance with the Accreditation Council for Continuing Medical Education requirements on disclosure, Brock Bordelon, MD has no actual or potential conflict of interest, financial relationship/arrangement or affiliation with any entity producing, marketing, re-selling or distributing health care goods or services consumed by, or used on, patients.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 accordance with the Accreditation Council for Continuing Medical Education requirements on disclosure, Sharon Beckwith has no actual or potential conflict of interest, financial relationship/arrangement or affiliation with any entity producing, marketing, re-selling or distributing health care goods or services consumed by, or used on, patients.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B5AEB0B-A87A-580E-E946-1B6384E95E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56D72998-76D5-0B99-7D21-FD5BFA98AFA6}"/>
              </a:ext>
            </a:extLst>
          </p:cNvPr>
          <p:cNvSpPr>
            <a:spLocks noGrp="1"/>
          </p:cNvSpPr>
          <p:nvPr>
            <p:ph type="title"/>
          </p:nvPr>
        </p:nvSpPr>
        <p:spPr/>
        <p:txBody>
          <a:bodyPr/>
          <a:lstStyle/>
          <a:p>
            <a:r>
              <a:rPr lang="en-US"/>
              <a:t>Low Volume Providers</a:t>
            </a:r>
          </a:p>
        </p:txBody>
      </p:sp>
      <p:sp>
        <p:nvSpPr>
          <p:cNvPr id="5" name="TextBox 4">
            <a:extLst>
              <a:ext uri="{FF2B5EF4-FFF2-40B4-BE49-F238E27FC236}">
                <a16:creationId xmlns:a16="http://schemas.microsoft.com/office/drawing/2014/main" xmlns="" id="{67AC62C9-7733-5F68-080D-3CD1A229F94B}"/>
              </a:ext>
            </a:extLst>
          </p:cNvPr>
          <p:cNvSpPr txBox="1"/>
          <p:nvPr/>
        </p:nvSpPr>
        <p:spPr>
          <a:xfrm>
            <a:off x="0" y="2246968"/>
            <a:ext cx="3657600" cy="1754326"/>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 / OPPE</a:t>
            </a:r>
          </a:p>
        </p:txBody>
      </p:sp>
      <p:pic>
        <p:nvPicPr>
          <p:cNvPr id="10" name="Picture 9">
            <a:extLst>
              <a:ext uri="{FF2B5EF4-FFF2-40B4-BE49-F238E27FC236}">
                <a16:creationId xmlns:a16="http://schemas.microsoft.com/office/drawing/2014/main" xmlns="" id="{04E1B16D-0E33-D826-7989-F248204FF44C}"/>
              </a:ext>
            </a:extLst>
          </p:cNvPr>
          <p:cNvPicPr>
            <a:picLocks noChangeAspect="1"/>
          </p:cNvPicPr>
          <p:nvPr/>
        </p:nvPicPr>
        <p:blipFill>
          <a:blip r:embed="rId2"/>
          <a:stretch>
            <a:fillRect/>
          </a:stretch>
        </p:blipFill>
        <p:spPr>
          <a:xfrm>
            <a:off x="3818931" y="2401138"/>
            <a:ext cx="7872142" cy="2232853"/>
          </a:xfrm>
          <a:prstGeom prst="rect">
            <a:avLst/>
          </a:prstGeom>
          <a:effectLst>
            <a:outerShdw blurRad="50800" dist="76200" dir="2700000" algn="tl" rotWithShape="0">
              <a:schemeClr val="tx2"/>
            </a:outerShdw>
          </a:effectLst>
        </p:spPr>
      </p:pic>
      <p:cxnSp>
        <p:nvCxnSpPr>
          <p:cNvPr id="20" name="Straight Connector 19">
            <a:extLst>
              <a:ext uri="{FF2B5EF4-FFF2-40B4-BE49-F238E27FC236}">
                <a16:creationId xmlns:a16="http://schemas.microsoft.com/office/drawing/2014/main" xmlns="" id="{BEFA2D26-2A68-F6EC-CBB5-D7807F4AEF79}"/>
              </a:ext>
            </a:extLst>
          </p:cNvPr>
          <p:cNvCxnSpPr>
            <a:cxnSpLocks/>
          </p:cNvCxnSpPr>
          <p:nvPr/>
        </p:nvCxnSpPr>
        <p:spPr>
          <a:xfrm>
            <a:off x="8709154" y="3188327"/>
            <a:ext cx="2435096"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B71F2AFA-B56C-D404-1E83-8D3F1A805F53}"/>
              </a:ext>
            </a:extLst>
          </p:cNvPr>
          <p:cNvCxnSpPr>
            <a:cxnSpLocks/>
          </p:cNvCxnSpPr>
          <p:nvPr/>
        </p:nvCxnSpPr>
        <p:spPr>
          <a:xfrm>
            <a:off x="4396710" y="3390817"/>
            <a:ext cx="3640009"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711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20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4A37875-E50F-AB2D-17A7-D1B532E732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1B892787-6A75-2287-6B10-FA0B73D0DB07}"/>
              </a:ext>
            </a:extLst>
          </p:cNvPr>
          <p:cNvSpPr>
            <a:spLocks noGrp="1"/>
          </p:cNvSpPr>
          <p:nvPr>
            <p:ph type="title"/>
          </p:nvPr>
        </p:nvSpPr>
        <p:spPr/>
        <p:txBody>
          <a:bodyPr/>
          <a:lstStyle/>
          <a:p>
            <a:r>
              <a:rPr lang="en-US" dirty="0"/>
              <a:t>Low Volume Providers</a:t>
            </a:r>
          </a:p>
        </p:txBody>
      </p:sp>
      <p:sp>
        <p:nvSpPr>
          <p:cNvPr id="5" name="TextBox 4">
            <a:extLst>
              <a:ext uri="{FF2B5EF4-FFF2-40B4-BE49-F238E27FC236}">
                <a16:creationId xmlns:a16="http://schemas.microsoft.com/office/drawing/2014/main" xmlns="" id="{0AFAC162-0002-1EED-1EB7-EBEDF22EA11F}"/>
              </a:ext>
            </a:extLst>
          </p:cNvPr>
          <p:cNvSpPr txBox="1"/>
          <p:nvPr/>
        </p:nvSpPr>
        <p:spPr>
          <a:xfrm>
            <a:off x="0" y="2246968"/>
            <a:ext cx="3657600" cy="1754326"/>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 / OPPE</a:t>
            </a:r>
          </a:p>
        </p:txBody>
      </p:sp>
      <p:pic>
        <p:nvPicPr>
          <p:cNvPr id="4" name="Picture 3">
            <a:extLst>
              <a:ext uri="{FF2B5EF4-FFF2-40B4-BE49-F238E27FC236}">
                <a16:creationId xmlns:a16="http://schemas.microsoft.com/office/drawing/2014/main" xmlns="" id="{3579D231-7964-F0DF-BC82-26C1FFA276F7}"/>
              </a:ext>
            </a:extLst>
          </p:cNvPr>
          <p:cNvPicPr>
            <a:picLocks noChangeAspect="1"/>
          </p:cNvPicPr>
          <p:nvPr/>
        </p:nvPicPr>
        <p:blipFill>
          <a:blip r:embed="rId2"/>
          <a:stretch>
            <a:fillRect/>
          </a:stretch>
        </p:blipFill>
        <p:spPr>
          <a:xfrm>
            <a:off x="3657601" y="1988337"/>
            <a:ext cx="8033474" cy="2441754"/>
          </a:xfrm>
          <a:prstGeom prst="rect">
            <a:avLst/>
          </a:prstGeom>
          <a:effectLst>
            <a:outerShdw blurRad="50800" dist="76200" dir="2700000" algn="tl" rotWithShape="0">
              <a:schemeClr val="tx2"/>
            </a:outerShdw>
          </a:effectLst>
        </p:spPr>
      </p:pic>
      <p:pic>
        <p:nvPicPr>
          <p:cNvPr id="19" name="Picture 18">
            <a:extLst>
              <a:ext uri="{FF2B5EF4-FFF2-40B4-BE49-F238E27FC236}">
                <a16:creationId xmlns:a16="http://schemas.microsoft.com/office/drawing/2014/main" xmlns="" id="{09CE6043-64B6-D720-7234-43618429CE85}"/>
              </a:ext>
            </a:extLst>
          </p:cNvPr>
          <p:cNvPicPr>
            <a:picLocks noChangeAspect="1"/>
          </p:cNvPicPr>
          <p:nvPr/>
        </p:nvPicPr>
        <p:blipFill>
          <a:blip r:embed="rId3" cstate="print">
            <a:extLst>
              <a:ext uri="{28A0092B-C50C-407E-A947-70E740481C1C}">
                <a14:useLocalDpi xmlns:a14="http://schemas.microsoft.com/office/drawing/2010/main" val="0"/>
              </a:ext>
            </a:extLst>
          </a:blip>
          <a:srcRect b="64850"/>
          <a:stretch/>
        </p:blipFill>
        <p:spPr>
          <a:xfrm>
            <a:off x="3657601" y="4655423"/>
            <a:ext cx="8033474" cy="895098"/>
          </a:xfrm>
          <a:prstGeom prst="rect">
            <a:avLst/>
          </a:prstGeom>
          <a:effectLst>
            <a:outerShdw blurRad="50800" dist="76200" dir="2700000" algn="tl" rotWithShape="0">
              <a:prstClr val="black"/>
            </a:outerShdw>
          </a:effectLst>
        </p:spPr>
      </p:pic>
      <p:cxnSp>
        <p:nvCxnSpPr>
          <p:cNvPr id="3" name="Straight Connector 2">
            <a:extLst>
              <a:ext uri="{FF2B5EF4-FFF2-40B4-BE49-F238E27FC236}">
                <a16:creationId xmlns:a16="http://schemas.microsoft.com/office/drawing/2014/main" xmlns="" id="{71C2B014-6170-BA67-C59A-9071D5638D61}"/>
              </a:ext>
            </a:extLst>
          </p:cNvPr>
          <p:cNvCxnSpPr>
            <a:cxnSpLocks/>
          </p:cNvCxnSpPr>
          <p:nvPr/>
        </p:nvCxnSpPr>
        <p:spPr>
          <a:xfrm>
            <a:off x="4250531" y="5290970"/>
            <a:ext cx="1593057"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xmlns="" id="{DEFFCE1D-BC37-BAE8-DC2C-B871E9D69FF4}"/>
              </a:ext>
            </a:extLst>
          </p:cNvPr>
          <p:cNvCxnSpPr>
            <a:cxnSpLocks/>
          </p:cNvCxnSpPr>
          <p:nvPr/>
        </p:nvCxnSpPr>
        <p:spPr>
          <a:xfrm>
            <a:off x="5922169" y="5093410"/>
            <a:ext cx="5493544"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xmlns="" id="{42673343-B145-6237-6D36-6843DFB38CA3}"/>
              </a:ext>
            </a:extLst>
          </p:cNvPr>
          <p:cNvCxnSpPr>
            <a:cxnSpLocks/>
          </p:cNvCxnSpPr>
          <p:nvPr/>
        </p:nvCxnSpPr>
        <p:spPr>
          <a:xfrm>
            <a:off x="4581525" y="3700295"/>
            <a:ext cx="3283744"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F8F53031-62E0-C760-825C-28C9F2531E5C}"/>
              </a:ext>
            </a:extLst>
          </p:cNvPr>
          <p:cNvCxnSpPr>
            <a:cxnSpLocks/>
          </p:cNvCxnSpPr>
          <p:nvPr/>
        </p:nvCxnSpPr>
        <p:spPr>
          <a:xfrm>
            <a:off x="5388769" y="3917072"/>
            <a:ext cx="3083719"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xmlns="" id="{E0F4834D-2406-11B2-FD6A-248328AB478C}"/>
              </a:ext>
            </a:extLst>
          </p:cNvPr>
          <p:cNvCxnSpPr>
            <a:cxnSpLocks/>
          </p:cNvCxnSpPr>
          <p:nvPr/>
        </p:nvCxnSpPr>
        <p:spPr>
          <a:xfrm>
            <a:off x="4581525" y="4109870"/>
            <a:ext cx="3733800"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3960D6A3-D197-E5D6-2579-7E5300039FBF}"/>
              </a:ext>
            </a:extLst>
          </p:cNvPr>
          <p:cNvCxnSpPr>
            <a:cxnSpLocks/>
          </p:cNvCxnSpPr>
          <p:nvPr/>
        </p:nvCxnSpPr>
        <p:spPr>
          <a:xfrm>
            <a:off x="6096000" y="4326647"/>
            <a:ext cx="2428876"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xmlns="" id="{678334F5-550C-84C9-6B0F-4C1C34EAAA93}"/>
              </a:ext>
            </a:extLst>
          </p:cNvPr>
          <p:cNvSpPr/>
          <p:nvPr/>
        </p:nvSpPr>
        <p:spPr>
          <a:xfrm>
            <a:off x="5126831" y="5329153"/>
            <a:ext cx="3607594" cy="202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70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20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6" presetClass="entr" presetSubtype="21"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2000"/>
                                        <p:tgtEl>
                                          <p:spTgt spid="3"/>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B285E4F-1D89-735E-C88C-2D79D17EB4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2032D875-C1B1-8DC7-13E6-48B2BF98E9D9}"/>
              </a:ext>
            </a:extLst>
          </p:cNvPr>
          <p:cNvSpPr>
            <a:spLocks noGrp="1"/>
          </p:cNvSpPr>
          <p:nvPr>
            <p:ph type="title"/>
          </p:nvPr>
        </p:nvSpPr>
        <p:spPr/>
        <p:txBody>
          <a:bodyPr/>
          <a:lstStyle/>
          <a:p>
            <a:r>
              <a:rPr lang="en-US" dirty="0"/>
              <a:t>Low Volume Providers – </a:t>
            </a:r>
            <a:r>
              <a:rPr lang="en-US" i="1" dirty="0"/>
              <a:t>Telemedicine &amp; Locums</a:t>
            </a:r>
            <a:endParaRPr lang="en-US" dirty="0"/>
          </a:p>
        </p:txBody>
      </p:sp>
      <p:sp>
        <p:nvSpPr>
          <p:cNvPr id="5" name="TextBox 4">
            <a:extLst>
              <a:ext uri="{FF2B5EF4-FFF2-40B4-BE49-F238E27FC236}">
                <a16:creationId xmlns:a16="http://schemas.microsoft.com/office/drawing/2014/main" xmlns="" id="{FFD33B81-42A9-FCAA-3C89-F910B008C645}"/>
              </a:ext>
            </a:extLst>
          </p:cNvPr>
          <p:cNvSpPr txBox="1"/>
          <p:nvPr/>
        </p:nvSpPr>
        <p:spPr>
          <a:xfrm>
            <a:off x="0" y="2246968"/>
            <a:ext cx="3657600" cy="1754326"/>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 / OPPE</a:t>
            </a:r>
          </a:p>
        </p:txBody>
      </p:sp>
      <p:pic>
        <p:nvPicPr>
          <p:cNvPr id="12" name="Picture 11">
            <a:extLst>
              <a:ext uri="{FF2B5EF4-FFF2-40B4-BE49-F238E27FC236}">
                <a16:creationId xmlns:a16="http://schemas.microsoft.com/office/drawing/2014/main" xmlns="" id="{6E7682F1-AB51-7E95-6A2D-B2C98186CA63}"/>
              </a:ext>
            </a:extLst>
          </p:cNvPr>
          <p:cNvPicPr>
            <a:picLocks noChangeAspect="1"/>
          </p:cNvPicPr>
          <p:nvPr/>
        </p:nvPicPr>
        <p:blipFill>
          <a:blip r:embed="rId2"/>
          <a:stretch>
            <a:fillRect/>
          </a:stretch>
        </p:blipFill>
        <p:spPr>
          <a:xfrm>
            <a:off x="3657600" y="4219665"/>
            <a:ext cx="8311114" cy="1005024"/>
          </a:xfrm>
          <a:prstGeom prst="rect">
            <a:avLst/>
          </a:prstGeom>
          <a:effectLst>
            <a:outerShdw blurRad="50800" dist="76200" dir="2700000" algn="tl" rotWithShape="0">
              <a:schemeClr val="tx2"/>
            </a:outerShdw>
          </a:effectLst>
        </p:spPr>
      </p:pic>
      <p:cxnSp>
        <p:nvCxnSpPr>
          <p:cNvPr id="20" name="Straight Connector 19">
            <a:extLst>
              <a:ext uri="{FF2B5EF4-FFF2-40B4-BE49-F238E27FC236}">
                <a16:creationId xmlns:a16="http://schemas.microsoft.com/office/drawing/2014/main" xmlns="" id="{E0DACE81-309C-894B-F37B-2E1495A69CAE}"/>
              </a:ext>
            </a:extLst>
          </p:cNvPr>
          <p:cNvCxnSpPr>
            <a:cxnSpLocks/>
          </p:cNvCxnSpPr>
          <p:nvPr/>
        </p:nvCxnSpPr>
        <p:spPr>
          <a:xfrm>
            <a:off x="3787111" y="4431343"/>
            <a:ext cx="6549895"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329559D2-0885-2951-AD37-F8032A684477}"/>
              </a:ext>
            </a:extLst>
          </p:cNvPr>
          <p:cNvCxnSpPr>
            <a:cxnSpLocks/>
          </p:cNvCxnSpPr>
          <p:nvPr/>
        </p:nvCxnSpPr>
        <p:spPr>
          <a:xfrm>
            <a:off x="5339685" y="5005309"/>
            <a:ext cx="2975640" cy="0"/>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xmlns="" id="{EBD2A7C7-4355-66F7-249A-F3823C585D55}"/>
              </a:ext>
            </a:extLst>
          </p:cNvPr>
          <p:cNvSpPr txBox="1">
            <a:spLocks/>
          </p:cNvSpPr>
          <p:nvPr/>
        </p:nvSpPr>
        <p:spPr>
          <a:xfrm>
            <a:off x="3657600" y="1631293"/>
            <a:ext cx="7675123" cy="44524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marR="0" lvl="0" indent="0" algn="l" defTabSz="914400" rtl="0" eaLnBrk="1" fontAlgn="auto" latinLnBrk="0" hangingPunct="1">
              <a:lnSpc>
                <a:spcPct val="90000"/>
              </a:lnSpc>
              <a:spcBef>
                <a:spcPts val="1000"/>
              </a:spcBef>
              <a:spcAft>
                <a:spcPts val="0"/>
              </a:spcAft>
              <a:buClrTx/>
              <a:buSzTx/>
              <a:buFont typeface="Roboto" panose="020B0604020202020204" pitchFamily="34" charset="0"/>
              <a:buNone/>
              <a:tabLst/>
              <a:defRPr/>
            </a:pPr>
            <a:endParaRPr kumimoji="0" lang="en-US" sz="22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endParaRPr>
          </a:p>
          <a:p>
            <a:pPr marL="57150" marR="0" lvl="0" indent="0" algn="l" defTabSz="914400" rtl="0" eaLnBrk="1" fontAlgn="auto" latinLnBrk="0" hangingPunct="1">
              <a:lnSpc>
                <a:spcPct val="90000"/>
              </a:lnSpc>
              <a:spcBef>
                <a:spcPts val="1000"/>
              </a:spcBef>
              <a:spcAft>
                <a:spcPts val="0"/>
              </a:spcAft>
              <a:buClrTx/>
              <a:buSzTx/>
              <a:buFont typeface="Roboto" panose="020B0604020202020204" pitchFamily="34" charset="0"/>
              <a:buNone/>
              <a:tabLst/>
              <a:defRPr/>
            </a:pPr>
            <a:r>
              <a:rPr kumimoji="0" lang="en-US" sz="24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If you don’t have a policy, </a:t>
            </a:r>
            <a:r>
              <a:rPr kumimoji="0" lang="en-US" sz="2400" b="1" i="1"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develop one</a:t>
            </a:r>
          </a:p>
          <a:p>
            <a:pPr marL="85725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G</a:t>
            </a:r>
            <a:r>
              <a:rPr kumimoji="0" lang="en-US" sz="2200" b="0" i="0" u="none" strike="noStrike" kern="1200" cap="none" spc="0" normalizeH="0" baseline="0" noProof="0" dirty="0" err="1">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ather</a:t>
            </a:r>
            <a:r>
              <a:rPr kumimoji="0" lang="en-US" sz="22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 OPPE data from a sampling of the facilities where the physician has provided care in the recent past</a:t>
            </a:r>
          </a:p>
          <a:p>
            <a:pPr marL="85725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This is the applicant’s responsibility</a:t>
            </a:r>
          </a:p>
          <a:p>
            <a:pPr marL="1314450" marR="0" lvl="2" indent="-3429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rPr>
              <a:t>The contract with the telemedicine or locums provider should include language to ensure this is as easy and seamless as possible</a:t>
            </a:r>
          </a:p>
        </p:txBody>
      </p:sp>
    </p:spTree>
    <p:extLst>
      <p:ext uri="{BB962C8B-B14F-4D97-AF65-F5344CB8AC3E}">
        <p14:creationId xmlns:p14="http://schemas.microsoft.com/office/powerpoint/2010/main" val="227837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20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20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451BB52-50B5-82D4-DEFF-2637FEEC3E7B}"/>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xmlns="" id="{F53EC255-BB62-9962-1E27-3D0DEAC03C37}"/>
              </a:ext>
            </a:extLst>
          </p:cNvPr>
          <p:cNvSpPr txBox="1">
            <a:spLocks/>
          </p:cNvSpPr>
          <p:nvPr/>
        </p:nvSpPr>
        <p:spPr>
          <a:xfrm>
            <a:off x="334295" y="274525"/>
            <a:ext cx="9468465" cy="81302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Low Volume Provider OPPE Use</a:t>
            </a:r>
          </a:p>
        </p:txBody>
      </p:sp>
      <p:graphicFrame>
        <p:nvGraphicFramePr>
          <p:cNvPr id="3" name="Table 2">
            <a:extLst>
              <a:ext uri="{FF2B5EF4-FFF2-40B4-BE49-F238E27FC236}">
                <a16:creationId xmlns:a16="http://schemas.microsoft.com/office/drawing/2014/main" xmlns="" id="{AF035767-6B65-0B1E-BF34-68BD478C5EDF}"/>
              </a:ext>
            </a:extLst>
          </p:cNvPr>
          <p:cNvGraphicFramePr>
            <a:graphicFrameLocks noGrp="1"/>
          </p:cNvGraphicFramePr>
          <p:nvPr/>
        </p:nvGraphicFramePr>
        <p:xfrm>
          <a:off x="702187" y="841437"/>
          <a:ext cx="10740513" cy="5627738"/>
        </p:xfrm>
        <a:graphic>
          <a:graphicData uri="http://schemas.openxmlformats.org/drawingml/2006/table">
            <a:tbl>
              <a:tblPr firstRow="1" firstCol="1" bandRow="1">
                <a:gradFill rotWithShape="1">
                  <a:gsLst>
                    <a:gs pos="0">
                      <a:srgbClr val="F0CDAD">
                        <a:lumMod val="110000"/>
                        <a:satMod val="105000"/>
                        <a:tint val="67000"/>
                      </a:srgbClr>
                    </a:gs>
                    <a:gs pos="50000">
                      <a:srgbClr val="F0CDAD">
                        <a:lumMod val="105000"/>
                        <a:satMod val="103000"/>
                        <a:tint val="73000"/>
                      </a:srgbClr>
                    </a:gs>
                    <a:gs pos="100000">
                      <a:srgbClr val="F0CDAD">
                        <a:lumMod val="105000"/>
                        <a:satMod val="109000"/>
                        <a:tint val="81000"/>
                      </a:srgbClr>
                    </a:gs>
                  </a:gsLst>
                  <a:lin ang="5400000" scaled="0"/>
                </a:gradFill>
                <a:effectLst>
                  <a:outerShdw blurRad="63500" sx="102000" sy="102000" algn="ctr" rotWithShape="0">
                    <a:srgbClr val="ED7D31">
                      <a:alpha val="97000"/>
                    </a:srgbClr>
                  </a:outerShdw>
                </a:effectLst>
              </a:tblPr>
              <a:tblGrid>
                <a:gridCol w="3739443">
                  <a:extLst>
                    <a:ext uri="{9D8B030D-6E8A-4147-A177-3AD203B41FA5}">
                      <a16:colId xmlns:a16="http://schemas.microsoft.com/office/drawing/2014/main" xmlns="" val="1823333242"/>
                    </a:ext>
                  </a:extLst>
                </a:gridCol>
                <a:gridCol w="3272013">
                  <a:extLst>
                    <a:ext uri="{9D8B030D-6E8A-4147-A177-3AD203B41FA5}">
                      <a16:colId xmlns:a16="http://schemas.microsoft.com/office/drawing/2014/main" xmlns="" val="205461844"/>
                    </a:ext>
                  </a:extLst>
                </a:gridCol>
                <a:gridCol w="3729057">
                  <a:extLst>
                    <a:ext uri="{9D8B030D-6E8A-4147-A177-3AD203B41FA5}">
                      <a16:colId xmlns:a16="http://schemas.microsoft.com/office/drawing/2014/main" xmlns="" val="3727417219"/>
                    </a:ext>
                  </a:extLst>
                </a:gridCol>
              </a:tblGrid>
              <a:tr h="269852">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69850" marR="0" algn="ctr" defTabSz="914400" rtl="0" eaLnBrk="1" latinLnBrk="0" hangingPunct="1">
                        <a:lnSpc>
                          <a:spcPct val="107000"/>
                        </a:lnSpc>
                        <a:spcBef>
                          <a:spcPts val="0"/>
                        </a:spcBef>
                        <a:spcAft>
                          <a:spcPts val="0"/>
                        </a:spcAft>
                      </a:pPr>
                      <a:r>
                        <a:rPr lang="en-US" sz="1000" b="1" kern="1200" cap="all" spc="60" dirty="0">
                          <a:solidFill>
                            <a:schemeClr val="tx1"/>
                          </a:solidFill>
                          <a:effectLst/>
                          <a:latin typeface="Arial" panose="020B0604020202020204" pitchFamily="34" charset="0"/>
                          <a:ea typeface="+mn-ea"/>
                          <a:cs typeface="Arial" panose="020B0604020202020204" pitchFamily="34" charset="0"/>
                        </a:rPr>
                        <a:t>Table 2</a:t>
                      </a:r>
                    </a:p>
                  </a:txBody>
                  <a:tcPr marL="55582" marR="55582" marT="0" marB="0">
                    <a:lnL w="6350" cap="flat" cmpd="sng" algn="ctr">
                      <a:solidFill>
                        <a:srgbClr val="F0CDAD"/>
                      </a:solidFill>
                      <a:prstDash val="solid"/>
                      <a:miter lim="800000"/>
                    </a:lnL>
                    <a:lnR w="6350" cap="flat" cmpd="sng" algn="ctr">
                      <a:solidFill>
                        <a:srgbClr val="F0CDAD"/>
                      </a:solidFill>
                      <a:prstDash val="solid"/>
                      <a:miter lim="800000"/>
                    </a:lnR>
                    <a:lnT w="6350" cap="flat" cmpd="sng" algn="ctr">
                      <a:solidFill>
                        <a:srgbClr val="F0CDAD"/>
                      </a:solidFill>
                      <a:prstDash val="solid"/>
                      <a:miter lim="800000"/>
                    </a:lnT>
                    <a:lnB w="12700" cap="flat" cmpd="sng" algn="ctr">
                      <a:solidFill>
                        <a:srgbClr val="FFFFFF"/>
                      </a:solidFill>
                      <a:prstDash val="solid"/>
                      <a:miter lim="800000"/>
                    </a:lnB>
                    <a:lnTlToBr w="12700" cmpd="sng">
                      <a:noFill/>
                      <a:prstDash val="solid"/>
                    </a:lnTlToBr>
                    <a:lnBlToTr w="12700" cmpd="sng">
                      <a:noFill/>
                      <a:prstDash val="solid"/>
                    </a:lnBlToTr>
                    <a:solidFill>
                      <a:srgbClr val="F0CDA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786050773"/>
                  </a:ext>
                </a:extLst>
              </a:tr>
              <a:tr h="195274">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ctr">
                        <a:lnSpc>
                          <a:spcPct val="107000"/>
                        </a:lnSpc>
                        <a:spcBef>
                          <a:spcPts val="0"/>
                        </a:spcBef>
                        <a:spcAft>
                          <a:spcPts val="0"/>
                        </a:spcAft>
                      </a:pPr>
                      <a:r>
                        <a:rPr lang="en-US" sz="1200" u="sng" dirty="0">
                          <a:effectLst/>
                        </a:rPr>
                        <a:t>Practice Setting</a:t>
                      </a:r>
                      <a:endParaRPr lang="en-US" sz="1400" u="sng" dirty="0">
                        <a:effectLst/>
                        <a:latin typeface="Calibri" panose="020F0502020204030204" pitchFamily="34" charset="0"/>
                        <a:ea typeface="Calibri" panose="020F0502020204030204" pitchFamily="34" charset="0"/>
                        <a:cs typeface="Times New Roman" panose="02020603050405020304" pitchFamily="18" charset="0"/>
                      </a:endParaRPr>
                    </a:p>
                  </a:txBody>
                  <a:tcPr marL="55582" marR="55582" marT="0" marB="0">
                    <a:lnL w="6350" cap="flat" cmpd="sng" algn="ctr">
                      <a:solidFill>
                        <a:srgbClr val="F0CDAD"/>
                      </a:solidFill>
                      <a:prstDash val="solid"/>
                      <a:miter lim="800000"/>
                    </a:lnL>
                    <a:lnR w="12700" cap="flat" cmpd="sng" algn="ctr">
                      <a:solidFill>
                        <a:srgbClr val="F0CDAD"/>
                      </a:solidFill>
                      <a:prstDash val="solid"/>
                      <a:miter lim="800000"/>
                    </a:lnR>
                    <a:lnT w="12700" cap="flat" cmpd="sng" algn="ctr">
                      <a:solidFill>
                        <a:srgbClr val="FFFFFF"/>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solidFill>
                      <a:srgbClr val="F0CDAD">
                        <a:alpha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b="1" u="sng" dirty="0">
                          <a:effectLst/>
                        </a:rPr>
                        <a:t>Information Requested</a:t>
                      </a:r>
                      <a:endParaRPr lang="en-US" sz="1400" b="1" u="sng" dirty="0">
                        <a:effectLst/>
                        <a:latin typeface="Calibri" panose="020F0502020204030204" pitchFamily="34" charset="0"/>
                        <a:ea typeface="Calibri" panose="020F0502020204030204" pitchFamily="34" charset="0"/>
                        <a:cs typeface="Times New Roman" panose="02020603050405020304" pitchFamily="18" charset="0"/>
                      </a:endParaRPr>
                    </a:p>
                  </a:txBody>
                  <a:tcPr marL="55582" marR="55582" marT="0" marB="0">
                    <a:lnL w="12700" cap="flat" cmpd="sng" algn="ctr">
                      <a:solidFill>
                        <a:srgbClr val="F0CDAD"/>
                      </a:solidFill>
                      <a:prstDash val="solid"/>
                      <a:miter lim="800000"/>
                    </a:lnL>
                    <a:lnR w="6350" cap="flat" cmpd="sng" algn="ctr">
                      <a:solidFill>
                        <a:srgbClr val="F0CDAD"/>
                      </a:solidFill>
                      <a:prstDash val="solid"/>
                      <a:miter lim="800000"/>
                    </a:lnR>
                    <a:lnT w="12700" cap="flat" cmpd="sng" algn="ctr">
                      <a:solidFill>
                        <a:srgbClr val="FFFFFF"/>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solidFill>
                      <a:srgbClr val="F0CDAD">
                        <a:alpha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69850" marR="0" algn="ctr" defTabSz="914400" rtl="0" eaLnBrk="1" latinLnBrk="0" hangingPunct="1">
                        <a:lnSpc>
                          <a:spcPct val="107000"/>
                        </a:lnSpc>
                        <a:spcBef>
                          <a:spcPts val="0"/>
                        </a:spcBef>
                        <a:spcAft>
                          <a:spcPts val="0"/>
                        </a:spcAft>
                      </a:pPr>
                      <a:r>
                        <a:rPr lang="en-US" sz="1200" b="1" u="sng" kern="1200" cap="none" spc="60" baseline="0" dirty="0">
                          <a:solidFill>
                            <a:schemeClr val="tx1"/>
                          </a:solidFill>
                          <a:effectLst/>
                          <a:latin typeface="+mn-lt"/>
                          <a:ea typeface="+mn-ea"/>
                          <a:cs typeface="Arial" panose="020B0604020202020204" pitchFamily="34" charset="0"/>
                        </a:rPr>
                        <a:t>Impact on Eligibility for Privileges</a:t>
                      </a:r>
                    </a:p>
                  </a:txBody>
                  <a:tcPr marL="55582" marR="55582" marT="0" marB="0">
                    <a:lnL w="6350" cap="flat" cmpd="sng" algn="ctr">
                      <a:solidFill>
                        <a:srgbClr val="F0CDAD"/>
                      </a:solidFill>
                      <a:prstDash val="solid"/>
                      <a:miter lim="800000"/>
                    </a:lnL>
                    <a:lnR w="6350" cap="flat" cmpd="sng" algn="ctr">
                      <a:solidFill>
                        <a:srgbClr val="F0CDAD"/>
                      </a:solidFill>
                      <a:prstDash val="solid"/>
                      <a:miter lim="800000"/>
                    </a:lnR>
                    <a:lnT w="12700" cap="flat" cmpd="sng" algn="ctr">
                      <a:solidFill>
                        <a:srgbClr val="FFFFFF"/>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solidFill>
                      <a:srgbClr val="F0CDAD">
                        <a:alpha val="40000"/>
                      </a:srgbClr>
                    </a:solidFill>
                  </a:tcPr>
                </a:tc>
                <a:extLst>
                  <a:ext uri="{0D108BD9-81ED-4DB2-BD59-A6C34878D82A}">
                    <a16:rowId xmlns:a16="http://schemas.microsoft.com/office/drawing/2014/main" xmlns="" val="3931811534"/>
                  </a:ext>
                </a:extLst>
              </a:tr>
              <a:tr h="517698">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ctr">
                        <a:lnSpc>
                          <a:spcPct val="107000"/>
                        </a:lnSpc>
                        <a:spcBef>
                          <a:spcPts val="0"/>
                        </a:spcBef>
                        <a:spcAft>
                          <a:spcPts val="0"/>
                        </a:spcAft>
                      </a:pPr>
                      <a:r>
                        <a:rPr lang="en-US" sz="1200" dirty="0">
                          <a:effectLst/>
                        </a:rPr>
                        <a:t>Active inpatient practice with sufficient quality data at one or more other inpatient institutions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82" marR="55582" marT="0" marB="0">
                    <a:lnL w="6350" cap="flat" cmpd="sng" algn="ctr">
                      <a:solidFill>
                        <a:srgbClr val="F0CDAD"/>
                      </a:solidFill>
                      <a:prstDash val="solid"/>
                      <a:miter lim="800000"/>
                    </a:lnL>
                    <a:lnR w="12700" cap="flat" cmpd="sng" algn="ctr">
                      <a:solidFill>
                        <a:srgbClr val="F0CDAD"/>
                      </a:solidFill>
                      <a:prstDash val="solid"/>
                      <a:miter lim="800000"/>
                    </a:lnR>
                    <a:lnT w="6350" cap="flat" cmpd="sng" algn="ctr">
                      <a:solidFill>
                        <a:srgbClr val="F0CDAD"/>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dirty="0">
                          <a:effectLst/>
                        </a:rPr>
                        <a:t>Peer review results at other inpatient institutions and professional references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82" marR="55582" marT="0" marB="0">
                    <a:lnL w="12700" cap="flat" cmpd="sng" algn="ctr">
                      <a:solidFill>
                        <a:srgbClr val="F0CDAD"/>
                      </a:solidFill>
                      <a:prstDash val="solid"/>
                      <a:miter lim="800000"/>
                    </a:lnL>
                    <a:lnR w="6350" cap="flat" cmpd="sng" algn="ctr">
                      <a:solidFill>
                        <a:srgbClr val="F0CDAD"/>
                      </a:solidFill>
                      <a:prstDash val="solid"/>
                      <a:miter lim="800000"/>
                    </a:lnR>
                    <a:lnT w="6350" cap="flat" cmpd="sng" algn="ctr">
                      <a:solidFill>
                        <a:srgbClr val="F0CDAD"/>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69850" marR="0" algn="ctr" defTabSz="914400" rtl="0" eaLnBrk="1" latinLnBrk="0" hangingPunct="1">
                        <a:lnSpc>
                          <a:spcPct val="107000"/>
                        </a:lnSpc>
                        <a:spcBef>
                          <a:spcPts val="0"/>
                        </a:spcBef>
                        <a:spcAft>
                          <a:spcPts val="0"/>
                        </a:spcAft>
                      </a:pPr>
                      <a:r>
                        <a:rPr lang="en-US" sz="1200" b="1" kern="1200" cap="none" spc="60" baseline="0" dirty="0">
                          <a:solidFill>
                            <a:schemeClr val="tx1"/>
                          </a:solidFill>
                          <a:effectLst/>
                          <a:latin typeface="+mn-lt"/>
                          <a:ea typeface="+mn-ea"/>
                          <a:cs typeface="Arial" panose="020B0604020202020204" pitchFamily="34" charset="0"/>
                        </a:rPr>
                        <a:t>Independent inpatient privileges within the scope of recent practice</a:t>
                      </a:r>
                    </a:p>
                  </a:txBody>
                  <a:tcPr marL="55582" marR="55582" marT="0" marB="0">
                    <a:lnL w="6350" cap="flat" cmpd="sng" algn="ctr">
                      <a:solidFill>
                        <a:srgbClr val="F0CDAD"/>
                      </a:solidFill>
                      <a:prstDash val="solid"/>
                      <a:miter lim="800000"/>
                    </a:lnL>
                    <a:lnR w="6350" cap="flat" cmpd="sng" algn="ctr">
                      <a:solidFill>
                        <a:srgbClr val="F0CDAD"/>
                      </a:solidFill>
                      <a:prstDash val="solid"/>
                      <a:miter lim="800000"/>
                    </a:lnR>
                    <a:lnT w="6350" cap="flat" cmpd="sng" algn="ctr">
                      <a:solidFill>
                        <a:srgbClr val="F0CDAD"/>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xmlns="" val="371721207"/>
                  </a:ext>
                </a:extLst>
              </a:tr>
              <a:tr h="808204">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ctr">
                        <a:lnSpc>
                          <a:spcPct val="107000"/>
                        </a:lnSpc>
                        <a:spcBef>
                          <a:spcPts val="0"/>
                        </a:spcBef>
                        <a:spcAft>
                          <a:spcPts val="0"/>
                        </a:spcAft>
                      </a:pPr>
                      <a:r>
                        <a:rPr lang="en-US" sz="1200" dirty="0">
                          <a:effectLst/>
                        </a:rPr>
                        <a:t>Active ambulatory facility-based practice (e.g., ASC, endoscope suite), but with little or no inpatient activity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82" marR="55582" marT="0" marB="0">
                    <a:lnL w="6350" cap="flat" cmpd="sng" algn="ctr">
                      <a:solidFill>
                        <a:srgbClr val="F0CDAD"/>
                      </a:solidFill>
                      <a:prstDash val="solid"/>
                      <a:miter lim="800000"/>
                    </a:lnL>
                    <a:lnR w="12700" cap="flat" cmpd="sng" algn="ctr">
                      <a:solidFill>
                        <a:srgbClr val="F0CDAD"/>
                      </a:solidFill>
                      <a:prstDash val="solid"/>
                      <a:miter lim="800000"/>
                    </a:lnR>
                    <a:lnT w="6350" cap="flat" cmpd="sng" algn="ctr">
                      <a:solidFill>
                        <a:srgbClr val="F0CDAD"/>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solidFill>
                      <a:srgbClr val="F0CDAD">
                        <a:alpha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dirty="0">
                          <a:effectLst/>
                        </a:rPr>
                        <a:t>Peer review results at ambulatory facilities and professional references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82" marR="55582" marT="0" marB="0">
                    <a:lnL w="12700" cap="flat" cmpd="sng" algn="ctr">
                      <a:solidFill>
                        <a:srgbClr val="F0CDAD"/>
                      </a:solidFill>
                      <a:prstDash val="solid"/>
                      <a:miter lim="800000"/>
                    </a:lnL>
                    <a:lnR w="6350" cap="flat" cmpd="sng" algn="ctr">
                      <a:solidFill>
                        <a:srgbClr val="F0CDAD"/>
                      </a:solidFill>
                      <a:prstDash val="solid"/>
                      <a:miter lim="800000"/>
                    </a:lnR>
                    <a:lnT w="6350" cap="flat" cmpd="sng" algn="ctr">
                      <a:solidFill>
                        <a:srgbClr val="F0CDAD"/>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solidFill>
                      <a:srgbClr val="F0CDAD">
                        <a:alpha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69850" marR="0" algn="ctr" defTabSz="914400" rtl="0" eaLnBrk="1" latinLnBrk="0" hangingPunct="1">
                        <a:lnSpc>
                          <a:spcPct val="107000"/>
                        </a:lnSpc>
                        <a:spcBef>
                          <a:spcPts val="0"/>
                        </a:spcBef>
                        <a:spcAft>
                          <a:spcPts val="0"/>
                        </a:spcAft>
                      </a:pPr>
                      <a:r>
                        <a:rPr lang="en-US" sz="1200" b="1" kern="1200" cap="none" spc="60" baseline="0" dirty="0">
                          <a:solidFill>
                            <a:schemeClr val="tx1"/>
                          </a:solidFill>
                          <a:effectLst/>
                          <a:latin typeface="+mn-lt"/>
                          <a:ea typeface="+mn-ea"/>
                          <a:cs typeface="Arial" panose="020B0604020202020204" pitchFamily="34" charset="0"/>
                        </a:rPr>
                        <a:t>Independent inpatient privileges within the scope of recent ambulatory practice/co-management for other requested privileges pending additional data</a:t>
                      </a:r>
                    </a:p>
                  </a:txBody>
                  <a:tcPr marL="55582" marR="55582" marT="0" marB="0">
                    <a:lnL w="6350" cap="flat" cmpd="sng" algn="ctr">
                      <a:solidFill>
                        <a:srgbClr val="F0CDAD"/>
                      </a:solidFill>
                      <a:prstDash val="solid"/>
                      <a:miter lim="800000"/>
                    </a:lnL>
                    <a:lnR w="6350" cap="flat" cmpd="sng" algn="ctr">
                      <a:solidFill>
                        <a:srgbClr val="F0CDAD"/>
                      </a:solidFill>
                      <a:prstDash val="solid"/>
                      <a:miter lim="800000"/>
                    </a:lnR>
                    <a:lnT w="6350" cap="flat" cmpd="sng" algn="ctr">
                      <a:solidFill>
                        <a:srgbClr val="F0CDAD"/>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solidFill>
                      <a:srgbClr val="F0CDAD">
                        <a:alpha val="40000"/>
                      </a:srgbClr>
                    </a:solidFill>
                  </a:tcPr>
                </a:tc>
                <a:extLst>
                  <a:ext uri="{0D108BD9-81ED-4DB2-BD59-A6C34878D82A}">
                    <a16:rowId xmlns:a16="http://schemas.microsoft.com/office/drawing/2014/main" xmlns="" val="315351379"/>
                  </a:ext>
                </a:extLst>
              </a:tr>
              <a:tr h="808204">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ctr">
                        <a:lnSpc>
                          <a:spcPct val="107000"/>
                        </a:lnSpc>
                        <a:spcBef>
                          <a:spcPts val="0"/>
                        </a:spcBef>
                        <a:spcAft>
                          <a:spcPts val="0"/>
                        </a:spcAft>
                      </a:pPr>
                      <a:r>
                        <a:rPr lang="en-US" sz="1200" dirty="0">
                          <a:effectLst/>
                        </a:rPr>
                        <a:t>Active outpatient practice (e.g., physician office or clinic) but with little or no inpatient activity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82" marR="55582" marT="0" marB="0">
                    <a:lnL w="6350" cap="flat" cmpd="sng" algn="ctr">
                      <a:solidFill>
                        <a:srgbClr val="F0CDAD"/>
                      </a:solidFill>
                      <a:prstDash val="solid"/>
                      <a:miter lim="800000"/>
                    </a:lnL>
                    <a:lnR w="12700" cap="flat" cmpd="sng" algn="ctr">
                      <a:solidFill>
                        <a:srgbClr val="F0CDAD"/>
                      </a:solidFill>
                      <a:prstDash val="solid"/>
                      <a:miter lim="800000"/>
                    </a:lnR>
                    <a:lnT w="6350" cap="flat" cmpd="sng" algn="ctr">
                      <a:solidFill>
                        <a:srgbClr val="F0CDAD"/>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dirty="0">
                          <a:effectLst/>
                        </a:rPr>
                        <a:t>Professional references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82" marR="55582" marT="0" marB="0">
                    <a:lnL w="12700" cap="flat" cmpd="sng" algn="ctr">
                      <a:solidFill>
                        <a:srgbClr val="F0CDAD"/>
                      </a:solidFill>
                      <a:prstDash val="solid"/>
                      <a:miter lim="800000"/>
                    </a:lnL>
                    <a:lnR w="6350" cap="flat" cmpd="sng" algn="ctr">
                      <a:solidFill>
                        <a:srgbClr val="F0CDAD"/>
                      </a:solidFill>
                      <a:prstDash val="solid"/>
                      <a:miter lim="800000"/>
                    </a:lnR>
                    <a:lnT w="6350" cap="flat" cmpd="sng" algn="ctr">
                      <a:solidFill>
                        <a:srgbClr val="F0CDAD"/>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69850" marR="0" algn="ctr" defTabSz="914400" rtl="0" eaLnBrk="1" latinLnBrk="0" hangingPunct="1">
                        <a:lnSpc>
                          <a:spcPct val="107000"/>
                        </a:lnSpc>
                        <a:spcBef>
                          <a:spcPts val="0"/>
                        </a:spcBef>
                        <a:spcAft>
                          <a:spcPts val="0"/>
                        </a:spcAft>
                      </a:pPr>
                      <a:r>
                        <a:rPr lang="en-US" sz="1200" b="1" kern="1200" cap="none" spc="60" baseline="0" dirty="0">
                          <a:solidFill>
                            <a:schemeClr val="tx1"/>
                          </a:solidFill>
                          <a:effectLst/>
                          <a:latin typeface="+mn-lt"/>
                          <a:ea typeface="+mn-ea"/>
                          <a:cs typeface="Arial" panose="020B0604020202020204" pitchFamily="34" charset="0"/>
                        </a:rPr>
                        <a:t>Independent inpatient privileges within the scope of ambulatory practice/co-management or dependent privileges for other requested privileges pending additional data</a:t>
                      </a:r>
                    </a:p>
                  </a:txBody>
                  <a:tcPr marL="55582" marR="55582" marT="0" marB="0">
                    <a:lnL w="6350" cap="flat" cmpd="sng" algn="ctr">
                      <a:solidFill>
                        <a:srgbClr val="F0CDAD"/>
                      </a:solidFill>
                      <a:prstDash val="solid"/>
                      <a:miter lim="800000"/>
                    </a:lnL>
                    <a:lnR w="6350" cap="flat" cmpd="sng" algn="ctr">
                      <a:solidFill>
                        <a:srgbClr val="F0CDAD"/>
                      </a:solidFill>
                      <a:prstDash val="solid"/>
                      <a:miter lim="800000"/>
                    </a:lnR>
                    <a:lnT w="6350" cap="flat" cmpd="sng" algn="ctr">
                      <a:solidFill>
                        <a:srgbClr val="F0CDAD"/>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xmlns="" val="3728450984"/>
                  </a:ext>
                </a:extLst>
              </a:tr>
              <a:tr h="808204">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ctr">
                        <a:lnSpc>
                          <a:spcPct val="107000"/>
                        </a:lnSpc>
                        <a:spcBef>
                          <a:spcPts val="0"/>
                        </a:spcBef>
                        <a:spcAft>
                          <a:spcPts val="0"/>
                        </a:spcAft>
                      </a:pPr>
                      <a:r>
                        <a:rPr lang="en-US" sz="1200" dirty="0">
                          <a:effectLst/>
                        </a:rPr>
                        <a:t>Active practice not primarily based in the local community, but which provides necessary clinical services (e.g., locum tenens or telemedicine)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82" marR="55582" marT="0" marB="0">
                    <a:lnL w="6350" cap="flat" cmpd="sng" algn="ctr">
                      <a:solidFill>
                        <a:srgbClr val="F0CDAD"/>
                      </a:solidFill>
                      <a:prstDash val="solid"/>
                      <a:miter lim="800000"/>
                    </a:lnL>
                    <a:lnR w="12700" cap="flat" cmpd="sng" algn="ctr">
                      <a:solidFill>
                        <a:srgbClr val="F0CDAD"/>
                      </a:solidFill>
                      <a:prstDash val="solid"/>
                      <a:miter lim="800000"/>
                    </a:lnR>
                    <a:lnT w="6350" cap="flat" cmpd="sng" algn="ctr">
                      <a:solidFill>
                        <a:srgbClr val="F0CDAD"/>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solidFill>
                      <a:srgbClr val="F0CDAD">
                        <a:alpha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dirty="0">
                          <a:effectLst/>
                        </a:rPr>
                        <a:t>Peer review results at other inpatient institutions and /or professional references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82" marR="55582" marT="0" marB="0">
                    <a:lnL w="12700" cap="flat" cmpd="sng" algn="ctr">
                      <a:solidFill>
                        <a:srgbClr val="F0CDAD"/>
                      </a:solidFill>
                      <a:prstDash val="solid"/>
                      <a:miter lim="800000"/>
                    </a:lnL>
                    <a:lnR w="6350" cap="flat" cmpd="sng" algn="ctr">
                      <a:solidFill>
                        <a:srgbClr val="F0CDAD"/>
                      </a:solidFill>
                      <a:prstDash val="solid"/>
                      <a:miter lim="800000"/>
                    </a:lnR>
                    <a:lnT w="6350" cap="flat" cmpd="sng" algn="ctr">
                      <a:solidFill>
                        <a:srgbClr val="F0CDAD"/>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solidFill>
                      <a:srgbClr val="F0CDAD">
                        <a:alpha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69850" marR="0" algn="ctr" defTabSz="914400" rtl="0" eaLnBrk="1" latinLnBrk="0" hangingPunct="1">
                        <a:lnSpc>
                          <a:spcPct val="107000"/>
                        </a:lnSpc>
                        <a:spcBef>
                          <a:spcPts val="0"/>
                        </a:spcBef>
                        <a:spcAft>
                          <a:spcPts val="0"/>
                        </a:spcAft>
                      </a:pPr>
                      <a:r>
                        <a:rPr lang="en-US" sz="1200" b="1" kern="1200" cap="none" spc="60" baseline="0" dirty="0">
                          <a:solidFill>
                            <a:schemeClr val="tx1"/>
                          </a:solidFill>
                          <a:effectLst/>
                          <a:latin typeface="+mn-lt"/>
                          <a:ea typeface="+mn-ea"/>
                          <a:cs typeface="Arial" panose="020B0604020202020204" pitchFamily="34" charset="0"/>
                        </a:rPr>
                        <a:t>Independent inpatient privileges within the scope of recent practice/co-management or dependent privileges for other requested privileges pending additional data</a:t>
                      </a:r>
                    </a:p>
                  </a:txBody>
                  <a:tcPr marL="55582" marR="55582" marT="0" marB="0">
                    <a:lnL w="6350" cap="flat" cmpd="sng" algn="ctr">
                      <a:solidFill>
                        <a:srgbClr val="F0CDAD"/>
                      </a:solidFill>
                      <a:prstDash val="solid"/>
                      <a:miter lim="800000"/>
                    </a:lnL>
                    <a:lnR w="6350" cap="flat" cmpd="sng" algn="ctr">
                      <a:solidFill>
                        <a:srgbClr val="F0CDAD"/>
                      </a:solidFill>
                      <a:prstDash val="solid"/>
                      <a:miter lim="800000"/>
                    </a:lnR>
                    <a:lnT w="6350" cap="flat" cmpd="sng" algn="ctr">
                      <a:solidFill>
                        <a:srgbClr val="F0CDAD"/>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solidFill>
                      <a:srgbClr val="F0CDAD">
                        <a:alpha val="40000"/>
                      </a:srgbClr>
                    </a:solidFill>
                  </a:tcPr>
                </a:tc>
                <a:extLst>
                  <a:ext uri="{0D108BD9-81ED-4DB2-BD59-A6C34878D82A}">
                    <a16:rowId xmlns:a16="http://schemas.microsoft.com/office/drawing/2014/main" xmlns="" val="2756495214"/>
                  </a:ext>
                </a:extLst>
              </a:tr>
              <a:tr h="808204">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ctr">
                        <a:lnSpc>
                          <a:spcPct val="107000"/>
                        </a:lnSpc>
                        <a:spcBef>
                          <a:spcPts val="0"/>
                        </a:spcBef>
                        <a:spcAft>
                          <a:spcPts val="0"/>
                        </a:spcAft>
                      </a:pPr>
                      <a:r>
                        <a:rPr lang="en-US" sz="1200" dirty="0">
                          <a:effectLst/>
                        </a:rPr>
                        <a:t>Restricted inpatient practice at all institutions (e.g., orthopedist requesting only hand privileges or physicians reducing their workload and intensity of practice)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82" marR="55582" marT="0" marB="0">
                    <a:lnL w="6350" cap="flat" cmpd="sng" algn="ctr">
                      <a:solidFill>
                        <a:srgbClr val="F0CDAD"/>
                      </a:solidFill>
                      <a:prstDash val="solid"/>
                      <a:miter lim="800000"/>
                    </a:lnL>
                    <a:lnR w="12700" cap="flat" cmpd="sng" algn="ctr">
                      <a:solidFill>
                        <a:srgbClr val="F0CDAD"/>
                      </a:solidFill>
                      <a:prstDash val="solid"/>
                      <a:miter lim="800000"/>
                    </a:lnR>
                    <a:lnT w="6350" cap="flat" cmpd="sng" algn="ctr">
                      <a:solidFill>
                        <a:srgbClr val="F0CDAD"/>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dirty="0">
                          <a:effectLst/>
                        </a:rPr>
                        <a:t>Peer review results at  CRH and other inpatient institutions and/or professional references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82" marR="55582" marT="0" marB="0">
                    <a:lnL w="12700" cap="flat" cmpd="sng" algn="ctr">
                      <a:solidFill>
                        <a:srgbClr val="F0CDAD"/>
                      </a:solidFill>
                      <a:prstDash val="solid"/>
                      <a:miter lim="800000"/>
                    </a:lnL>
                    <a:lnR w="6350" cap="flat" cmpd="sng" algn="ctr">
                      <a:solidFill>
                        <a:srgbClr val="F0CDAD"/>
                      </a:solidFill>
                      <a:prstDash val="solid"/>
                      <a:miter lim="800000"/>
                    </a:lnR>
                    <a:lnT w="6350" cap="flat" cmpd="sng" algn="ctr">
                      <a:solidFill>
                        <a:srgbClr val="F0CDAD"/>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69850" marR="0" algn="ctr" defTabSz="914400" rtl="0" eaLnBrk="1" latinLnBrk="0" hangingPunct="1">
                        <a:lnSpc>
                          <a:spcPct val="107000"/>
                        </a:lnSpc>
                        <a:spcBef>
                          <a:spcPts val="0"/>
                        </a:spcBef>
                        <a:spcAft>
                          <a:spcPts val="0"/>
                        </a:spcAft>
                      </a:pPr>
                      <a:r>
                        <a:rPr lang="en-US" sz="1200" b="1" kern="1200" cap="none" spc="60" baseline="0" dirty="0">
                          <a:solidFill>
                            <a:schemeClr val="tx1"/>
                          </a:solidFill>
                          <a:effectLst/>
                          <a:latin typeface="+mn-lt"/>
                          <a:ea typeface="+mn-ea"/>
                          <a:cs typeface="Arial" panose="020B0604020202020204" pitchFamily="34" charset="0"/>
                        </a:rPr>
                        <a:t>Independent inpatient privileges with the scope of recent practice/co-management or dependent privileges for other requested privileges pending additional data</a:t>
                      </a:r>
                    </a:p>
                  </a:txBody>
                  <a:tcPr marL="55582" marR="55582" marT="0" marB="0">
                    <a:lnL w="6350" cap="flat" cmpd="sng" algn="ctr">
                      <a:solidFill>
                        <a:srgbClr val="F0CDAD"/>
                      </a:solidFill>
                      <a:prstDash val="solid"/>
                      <a:miter lim="800000"/>
                    </a:lnL>
                    <a:lnR w="6350" cap="flat" cmpd="sng" algn="ctr">
                      <a:solidFill>
                        <a:srgbClr val="F0CDAD"/>
                      </a:solidFill>
                      <a:prstDash val="solid"/>
                      <a:miter lim="800000"/>
                    </a:lnR>
                    <a:lnT w="6350" cap="flat" cmpd="sng" algn="ctr">
                      <a:solidFill>
                        <a:srgbClr val="F0CDAD"/>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xmlns="" val="3083341930"/>
                  </a:ext>
                </a:extLst>
              </a:tr>
              <a:tr h="808204">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ctr">
                        <a:lnSpc>
                          <a:spcPct val="107000"/>
                        </a:lnSpc>
                        <a:spcBef>
                          <a:spcPts val="0"/>
                        </a:spcBef>
                        <a:spcAft>
                          <a:spcPts val="0"/>
                        </a:spcAft>
                      </a:pPr>
                      <a:r>
                        <a:rPr lang="en-US" sz="1200">
                          <a:effectLst/>
                        </a:rPr>
                        <a:t>Little or no recent clinical practice due to time off and who wish to return to practice (e.g., and OB/GYN returning to practice after taking several years to raise children)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582" marR="55582" marT="0" marB="0">
                    <a:lnL w="6350" cap="flat" cmpd="sng" algn="ctr">
                      <a:solidFill>
                        <a:srgbClr val="F0CDAD"/>
                      </a:solidFill>
                      <a:prstDash val="solid"/>
                      <a:miter lim="800000"/>
                    </a:lnL>
                    <a:lnR w="12700" cap="flat" cmpd="sng" algn="ctr">
                      <a:solidFill>
                        <a:srgbClr val="F0CDAD"/>
                      </a:solidFill>
                      <a:prstDash val="solid"/>
                      <a:miter lim="800000"/>
                    </a:lnR>
                    <a:lnT w="6350" cap="flat" cmpd="sng" algn="ctr">
                      <a:solidFill>
                        <a:srgbClr val="F0CDAD"/>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solidFill>
                      <a:srgbClr val="F0CDAD">
                        <a:alpha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dirty="0">
                          <a:effectLst/>
                        </a:rPr>
                        <a:t>Professional references from previous practice settings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82" marR="55582" marT="0" marB="0">
                    <a:lnL w="12700" cap="flat" cmpd="sng" algn="ctr">
                      <a:solidFill>
                        <a:srgbClr val="F0CDAD"/>
                      </a:solidFill>
                      <a:prstDash val="solid"/>
                      <a:miter lim="800000"/>
                    </a:lnL>
                    <a:lnR w="6350" cap="flat" cmpd="sng" algn="ctr">
                      <a:solidFill>
                        <a:srgbClr val="F0CDAD"/>
                      </a:solidFill>
                      <a:prstDash val="solid"/>
                      <a:miter lim="800000"/>
                    </a:lnR>
                    <a:lnT w="6350" cap="flat" cmpd="sng" algn="ctr">
                      <a:solidFill>
                        <a:srgbClr val="F0CDAD"/>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solidFill>
                      <a:srgbClr val="F0CDAD">
                        <a:alpha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69850" marR="0" algn="ctr" defTabSz="914400" rtl="0" eaLnBrk="1" latinLnBrk="0" hangingPunct="1">
                        <a:lnSpc>
                          <a:spcPct val="107000"/>
                        </a:lnSpc>
                        <a:spcBef>
                          <a:spcPts val="0"/>
                        </a:spcBef>
                        <a:spcAft>
                          <a:spcPts val="0"/>
                        </a:spcAft>
                      </a:pPr>
                      <a:r>
                        <a:rPr lang="en-US" sz="1200" b="1" kern="1200" cap="none" spc="60" baseline="0" dirty="0">
                          <a:solidFill>
                            <a:schemeClr val="tx1"/>
                          </a:solidFill>
                          <a:effectLst/>
                          <a:latin typeface="+mn-lt"/>
                          <a:ea typeface="+mn-ea"/>
                          <a:cs typeface="Arial" panose="020B0604020202020204" pitchFamily="34" charset="0"/>
                        </a:rPr>
                        <a:t>Co-management or dependent privileges for all privileges pending additional data</a:t>
                      </a:r>
                    </a:p>
                  </a:txBody>
                  <a:tcPr marL="55582" marR="55582" marT="0" marB="0">
                    <a:lnL w="6350" cap="flat" cmpd="sng" algn="ctr">
                      <a:solidFill>
                        <a:srgbClr val="F0CDAD"/>
                      </a:solidFill>
                      <a:prstDash val="solid"/>
                      <a:miter lim="800000"/>
                    </a:lnL>
                    <a:lnR w="6350" cap="flat" cmpd="sng" algn="ctr">
                      <a:solidFill>
                        <a:srgbClr val="F0CDAD"/>
                      </a:solidFill>
                      <a:prstDash val="solid"/>
                      <a:miter lim="800000"/>
                    </a:lnR>
                    <a:lnT w="6350" cap="flat" cmpd="sng" algn="ctr">
                      <a:solidFill>
                        <a:srgbClr val="F0CDAD"/>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solidFill>
                      <a:srgbClr val="F0CDAD">
                        <a:alpha val="40000"/>
                      </a:srgbClr>
                    </a:solidFill>
                  </a:tcPr>
                </a:tc>
                <a:extLst>
                  <a:ext uri="{0D108BD9-81ED-4DB2-BD59-A6C34878D82A}">
                    <a16:rowId xmlns:a16="http://schemas.microsoft.com/office/drawing/2014/main" xmlns="" val="2871250535"/>
                  </a:ext>
                </a:extLst>
              </a:tr>
              <a:tr h="603894">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ctr">
                        <a:lnSpc>
                          <a:spcPct val="107000"/>
                        </a:lnSpc>
                        <a:spcBef>
                          <a:spcPts val="0"/>
                        </a:spcBef>
                        <a:spcAft>
                          <a:spcPts val="0"/>
                        </a:spcAft>
                      </a:pPr>
                      <a:r>
                        <a:rPr lang="en-US" sz="1200" dirty="0">
                          <a:effectLst/>
                        </a:rPr>
                        <a:t>Clinically inactive practitioners who only seek to continue their affiliation as a member of the medical staff</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82" marR="55582" marT="0" marB="0">
                    <a:lnL w="6350" cap="flat" cmpd="sng" algn="ctr">
                      <a:solidFill>
                        <a:srgbClr val="F0CDAD"/>
                      </a:solidFill>
                      <a:prstDash val="solid"/>
                      <a:miter lim="800000"/>
                    </a:lnL>
                    <a:lnR w="12700" cap="flat" cmpd="sng" algn="ctr">
                      <a:solidFill>
                        <a:srgbClr val="F0CDAD"/>
                      </a:solidFill>
                      <a:prstDash val="solid"/>
                      <a:miter lim="800000"/>
                    </a:lnR>
                    <a:lnT w="6350" cap="flat" cmpd="sng" algn="ctr">
                      <a:solidFill>
                        <a:srgbClr val="F0CDAD"/>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7000"/>
                        </a:lnSpc>
                        <a:spcBef>
                          <a:spcPts val="0"/>
                        </a:spcBef>
                        <a:spcAft>
                          <a:spcPts val="0"/>
                        </a:spcAft>
                      </a:pPr>
                      <a:r>
                        <a:rPr lang="en-US" sz="1200" dirty="0">
                          <a:effectLst/>
                        </a:rPr>
                        <a:t>N/A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582" marR="55582" marT="0" marB="0">
                    <a:lnL w="12700" cap="flat" cmpd="sng" algn="ctr">
                      <a:solidFill>
                        <a:srgbClr val="F0CDAD"/>
                      </a:solidFill>
                      <a:prstDash val="solid"/>
                      <a:miter lim="800000"/>
                    </a:lnL>
                    <a:lnR w="6350" cap="flat" cmpd="sng" algn="ctr">
                      <a:solidFill>
                        <a:srgbClr val="F0CDAD"/>
                      </a:solidFill>
                      <a:prstDash val="solid"/>
                      <a:miter lim="800000"/>
                    </a:lnR>
                    <a:lnT w="6350" cap="flat" cmpd="sng" algn="ctr">
                      <a:solidFill>
                        <a:srgbClr val="F0CDAD"/>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69850" marR="0" algn="ctr" defTabSz="914400" rtl="0" eaLnBrk="1" latinLnBrk="0" hangingPunct="1">
                        <a:lnSpc>
                          <a:spcPct val="107000"/>
                        </a:lnSpc>
                        <a:spcBef>
                          <a:spcPts val="0"/>
                        </a:spcBef>
                        <a:spcAft>
                          <a:spcPts val="0"/>
                        </a:spcAft>
                      </a:pPr>
                      <a:r>
                        <a:rPr lang="en-US" sz="1200" b="1" kern="1200" cap="none" spc="60" baseline="0" dirty="0">
                          <a:solidFill>
                            <a:schemeClr val="tx1"/>
                          </a:solidFill>
                          <a:effectLst/>
                          <a:latin typeface="+mn-lt"/>
                          <a:ea typeface="+mn-ea"/>
                          <a:cs typeface="Arial" panose="020B0604020202020204" pitchFamily="34" charset="0"/>
                        </a:rPr>
                        <a:t>Ineligible for privileges</a:t>
                      </a:r>
                    </a:p>
                  </a:txBody>
                  <a:tcPr marL="55582" marR="55582" marT="0" marB="0">
                    <a:lnL w="6350" cap="flat" cmpd="sng" algn="ctr">
                      <a:solidFill>
                        <a:srgbClr val="F0CDAD"/>
                      </a:solidFill>
                      <a:prstDash val="solid"/>
                      <a:miter lim="800000"/>
                    </a:lnL>
                    <a:lnR w="6350" cap="flat" cmpd="sng" algn="ctr">
                      <a:solidFill>
                        <a:srgbClr val="F0CDAD"/>
                      </a:solidFill>
                      <a:prstDash val="solid"/>
                      <a:miter lim="800000"/>
                    </a:lnR>
                    <a:lnT w="6350" cap="flat" cmpd="sng" algn="ctr">
                      <a:solidFill>
                        <a:srgbClr val="F0CDAD"/>
                      </a:solidFill>
                      <a:prstDash val="solid"/>
                      <a:miter lim="800000"/>
                    </a:lnT>
                    <a:lnB w="6350" cap="flat" cmpd="sng" algn="ctr">
                      <a:solidFill>
                        <a:srgbClr val="F0CDAD"/>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xmlns="" val="3782583669"/>
                  </a:ext>
                </a:extLst>
              </a:tr>
            </a:tbl>
          </a:graphicData>
        </a:graphic>
      </p:graphicFrame>
      <p:sp>
        <p:nvSpPr>
          <p:cNvPr id="7" name="TextBox 12">
            <a:extLst>
              <a:ext uri="{FF2B5EF4-FFF2-40B4-BE49-F238E27FC236}">
                <a16:creationId xmlns:a16="http://schemas.microsoft.com/office/drawing/2014/main" xmlns="" id="{5693E4B4-16C1-ED9D-DA26-6C62C5644DA6}"/>
              </a:ext>
            </a:extLst>
          </p:cNvPr>
          <p:cNvSpPr txBox="1"/>
          <p:nvPr/>
        </p:nvSpPr>
        <p:spPr>
          <a:xfrm>
            <a:off x="1882823" y="6583475"/>
            <a:ext cx="684842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Source: Cindy Rohde, CPMSM and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HCPro</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2014 edition of “The Top 45 Medical Staff Policies and Procedures” </a:t>
            </a:r>
          </a:p>
        </p:txBody>
      </p:sp>
      <p:cxnSp>
        <p:nvCxnSpPr>
          <p:cNvPr id="4" name="Straight Connector 3">
            <a:extLst>
              <a:ext uri="{FF2B5EF4-FFF2-40B4-BE49-F238E27FC236}">
                <a16:creationId xmlns:a16="http://schemas.microsoft.com/office/drawing/2014/main" xmlns="" id="{656097FF-1BC4-64FE-CBFA-9787EFE39F5C}"/>
              </a:ext>
            </a:extLst>
          </p:cNvPr>
          <p:cNvCxnSpPr>
            <a:cxnSpLocks/>
          </p:cNvCxnSpPr>
          <p:nvPr/>
        </p:nvCxnSpPr>
        <p:spPr>
          <a:xfrm>
            <a:off x="8786813" y="6069728"/>
            <a:ext cx="1651794" cy="0"/>
          </a:xfrm>
          <a:prstGeom prst="line">
            <a:avLst/>
          </a:prstGeom>
          <a:ln w="38100">
            <a:solidFill>
              <a:srgbClr val="63B1BC"/>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xmlns="" id="{18E8426A-6C0B-930B-5D42-83D900438FC2}"/>
              </a:ext>
            </a:extLst>
          </p:cNvPr>
          <p:cNvCxnSpPr>
            <a:cxnSpLocks/>
          </p:cNvCxnSpPr>
          <p:nvPr/>
        </p:nvCxnSpPr>
        <p:spPr>
          <a:xfrm>
            <a:off x="9882188" y="2400222"/>
            <a:ext cx="1362075" cy="0"/>
          </a:xfrm>
          <a:prstGeom prst="line">
            <a:avLst/>
          </a:prstGeom>
          <a:ln w="38100">
            <a:solidFill>
              <a:srgbClr val="63B1BC"/>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65FBC3BD-FF3E-8FD8-41CD-C2C2B07C5F05}"/>
              </a:ext>
            </a:extLst>
          </p:cNvPr>
          <p:cNvCxnSpPr>
            <a:cxnSpLocks/>
          </p:cNvCxnSpPr>
          <p:nvPr/>
        </p:nvCxnSpPr>
        <p:spPr>
          <a:xfrm>
            <a:off x="9441656" y="2595484"/>
            <a:ext cx="346816" cy="0"/>
          </a:xfrm>
          <a:prstGeom prst="line">
            <a:avLst/>
          </a:prstGeom>
          <a:ln w="38100">
            <a:solidFill>
              <a:srgbClr val="63B1BC"/>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xmlns="" id="{5553027E-2F94-5090-C061-D11C0ABD2BCC}"/>
              </a:ext>
            </a:extLst>
          </p:cNvPr>
          <p:cNvCxnSpPr>
            <a:cxnSpLocks/>
          </p:cNvCxnSpPr>
          <p:nvPr/>
        </p:nvCxnSpPr>
        <p:spPr>
          <a:xfrm>
            <a:off x="9121722" y="3414712"/>
            <a:ext cx="1701059" cy="0"/>
          </a:xfrm>
          <a:prstGeom prst="line">
            <a:avLst/>
          </a:prstGeom>
          <a:ln w="38100">
            <a:solidFill>
              <a:srgbClr val="63B1BC"/>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xmlns="" id="{82375F13-4FA7-D76B-9D41-852809024473}"/>
              </a:ext>
            </a:extLst>
          </p:cNvPr>
          <p:cNvCxnSpPr>
            <a:cxnSpLocks/>
          </p:cNvCxnSpPr>
          <p:nvPr/>
        </p:nvCxnSpPr>
        <p:spPr>
          <a:xfrm>
            <a:off x="9078858" y="4210050"/>
            <a:ext cx="1086698" cy="0"/>
          </a:xfrm>
          <a:prstGeom prst="line">
            <a:avLst/>
          </a:prstGeom>
          <a:ln w="38100">
            <a:solidFill>
              <a:srgbClr val="63B1BC"/>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E363B9DF-3964-3A48-565A-088A701C889B}"/>
              </a:ext>
            </a:extLst>
          </p:cNvPr>
          <p:cNvCxnSpPr>
            <a:cxnSpLocks/>
          </p:cNvCxnSpPr>
          <p:nvPr/>
        </p:nvCxnSpPr>
        <p:spPr>
          <a:xfrm>
            <a:off x="9078858" y="5012532"/>
            <a:ext cx="1036692" cy="0"/>
          </a:xfrm>
          <a:prstGeom prst="line">
            <a:avLst/>
          </a:prstGeom>
          <a:ln w="38100">
            <a:solidFill>
              <a:srgbClr val="63B1BC"/>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D592B698-82E9-BEC1-2030-DE6CC14C2150}"/>
              </a:ext>
            </a:extLst>
          </p:cNvPr>
          <p:cNvCxnSpPr>
            <a:cxnSpLocks/>
          </p:cNvCxnSpPr>
          <p:nvPr/>
        </p:nvCxnSpPr>
        <p:spPr>
          <a:xfrm>
            <a:off x="10765631" y="4824413"/>
            <a:ext cx="559593" cy="0"/>
          </a:xfrm>
          <a:prstGeom prst="line">
            <a:avLst/>
          </a:prstGeom>
          <a:ln w="38100">
            <a:solidFill>
              <a:srgbClr val="63B1BC"/>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724E1456-B7EB-AB1C-87AC-E03A4D6F2D22}"/>
              </a:ext>
            </a:extLst>
          </p:cNvPr>
          <p:cNvCxnSpPr>
            <a:cxnSpLocks/>
          </p:cNvCxnSpPr>
          <p:nvPr/>
        </p:nvCxnSpPr>
        <p:spPr>
          <a:xfrm>
            <a:off x="10765631" y="4019550"/>
            <a:ext cx="554037" cy="0"/>
          </a:xfrm>
          <a:prstGeom prst="line">
            <a:avLst/>
          </a:prstGeom>
          <a:ln w="38100">
            <a:solidFill>
              <a:srgbClr val="63B1B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830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0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20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20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20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20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2000"/>
                                        <p:tgtEl>
                                          <p:spTgt spid="16"/>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20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8558EDD-E1DD-2E74-DB24-1F665B843D0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xmlns="" id="{8668EF5E-3665-CCCF-AAED-D104F2CB4611}"/>
              </a:ext>
            </a:extLst>
          </p:cNvPr>
          <p:cNvPicPr>
            <a:picLocks noChangeAspect="1"/>
          </p:cNvPicPr>
          <p:nvPr/>
        </p:nvPicPr>
        <p:blipFill>
          <a:blip r:embed="rId3"/>
          <a:srcRect l="14415" t="15659" r="14164" b="13883"/>
          <a:stretch/>
        </p:blipFill>
        <p:spPr>
          <a:xfrm>
            <a:off x="5670958" y="1775435"/>
            <a:ext cx="5931017" cy="3307130"/>
          </a:xfrm>
          <a:prstGeom prst="rect">
            <a:avLst/>
          </a:prstGeom>
          <a:effectLst>
            <a:outerShdw blurRad="50800" dist="76200" dir="2700000" algn="tl" rotWithShape="0">
              <a:prstClr val="black"/>
            </a:outerShdw>
          </a:effectLst>
        </p:spPr>
      </p:pic>
      <p:sp>
        <p:nvSpPr>
          <p:cNvPr id="8" name="Title 1">
            <a:extLst>
              <a:ext uri="{FF2B5EF4-FFF2-40B4-BE49-F238E27FC236}">
                <a16:creationId xmlns:a16="http://schemas.microsoft.com/office/drawing/2014/main" xmlns="" id="{1CDE127E-3C37-C306-461D-0BE574D2CCBB}"/>
              </a:ext>
            </a:extLst>
          </p:cNvPr>
          <p:cNvSpPr txBox="1">
            <a:spLocks/>
          </p:cNvSpPr>
          <p:nvPr/>
        </p:nvSpPr>
        <p:spPr>
          <a:xfrm>
            <a:off x="1524000" y="1214438"/>
            <a:ext cx="3836565"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E2841"/>
                </a:solidFill>
                <a:effectLst>
                  <a:outerShdw blurRad="38100" dist="38100" dir="2700000" algn="tl">
                    <a:srgbClr val="000000">
                      <a:alpha val="43137"/>
                    </a:srgbClr>
                  </a:outerShdw>
                </a:effectLst>
                <a:uLnTx/>
                <a:uFillTx/>
                <a:latin typeface="Calibri Light" panose="020F0302020204030204"/>
                <a:ea typeface="+mj-ea"/>
                <a:cs typeface="+mj-cs"/>
              </a:rPr>
              <a:t>F / OPPE Data for Low Volume APPs</a:t>
            </a:r>
          </a:p>
        </p:txBody>
      </p:sp>
    </p:spTree>
    <p:extLst>
      <p:ext uri="{BB962C8B-B14F-4D97-AF65-F5344CB8AC3E}">
        <p14:creationId xmlns:p14="http://schemas.microsoft.com/office/powerpoint/2010/main" val="248631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035E6E3-7400-B18A-4025-8D10AE9B89FB}"/>
            </a:ext>
          </a:extLst>
        </p:cNvPr>
        <p:cNvGrpSpPr/>
        <p:nvPr/>
      </p:nvGrpSpPr>
      <p:grpSpPr>
        <a:xfrm>
          <a:off x="0" y="0"/>
          <a:ext cx="0" cy="0"/>
          <a:chOff x="0" y="0"/>
          <a:chExt cx="0" cy="0"/>
        </a:xfrm>
      </p:grpSpPr>
      <p:sp>
        <p:nvSpPr>
          <p:cNvPr id="4" name="Title 6">
            <a:extLst>
              <a:ext uri="{FF2B5EF4-FFF2-40B4-BE49-F238E27FC236}">
                <a16:creationId xmlns:a16="http://schemas.microsoft.com/office/drawing/2014/main" xmlns="" id="{3E37A366-B37E-927D-8083-796B1BEF842D}"/>
              </a:ext>
            </a:extLst>
          </p:cNvPr>
          <p:cNvSpPr txBox="1">
            <a:spLocks/>
          </p:cNvSpPr>
          <p:nvPr/>
        </p:nvSpPr>
        <p:spPr>
          <a:xfrm>
            <a:off x="465666" y="407988"/>
            <a:ext cx="10075333" cy="5635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E2841">
                    <a:lumMod val="90000"/>
                    <a:lumOff val="10000"/>
                  </a:srgbClr>
                </a:solidFill>
                <a:effectLst>
                  <a:outerShdw blurRad="38100" dist="38100" dir="2700000" algn="tl">
                    <a:srgbClr val="000000">
                      <a:alpha val="43137"/>
                    </a:srgbClr>
                  </a:outerShdw>
                </a:effectLst>
                <a:uLnTx/>
                <a:uFillTx/>
                <a:latin typeface="Calibri Light" panose="020F0302020204030204"/>
                <a:ea typeface="+mj-ea"/>
                <a:cs typeface="+mj-cs"/>
              </a:rPr>
              <a:t>Low Volume Providers</a:t>
            </a:r>
            <a:endParaRPr kumimoji="0" lang="en-US" sz="4000" b="1" i="0" u="none" strike="noStrike" kern="1200" cap="none" spc="0" normalizeH="0" baseline="0" noProof="0" dirty="0">
              <a:ln>
                <a:noFill/>
              </a:ln>
              <a:solidFill>
                <a:srgbClr val="0E2841">
                  <a:lumMod val="90000"/>
                  <a:lumOff val="10000"/>
                </a:srgbClr>
              </a:solidFill>
              <a:effectLst/>
              <a:uLnTx/>
              <a:uFillTx/>
              <a:latin typeface="Calibri Light" panose="020F0302020204030204"/>
              <a:ea typeface="+mj-ea"/>
              <a:cs typeface="+mj-cs"/>
            </a:endParaRPr>
          </a:p>
        </p:txBody>
      </p:sp>
      <p:sp>
        <p:nvSpPr>
          <p:cNvPr id="5" name="Title 6">
            <a:extLst>
              <a:ext uri="{FF2B5EF4-FFF2-40B4-BE49-F238E27FC236}">
                <a16:creationId xmlns:a16="http://schemas.microsoft.com/office/drawing/2014/main" xmlns="" id="{D4D0C7F9-A58A-86A6-A63E-0ABB192E2D99}"/>
              </a:ext>
            </a:extLst>
          </p:cNvPr>
          <p:cNvSpPr txBox="1">
            <a:spLocks/>
          </p:cNvSpPr>
          <p:nvPr/>
        </p:nvSpPr>
        <p:spPr>
          <a:xfrm>
            <a:off x="838199" y="1151620"/>
            <a:ext cx="5753519" cy="381906"/>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1" u="none" strike="noStrike" kern="1200" cap="none" spc="0" normalizeH="0" baseline="0" noProof="0" dirty="0">
                <a:ln>
                  <a:noFill/>
                </a:ln>
                <a:solidFill>
                  <a:srgbClr val="4EA72E">
                    <a:lumMod val="50000"/>
                  </a:srgbClr>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OPPE assessment for Low Volume APPs</a:t>
            </a:r>
          </a:p>
        </p:txBody>
      </p:sp>
      <p:pic>
        <p:nvPicPr>
          <p:cNvPr id="7" name="Picture 6">
            <a:extLst>
              <a:ext uri="{FF2B5EF4-FFF2-40B4-BE49-F238E27FC236}">
                <a16:creationId xmlns:a16="http://schemas.microsoft.com/office/drawing/2014/main" xmlns="" id="{6DB66C48-177E-9159-5C82-44563C3B4CA7}"/>
              </a:ext>
            </a:extLst>
          </p:cNvPr>
          <p:cNvPicPr>
            <a:picLocks noChangeAspect="1"/>
          </p:cNvPicPr>
          <p:nvPr/>
        </p:nvPicPr>
        <p:blipFill rotWithShape="1">
          <a:blip r:embed="rId2"/>
          <a:srcRect t="22463" r="5" b="1165"/>
          <a:stretch/>
        </p:blipFill>
        <p:spPr>
          <a:xfrm rot="255975">
            <a:off x="5718551" y="758713"/>
            <a:ext cx="5664115" cy="5503797"/>
          </a:xfrm>
          <a:prstGeom prst="rect">
            <a:avLst/>
          </a:prstGeom>
          <a:ln>
            <a:noFill/>
          </a:ln>
          <a:effectLst>
            <a:softEdge rad="112500"/>
          </a:effectLst>
        </p:spPr>
      </p:pic>
      <p:sp>
        <p:nvSpPr>
          <p:cNvPr id="8" name="Content Placeholder 2">
            <a:extLst>
              <a:ext uri="{FF2B5EF4-FFF2-40B4-BE49-F238E27FC236}">
                <a16:creationId xmlns:a16="http://schemas.microsoft.com/office/drawing/2014/main" xmlns="" id="{145AF1CC-4C07-923F-934E-B6C97BC67650}"/>
              </a:ext>
            </a:extLst>
          </p:cNvPr>
          <p:cNvSpPr>
            <a:spLocks noGrp="1"/>
          </p:cNvSpPr>
          <p:nvPr>
            <p:ph idx="1"/>
          </p:nvPr>
        </p:nvSpPr>
        <p:spPr>
          <a:xfrm>
            <a:off x="838200" y="1825625"/>
            <a:ext cx="4913671" cy="4351338"/>
          </a:xfrm>
        </p:spPr>
        <p:txBody>
          <a:bodyPr anchor="ctr" anchorCtr="0"/>
          <a:lstStyle/>
          <a:p>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Attribution of care can be tricky</a:t>
            </a:r>
          </a:p>
          <a:p>
            <a:r>
              <a:rPr lang="en-US" sz="2400" dirty="0">
                <a:solidFill>
                  <a:schemeClr val="tx2"/>
                </a:solidFill>
              </a:rPr>
              <a:t>Input from supervising physicians is crucial</a:t>
            </a:r>
          </a:p>
          <a:p>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How to document assessment and monitoring data?</a:t>
            </a:r>
          </a:p>
          <a:p>
            <a:pPr marL="0" indent="0">
              <a:buNone/>
            </a:pPr>
            <a:endParaRPr lang="en-US" dirty="0"/>
          </a:p>
        </p:txBody>
      </p:sp>
    </p:spTree>
    <p:extLst>
      <p:ext uri="{BB962C8B-B14F-4D97-AF65-F5344CB8AC3E}">
        <p14:creationId xmlns:p14="http://schemas.microsoft.com/office/powerpoint/2010/main" val="343378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BAA6AF-BDE4-2B22-6045-758589FA3A4C}"/>
            </a:ext>
          </a:extLst>
        </p:cNvPr>
        <p:cNvGrpSpPr/>
        <p:nvPr/>
      </p:nvGrpSpPr>
      <p:grpSpPr>
        <a:xfrm>
          <a:off x="0" y="0"/>
          <a:ext cx="0" cy="0"/>
          <a:chOff x="0" y="0"/>
          <a:chExt cx="0" cy="0"/>
        </a:xfrm>
      </p:grpSpPr>
      <p:sp>
        <p:nvSpPr>
          <p:cNvPr id="4" name="Title 6">
            <a:extLst>
              <a:ext uri="{FF2B5EF4-FFF2-40B4-BE49-F238E27FC236}">
                <a16:creationId xmlns:a16="http://schemas.microsoft.com/office/drawing/2014/main" xmlns="" id="{A2A6840A-3DFF-5132-7C55-8A187FDC63C5}"/>
              </a:ext>
            </a:extLst>
          </p:cNvPr>
          <p:cNvSpPr txBox="1">
            <a:spLocks/>
          </p:cNvSpPr>
          <p:nvPr/>
        </p:nvSpPr>
        <p:spPr>
          <a:xfrm>
            <a:off x="465666" y="407988"/>
            <a:ext cx="10075333" cy="5635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E2841">
                    <a:lumMod val="90000"/>
                    <a:lumOff val="10000"/>
                  </a:srgbClr>
                </a:solidFill>
                <a:effectLst>
                  <a:outerShdw blurRad="38100" dist="38100" dir="2700000" algn="tl">
                    <a:srgbClr val="000000">
                      <a:alpha val="43137"/>
                    </a:srgbClr>
                  </a:outerShdw>
                </a:effectLst>
                <a:uLnTx/>
                <a:uFillTx/>
                <a:latin typeface="Calibri Light" panose="020F0302020204030204"/>
                <a:ea typeface="+mj-ea"/>
                <a:cs typeface="+mj-cs"/>
              </a:rPr>
              <a:t>Low Volume Providers</a:t>
            </a:r>
            <a:endParaRPr kumimoji="0" lang="en-US" sz="4000" b="1" i="0" u="none" strike="noStrike" kern="1200" cap="none" spc="0" normalizeH="0" baseline="0" noProof="0" dirty="0">
              <a:ln>
                <a:noFill/>
              </a:ln>
              <a:solidFill>
                <a:srgbClr val="0E2841">
                  <a:lumMod val="90000"/>
                  <a:lumOff val="10000"/>
                </a:srgbClr>
              </a:solidFill>
              <a:effectLst/>
              <a:uLnTx/>
              <a:uFillTx/>
              <a:latin typeface="Calibri Light" panose="020F0302020204030204"/>
              <a:ea typeface="+mj-ea"/>
              <a:cs typeface="+mj-cs"/>
            </a:endParaRPr>
          </a:p>
        </p:txBody>
      </p:sp>
      <p:sp>
        <p:nvSpPr>
          <p:cNvPr id="5" name="Title 6">
            <a:extLst>
              <a:ext uri="{FF2B5EF4-FFF2-40B4-BE49-F238E27FC236}">
                <a16:creationId xmlns:a16="http://schemas.microsoft.com/office/drawing/2014/main" xmlns="" id="{D90C55EA-5EA1-9D3F-598A-6B8AF494C7F5}"/>
              </a:ext>
            </a:extLst>
          </p:cNvPr>
          <p:cNvSpPr txBox="1">
            <a:spLocks/>
          </p:cNvSpPr>
          <p:nvPr/>
        </p:nvSpPr>
        <p:spPr>
          <a:xfrm>
            <a:off x="838199" y="1151620"/>
            <a:ext cx="5753519" cy="381906"/>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1" u="none" strike="noStrike" kern="1200" cap="none" spc="0" normalizeH="0" baseline="0" noProof="0" dirty="0">
                <a:ln>
                  <a:noFill/>
                </a:ln>
                <a:solidFill>
                  <a:srgbClr val="4EA72E">
                    <a:lumMod val="50000"/>
                  </a:srgbClr>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OPPE assessment for Low Volume APPs</a:t>
            </a:r>
          </a:p>
        </p:txBody>
      </p:sp>
      <p:pic>
        <p:nvPicPr>
          <p:cNvPr id="7" name="Picture 6">
            <a:extLst>
              <a:ext uri="{FF2B5EF4-FFF2-40B4-BE49-F238E27FC236}">
                <a16:creationId xmlns:a16="http://schemas.microsoft.com/office/drawing/2014/main" xmlns="" id="{0FFC1792-C6D6-AE7F-2B27-47CAB309CB44}"/>
              </a:ext>
            </a:extLst>
          </p:cNvPr>
          <p:cNvPicPr>
            <a:picLocks noChangeAspect="1"/>
          </p:cNvPicPr>
          <p:nvPr/>
        </p:nvPicPr>
        <p:blipFill>
          <a:blip r:embed="rId2"/>
          <a:stretch>
            <a:fillRect/>
          </a:stretch>
        </p:blipFill>
        <p:spPr>
          <a:xfrm>
            <a:off x="1759226" y="1454013"/>
            <a:ext cx="8160854" cy="4713918"/>
          </a:xfrm>
          <a:prstGeom prst="rect">
            <a:avLst/>
          </a:prstGeom>
        </p:spPr>
      </p:pic>
    </p:spTree>
    <p:extLst>
      <p:ext uri="{BB962C8B-B14F-4D97-AF65-F5344CB8AC3E}">
        <p14:creationId xmlns:p14="http://schemas.microsoft.com/office/powerpoint/2010/main" val="191571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7D633D0-B6F2-7015-07CF-5BF9821C08A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43E879F5-44EF-576D-6E04-D145BA04EA71}"/>
              </a:ext>
            </a:extLst>
          </p:cNvPr>
          <p:cNvPicPr>
            <a:picLocks noChangeAspect="1"/>
          </p:cNvPicPr>
          <p:nvPr/>
        </p:nvPicPr>
        <p:blipFill>
          <a:blip r:embed="rId2"/>
          <a:stretch>
            <a:fillRect/>
          </a:stretch>
        </p:blipFill>
        <p:spPr>
          <a:xfrm rot="241466">
            <a:off x="3563088" y="1177455"/>
            <a:ext cx="6057260" cy="5394124"/>
          </a:xfrm>
          <a:prstGeom prst="rect">
            <a:avLst/>
          </a:prstGeom>
          <a:ln>
            <a:noFill/>
          </a:ln>
          <a:effectLst>
            <a:outerShdw blurRad="190500" algn="tl" rotWithShape="0">
              <a:srgbClr val="000000">
                <a:alpha val="70000"/>
              </a:srgbClr>
            </a:outerShdw>
          </a:effectLst>
        </p:spPr>
      </p:pic>
      <p:sp>
        <p:nvSpPr>
          <p:cNvPr id="4" name="Title 6">
            <a:extLst>
              <a:ext uri="{FF2B5EF4-FFF2-40B4-BE49-F238E27FC236}">
                <a16:creationId xmlns:a16="http://schemas.microsoft.com/office/drawing/2014/main" xmlns="" id="{4887E79F-09E6-0EFC-5D06-7428A6CF0675}"/>
              </a:ext>
            </a:extLst>
          </p:cNvPr>
          <p:cNvSpPr txBox="1">
            <a:spLocks/>
          </p:cNvSpPr>
          <p:nvPr/>
        </p:nvSpPr>
        <p:spPr>
          <a:xfrm>
            <a:off x="465666" y="407988"/>
            <a:ext cx="10075333" cy="5635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E2841">
                    <a:lumMod val="90000"/>
                    <a:lumOff val="10000"/>
                  </a:srgbClr>
                </a:solidFill>
                <a:effectLst>
                  <a:outerShdw blurRad="38100" dist="38100" dir="2700000" algn="tl">
                    <a:srgbClr val="000000">
                      <a:alpha val="43137"/>
                    </a:srgbClr>
                  </a:outerShdw>
                </a:effectLst>
                <a:uLnTx/>
                <a:uFillTx/>
                <a:latin typeface="Calibri Light" panose="020F0302020204030204"/>
                <a:ea typeface="+mj-ea"/>
                <a:cs typeface="+mj-cs"/>
              </a:rPr>
              <a:t>Low Volume Providers</a:t>
            </a:r>
            <a:endParaRPr kumimoji="0" lang="en-US" sz="4000" b="1" i="0" u="none" strike="noStrike" kern="1200" cap="none" spc="0" normalizeH="0" baseline="0" noProof="0" dirty="0">
              <a:ln>
                <a:noFill/>
              </a:ln>
              <a:solidFill>
                <a:srgbClr val="0E2841">
                  <a:lumMod val="90000"/>
                  <a:lumOff val="10000"/>
                </a:srgbClr>
              </a:solidFill>
              <a:effectLst/>
              <a:uLnTx/>
              <a:uFillTx/>
              <a:latin typeface="Calibri Light" panose="020F0302020204030204"/>
              <a:ea typeface="+mj-ea"/>
              <a:cs typeface="+mj-cs"/>
            </a:endParaRPr>
          </a:p>
        </p:txBody>
      </p:sp>
      <p:sp>
        <p:nvSpPr>
          <p:cNvPr id="5" name="Title 6">
            <a:extLst>
              <a:ext uri="{FF2B5EF4-FFF2-40B4-BE49-F238E27FC236}">
                <a16:creationId xmlns:a16="http://schemas.microsoft.com/office/drawing/2014/main" xmlns="" id="{529C7D95-F652-E894-ED01-6E5D94F444B3}"/>
              </a:ext>
            </a:extLst>
          </p:cNvPr>
          <p:cNvSpPr txBox="1">
            <a:spLocks/>
          </p:cNvSpPr>
          <p:nvPr/>
        </p:nvSpPr>
        <p:spPr>
          <a:xfrm>
            <a:off x="838199" y="1151620"/>
            <a:ext cx="5753519" cy="381906"/>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1" u="none" strike="noStrike" kern="1200" cap="none" spc="0" normalizeH="0" baseline="0" noProof="0" dirty="0">
                <a:ln>
                  <a:noFill/>
                </a:ln>
                <a:solidFill>
                  <a:srgbClr val="4EA72E">
                    <a:lumMod val="50000"/>
                  </a:srgbClr>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OPPE assessment for Low Volume APPs</a:t>
            </a:r>
          </a:p>
        </p:txBody>
      </p:sp>
    </p:spTree>
    <p:extLst>
      <p:ext uri="{BB962C8B-B14F-4D97-AF65-F5344CB8AC3E}">
        <p14:creationId xmlns:p14="http://schemas.microsoft.com/office/powerpoint/2010/main" val="414462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A71231C-6D17-8A82-5C26-6C16E771D4D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70CAD309-46CA-1C18-CEA2-A6003580408D}"/>
              </a:ext>
            </a:extLst>
          </p:cNvPr>
          <p:cNvPicPr preferRelativeResize="0">
            <a:picLocks noChangeAspect="1"/>
          </p:cNvPicPr>
          <p:nvPr/>
        </p:nvPicPr>
        <p:blipFill rotWithShape="1">
          <a:blip r:embed="rId3"/>
          <a:srcRect l="51320" t="13917" r="42913" b="78207"/>
          <a:stretch/>
        </p:blipFill>
        <p:spPr>
          <a:xfrm>
            <a:off x="6631873" y="2418418"/>
            <a:ext cx="685800" cy="685800"/>
          </a:xfrm>
          <a:prstGeom prst="roundRect">
            <a:avLst/>
          </a:prstGeom>
          <a:effectLst>
            <a:softEdge rad="25400"/>
          </a:effectLst>
        </p:spPr>
      </p:pic>
      <p:pic>
        <p:nvPicPr>
          <p:cNvPr id="3" name="Picture 2">
            <a:extLst>
              <a:ext uri="{FF2B5EF4-FFF2-40B4-BE49-F238E27FC236}">
                <a16:creationId xmlns:a16="http://schemas.microsoft.com/office/drawing/2014/main" xmlns="" id="{4A1321A3-2693-A406-87F6-1ACE37B43B9A}"/>
              </a:ext>
            </a:extLst>
          </p:cNvPr>
          <p:cNvPicPr preferRelativeResize="0">
            <a:picLocks noChangeAspect="1"/>
          </p:cNvPicPr>
          <p:nvPr/>
        </p:nvPicPr>
        <p:blipFill rotWithShape="1">
          <a:blip r:embed="rId3"/>
          <a:srcRect l="51320" t="13917" r="42913" b="78207"/>
          <a:stretch/>
        </p:blipFill>
        <p:spPr>
          <a:xfrm>
            <a:off x="4575051" y="2418418"/>
            <a:ext cx="685800" cy="685800"/>
          </a:xfrm>
          <a:prstGeom prst="roundRect">
            <a:avLst/>
          </a:prstGeom>
          <a:effectLst>
            <a:softEdge rad="25400"/>
          </a:effectLst>
        </p:spPr>
      </p:pic>
      <p:pic>
        <p:nvPicPr>
          <p:cNvPr id="4" name="Picture 3">
            <a:extLst>
              <a:ext uri="{FF2B5EF4-FFF2-40B4-BE49-F238E27FC236}">
                <a16:creationId xmlns:a16="http://schemas.microsoft.com/office/drawing/2014/main" xmlns="" id="{F1BDA829-33BD-EE84-E491-F6F50C1772AD}"/>
              </a:ext>
            </a:extLst>
          </p:cNvPr>
          <p:cNvPicPr preferRelativeResize="0">
            <a:picLocks noChangeAspect="1"/>
          </p:cNvPicPr>
          <p:nvPr/>
        </p:nvPicPr>
        <p:blipFill rotWithShape="1">
          <a:blip r:embed="rId4"/>
          <a:srcRect l="60235" t="57935" r="34200" b="34969"/>
          <a:stretch/>
        </p:blipFill>
        <p:spPr>
          <a:xfrm>
            <a:off x="5260562" y="2418418"/>
            <a:ext cx="685800" cy="685800"/>
          </a:xfrm>
          <a:prstGeom prst="roundRect">
            <a:avLst/>
          </a:prstGeom>
          <a:effectLst>
            <a:softEdge rad="25400"/>
          </a:effectLst>
        </p:spPr>
      </p:pic>
      <p:pic>
        <p:nvPicPr>
          <p:cNvPr id="5" name="Picture 4">
            <a:extLst>
              <a:ext uri="{FF2B5EF4-FFF2-40B4-BE49-F238E27FC236}">
                <a16:creationId xmlns:a16="http://schemas.microsoft.com/office/drawing/2014/main" xmlns="" id="{E7B567FA-C339-FEF7-A0F0-0A306E27A419}"/>
              </a:ext>
            </a:extLst>
          </p:cNvPr>
          <p:cNvPicPr preferRelativeResize="0">
            <a:picLocks noChangeAspect="1"/>
          </p:cNvPicPr>
          <p:nvPr/>
        </p:nvPicPr>
        <p:blipFill rotWithShape="1">
          <a:blip r:embed="rId4"/>
          <a:srcRect l="68884" t="14425" r="25575" b="78557"/>
          <a:stretch/>
        </p:blipFill>
        <p:spPr>
          <a:xfrm>
            <a:off x="3889251" y="2418418"/>
            <a:ext cx="685800" cy="685800"/>
          </a:xfrm>
          <a:prstGeom prst="roundRect">
            <a:avLst/>
          </a:prstGeom>
          <a:effectLst>
            <a:softEdge rad="25400"/>
          </a:effectLst>
        </p:spPr>
      </p:pic>
      <p:pic>
        <p:nvPicPr>
          <p:cNvPr id="7" name="Picture 6">
            <a:extLst>
              <a:ext uri="{FF2B5EF4-FFF2-40B4-BE49-F238E27FC236}">
                <a16:creationId xmlns:a16="http://schemas.microsoft.com/office/drawing/2014/main" xmlns="" id="{24321D49-9490-A483-E265-55E9F3F8647D}"/>
              </a:ext>
            </a:extLst>
          </p:cNvPr>
          <p:cNvPicPr preferRelativeResize="0">
            <a:picLocks noChangeAspect="1"/>
          </p:cNvPicPr>
          <p:nvPr/>
        </p:nvPicPr>
        <p:blipFill rotWithShape="1">
          <a:blip r:embed="rId4"/>
          <a:srcRect l="77995" t="46518" r="16440" b="45474"/>
          <a:stretch/>
        </p:blipFill>
        <p:spPr>
          <a:xfrm>
            <a:off x="8002895" y="2418418"/>
            <a:ext cx="685800" cy="685800"/>
          </a:xfrm>
          <a:prstGeom prst="roundRect">
            <a:avLst/>
          </a:prstGeom>
          <a:effectLst>
            <a:softEdge rad="25400"/>
          </a:effectLst>
        </p:spPr>
      </p:pic>
      <p:pic>
        <p:nvPicPr>
          <p:cNvPr id="9" name="Picture 8">
            <a:extLst>
              <a:ext uri="{FF2B5EF4-FFF2-40B4-BE49-F238E27FC236}">
                <a16:creationId xmlns:a16="http://schemas.microsoft.com/office/drawing/2014/main" xmlns="" id="{D0CE41CA-999C-560F-3A89-AD490BA9E6B1}"/>
              </a:ext>
            </a:extLst>
          </p:cNvPr>
          <p:cNvPicPr preferRelativeResize="0">
            <a:picLocks noChangeAspect="1"/>
          </p:cNvPicPr>
          <p:nvPr/>
        </p:nvPicPr>
        <p:blipFill rotWithShape="1">
          <a:blip r:embed="rId4"/>
          <a:srcRect l="86829" t="47252" r="7720" b="45653"/>
          <a:stretch/>
        </p:blipFill>
        <p:spPr>
          <a:xfrm>
            <a:off x="7317384" y="2418418"/>
            <a:ext cx="685800" cy="685800"/>
          </a:xfrm>
          <a:prstGeom prst="roundRect">
            <a:avLst/>
          </a:prstGeom>
          <a:effectLst>
            <a:softEdge rad="25400"/>
          </a:effectLst>
        </p:spPr>
      </p:pic>
      <p:pic>
        <p:nvPicPr>
          <p:cNvPr id="10" name="Picture 9">
            <a:extLst>
              <a:ext uri="{FF2B5EF4-FFF2-40B4-BE49-F238E27FC236}">
                <a16:creationId xmlns:a16="http://schemas.microsoft.com/office/drawing/2014/main" xmlns="" id="{4FBCF5C0-8DC5-9FF1-162D-C8D5910E56C3}"/>
              </a:ext>
            </a:extLst>
          </p:cNvPr>
          <p:cNvPicPr preferRelativeResize="0">
            <a:picLocks noChangeAspect="1"/>
          </p:cNvPicPr>
          <p:nvPr/>
        </p:nvPicPr>
        <p:blipFill rotWithShape="1">
          <a:blip r:embed="rId4"/>
          <a:srcRect l="86813" t="13741" r="7420" b="78752"/>
          <a:stretch/>
        </p:blipFill>
        <p:spPr>
          <a:xfrm>
            <a:off x="5946362" y="2418418"/>
            <a:ext cx="685800" cy="685800"/>
          </a:xfrm>
          <a:prstGeom prst="roundRect">
            <a:avLst/>
          </a:prstGeom>
          <a:effectLst>
            <a:softEdge rad="25400"/>
          </a:effectLst>
        </p:spPr>
      </p:pic>
      <p:pic>
        <p:nvPicPr>
          <p:cNvPr id="12" name="Picture 11">
            <a:extLst>
              <a:ext uri="{FF2B5EF4-FFF2-40B4-BE49-F238E27FC236}">
                <a16:creationId xmlns:a16="http://schemas.microsoft.com/office/drawing/2014/main" xmlns="" id="{E2239CDF-F1F9-8FB1-E433-6609E42CEA6B}"/>
              </a:ext>
            </a:extLst>
          </p:cNvPr>
          <p:cNvPicPr preferRelativeResize="0">
            <a:picLocks noChangeAspect="1"/>
          </p:cNvPicPr>
          <p:nvPr/>
        </p:nvPicPr>
        <p:blipFill rotWithShape="1">
          <a:blip r:embed="rId4"/>
          <a:srcRect l="60452" t="35868" r="34190" b="56803"/>
          <a:stretch/>
        </p:blipFill>
        <p:spPr>
          <a:xfrm>
            <a:off x="7316806" y="3104218"/>
            <a:ext cx="685800" cy="685800"/>
          </a:xfrm>
          <a:prstGeom prst="roundRect">
            <a:avLst/>
          </a:prstGeom>
          <a:effectLst>
            <a:softEdge rad="25400"/>
          </a:effectLst>
        </p:spPr>
      </p:pic>
      <p:pic>
        <p:nvPicPr>
          <p:cNvPr id="13" name="Picture 12">
            <a:extLst>
              <a:ext uri="{FF2B5EF4-FFF2-40B4-BE49-F238E27FC236}">
                <a16:creationId xmlns:a16="http://schemas.microsoft.com/office/drawing/2014/main" xmlns="" id="{948A582D-F4AF-1A31-6B1F-67611400BC1E}"/>
              </a:ext>
            </a:extLst>
          </p:cNvPr>
          <p:cNvPicPr preferRelativeResize="0">
            <a:picLocks noChangeAspect="1"/>
          </p:cNvPicPr>
          <p:nvPr/>
        </p:nvPicPr>
        <p:blipFill rotWithShape="1">
          <a:blip r:embed="rId4"/>
          <a:srcRect l="77960" t="35711" r="16476" b="57038"/>
          <a:stretch/>
        </p:blipFill>
        <p:spPr>
          <a:xfrm>
            <a:off x="7317095" y="1732618"/>
            <a:ext cx="685800" cy="685800"/>
          </a:xfrm>
          <a:prstGeom prst="roundRect">
            <a:avLst/>
          </a:prstGeom>
          <a:effectLst>
            <a:softEdge rad="25400"/>
          </a:effectLst>
        </p:spPr>
      </p:pic>
      <p:pic>
        <p:nvPicPr>
          <p:cNvPr id="15" name="Picture 14">
            <a:extLst>
              <a:ext uri="{FF2B5EF4-FFF2-40B4-BE49-F238E27FC236}">
                <a16:creationId xmlns:a16="http://schemas.microsoft.com/office/drawing/2014/main" xmlns="" id="{FF5AB28A-9A9C-7391-4D7F-4A20C7B11A86}"/>
              </a:ext>
            </a:extLst>
          </p:cNvPr>
          <p:cNvPicPr preferRelativeResize="0">
            <a:picLocks noChangeAspect="1"/>
          </p:cNvPicPr>
          <p:nvPr/>
        </p:nvPicPr>
        <p:blipFill rotWithShape="1">
          <a:blip r:embed="rId4"/>
          <a:srcRect l="86813" t="13741" r="7420" b="78752"/>
          <a:stretch/>
        </p:blipFill>
        <p:spPr>
          <a:xfrm>
            <a:off x="7316806" y="1046818"/>
            <a:ext cx="685800" cy="685800"/>
          </a:xfrm>
          <a:prstGeom prst="roundRect">
            <a:avLst/>
          </a:prstGeom>
          <a:effectLst>
            <a:softEdge rad="25400"/>
          </a:effectLst>
        </p:spPr>
      </p:pic>
      <p:pic>
        <p:nvPicPr>
          <p:cNvPr id="16" name="Picture 15">
            <a:extLst>
              <a:ext uri="{FF2B5EF4-FFF2-40B4-BE49-F238E27FC236}">
                <a16:creationId xmlns:a16="http://schemas.microsoft.com/office/drawing/2014/main" xmlns="" id="{11487D0D-1CB8-2CC3-7138-F58122E3EA8B}"/>
              </a:ext>
            </a:extLst>
          </p:cNvPr>
          <p:cNvPicPr preferRelativeResize="0">
            <a:picLocks noChangeAspect="1"/>
          </p:cNvPicPr>
          <p:nvPr/>
        </p:nvPicPr>
        <p:blipFill rotWithShape="1">
          <a:blip r:embed="rId4"/>
          <a:srcRect l="68884" t="57817" r="25550" b="35088"/>
          <a:stretch/>
        </p:blipFill>
        <p:spPr>
          <a:xfrm>
            <a:off x="3227342" y="361018"/>
            <a:ext cx="685800" cy="685800"/>
          </a:xfrm>
          <a:prstGeom prst="roundRect">
            <a:avLst/>
          </a:prstGeom>
          <a:effectLst>
            <a:softEdge rad="25400"/>
          </a:effectLst>
        </p:spPr>
      </p:pic>
      <p:pic>
        <p:nvPicPr>
          <p:cNvPr id="17" name="Picture 16">
            <a:extLst>
              <a:ext uri="{FF2B5EF4-FFF2-40B4-BE49-F238E27FC236}">
                <a16:creationId xmlns:a16="http://schemas.microsoft.com/office/drawing/2014/main" xmlns="" id="{078A4404-44D9-E5D4-B2F7-CD34AA32DA7C}"/>
              </a:ext>
            </a:extLst>
          </p:cNvPr>
          <p:cNvPicPr preferRelativeResize="0">
            <a:picLocks noChangeAspect="1"/>
          </p:cNvPicPr>
          <p:nvPr/>
        </p:nvPicPr>
        <p:blipFill rotWithShape="1">
          <a:blip r:embed="rId3"/>
          <a:srcRect l="51320" t="13917" r="42913" b="78207"/>
          <a:stretch/>
        </p:blipFill>
        <p:spPr>
          <a:xfrm>
            <a:off x="3913142" y="377537"/>
            <a:ext cx="685800" cy="685800"/>
          </a:xfrm>
          <a:prstGeom prst="roundRect">
            <a:avLst/>
          </a:prstGeom>
          <a:effectLst>
            <a:softEdge rad="25400"/>
          </a:effectLst>
        </p:spPr>
      </p:pic>
      <p:pic>
        <p:nvPicPr>
          <p:cNvPr id="18" name="Picture 17">
            <a:extLst>
              <a:ext uri="{FF2B5EF4-FFF2-40B4-BE49-F238E27FC236}">
                <a16:creationId xmlns:a16="http://schemas.microsoft.com/office/drawing/2014/main" xmlns="" id="{E6C1B593-89A2-7CD7-DBB3-D8F2370B72BC}"/>
              </a:ext>
            </a:extLst>
          </p:cNvPr>
          <p:cNvPicPr preferRelativeResize="0">
            <a:picLocks noChangeAspect="1"/>
          </p:cNvPicPr>
          <p:nvPr/>
        </p:nvPicPr>
        <p:blipFill rotWithShape="1">
          <a:blip r:embed="rId4"/>
          <a:srcRect l="60305" t="24971" r="34245" b="68068"/>
          <a:stretch/>
        </p:blipFill>
        <p:spPr>
          <a:xfrm>
            <a:off x="7316806" y="361018"/>
            <a:ext cx="685800" cy="685800"/>
          </a:xfrm>
          <a:prstGeom prst="roundRect">
            <a:avLst/>
          </a:prstGeom>
          <a:effectLst>
            <a:softEdge rad="25400"/>
          </a:effectLst>
        </p:spPr>
      </p:pic>
      <p:pic>
        <p:nvPicPr>
          <p:cNvPr id="19" name="Picture 18">
            <a:extLst>
              <a:ext uri="{FF2B5EF4-FFF2-40B4-BE49-F238E27FC236}">
                <a16:creationId xmlns:a16="http://schemas.microsoft.com/office/drawing/2014/main" xmlns="" id="{ED01F018-C137-68BB-269F-5AB79E66CA2F}"/>
              </a:ext>
            </a:extLst>
          </p:cNvPr>
          <p:cNvPicPr preferRelativeResize="0">
            <a:picLocks noChangeAspect="1"/>
          </p:cNvPicPr>
          <p:nvPr/>
        </p:nvPicPr>
        <p:blipFill rotWithShape="1">
          <a:blip r:embed="rId4"/>
          <a:srcRect l="68884" t="46999" r="25550" b="45672"/>
          <a:stretch/>
        </p:blipFill>
        <p:spPr>
          <a:xfrm>
            <a:off x="4572667" y="377537"/>
            <a:ext cx="685800" cy="685800"/>
          </a:xfrm>
          <a:prstGeom prst="roundRect">
            <a:avLst/>
          </a:prstGeom>
          <a:effectLst>
            <a:softEdge rad="25400"/>
          </a:effectLst>
        </p:spPr>
      </p:pic>
      <p:pic>
        <p:nvPicPr>
          <p:cNvPr id="20" name="Picture 19">
            <a:extLst>
              <a:ext uri="{FF2B5EF4-FFF2-40B4-BE49-F238E27FC236}">
                <a16:creationId xmlns:a16="http://schemas.microsoft.com/office/drawing/2014/main" xmlns="" id="{03CBA641-861E-5B7B-5AA2-403E79413AE8}"/>
              </a:ext>
            </a:extLst>
          </p:cNvPr>
          <p:cNvPicPr preferRelativeResize="0">
            <a:picLocks noChangeAspect="1"/>
          </p:cNvPicPr>
          <p:nvPr/>
        </p:nvPicPr>
        <p:blipFill rotWithShape="1">
          <a:blip r:embed="rId4"/>
          <a:srcRect l="77995" t="46518" r="16440" b="45474"/>
          <a:stretch/>
        </p:blipFill>
        <p:spPr>
          <a:xfrm>
            <a:off x="8002932" y="377537"/>
            <a:ext cx="685800" cy="685800"/>
          </a:xfrm>
          <a:prstGeom prst="roundRect">
            <a:avLst/>
          </a:prstGeom>
          <a:effectLst>
            <a:softEdge rad="25400"/>
          </a:effectLst>
        </p:spPr>
      </p:pic>
      <p:pic>
        <p:nvPicPr>
          <p:cNvPr id="21" name="Picture 20">
            <a:extLst>
              <a:ext uri="{FF2B5EF4-FFF2-40B4-BE49-F238E27FC236}">
                <a16:creationId xmlns:a16="http://schemas.microsoft.com/office/drawing/2014/main" xmlns="" id="{55EFCC2E-1EC5-826E-5D9A-09FAC8526EA1}"/>
              </a:ext>
            </a:extLst>
          </p:cNvPr>
          <p:cNvPicPr preferRelativeResize="0">
            <a:picLocks noChangeAspect="1"/>
          </p:cNvPicPr>
          <p:nvPr/>
        </p:nvPicPr>
        <p:blipFill rotWithShape="1">
          <a:blip r:embed="rId4"/>
          <a:srcRect l="77960" t="35711" r="16476" b="57038"/>
          <a:stretch/>
        </p:blipFill>
        <p:spPr>
          <a:xfrm>
            <a:off x="6630717" y="377537"/>
            <a:ext cx="685800" cy="685800"/>
          </a:xfrm>
          <a:prstGeom prst="roundRect">
            <a:avLst/>
          </a:prstGeom>
          <a:effectLst>
            <a:softEdge rad="25400"/>
          </a:effectLst>
        </p:spPr>
      </p:pic>
      <p:pic>
        <p:nvPicPr>
          <p:cNvPr id="22" name="Picture 21">
            <a:extLst>
              <a:ext uri="{FF2B5EF4-FFF2-40B4-BE49-F238E27FC236}">
                <a16:creationId xmlns:a16="http://schemas.microsoft.com/office/drawing/2014/main" xmlns="" id="{F53E0FC9-C9AF-68FF-1931-D5B01675861C}"/>
              </a:ext>
            </a:extLst>
          </p:cNvPr>
          <p:cNvPicPr preferRelativeResize="0">
            <a:picLocks noChangeAspect="1"/>
          </p:cNvPicPr>
          <p:nvPr/>
        </p:nvPicPr>
        <p:blipFill rotWithShape="1">
          <a:blip r:embed="rId4"/>
          <a:srcRect l="77697" t="24712" r="16440" b="67725"/>
          <a:stretch/>
        </p:blipFill>
        <p:spPr>
          <a:xfrm>
            <a:off x="5944628" y="377537"/>
            <a:ext cx="685800" cy="685800"/>
          </a:xfrm>
          <a:prstGeom prst="roundRect">
            <a:avLst/>
          </a:prstGeom>
          <a:effectLst>
            <a:softEdge rad="25400"/>
          </a:effectLst>
        </p:spPr>
      </p:pic>
      <p:pic>
        <p:nvPicPr>
          <p:cNvPr id="23" name="Picture 22">
            <a:extLst>
              <a:ext uri="{FF2B5EF4-FFF2-40B4-BE49-F238E27FC236}">
                <a16:creationId xmlns:a16="http://schemas.microsoft.com/office/drawing/2014/main" xmlns="" id="{E3E67E37-52AB-9675-96D1-7D20EAEFDEAB}"/>
              </a:ext>
            </a:extLst>
          </p:cNvPr>
          <p:cNvPicPr preferRelativeResize="0">
            <a:picLocks noChangeAspect="1"/>
          </p:cNvPicPr>
          <p:nvPr/>
        </p:nvPicPr>
        <p:blipFill rotWithShape="1">
          <a:blip r:embed="rId4"/>
          <a:srcRect l="86813" t="13741" r="7420" b="78752"/>
          <a:stretch/>
        </p:blipFill>
        <p:spPr>
          <a:xfrm>
            <a:off x="7316806" y="3790018"/>
            <a:ext cx="685800" cy="685800"/>
          </a:xfrm>
          <a:prstGeom prst="roundRect">
            <a:avLst/>
          </a:prstGeom>
          <a:effectLst>
            <a:softEdge rad="25400"/>
          </a:effectLst>
        </p:spPr>
      </p:pic>
      <p:pic>
        <p:nvPicPr>
          <p:cNvPr id="24" name="Picture 23">
            <a:extLst>
              <a:ext uri="{FF2B5EF4-FFF2-40B4-BE49-F238E27FC236}">
                <a16:creationId xmlns:a16="http://schemas.microsoft.com/office/drawing/2014/main" xmlns="" id="{148566BF-30EF-F4EB-5B12-0B11D8292E30}"/>
              </a:ext>
            </a:extLst>
          </p:cNvPr>
          <p:cNvPicPr preferRelativeResize="0">
            <a:picLocks noChangeAspect="1"/>
          </p:cNvPicPr>
          <p:nvPr/>
        </p:nvPicPr>
        <p:blipFill rotWithShape="1">
          <a:blip r:embed="rId4"/>
          <a:srcRect l="77960" t="35711" r="16476" b="57038"/>
          <a:stretch/>
        </p:blipFill>
        <p:spPr>
          <a:xfrm>
            <a:off x="5258684" y="377537"/>
            <a:ext cx="685800" cy="685800"/>
          </a:xfrm>
          <a:prstGeom prst="roundRect">
            <a:avLst/>
          </a:prstGeom>
          <a:effectLst>
            <a:softEdge rad="25400"/>
          </a:effectLst>
        </p:spPr>
      </p:pic>
      <p:pic>
        <p:nvPicPr>
          <p:cNvPr id="25" name="Picture 24">
            <a:extLst>
              <a:ext uri="{FF2B5EF4-FFF2-40B4-BE49-F238E27FC236}">
                <a16:creationId xmlns:a16="http://schemas.microsoft.com/office/drawing/2014/main" xmlns="" id="{663F40B4-F57A-3C28-BC99-78DE7121FB7A}"/>
              </a:ext>
            </a:extLst>
          </p:cNvPr>
          <p:cNvPicPr preferRelativeResize="0">
            <a:picLocks noChangeAspect="1"/>
          </p:cNvPicPr>
          <p:nvPr/>
        </p:nvPicPr>
        <p:blipFill rotWithShape="1">
          <a:blip r:embed="rId3"/>
          <a:srcRect l="51320" t="57738" r="43360" b="35166"/>
          <a:stretch/>
        </p:blipFill>
        <p:spPr>
          <a:xfrm>
            <a:off x="4595812" y="3104218"/>
            <a:ext cx="685800" cy="685800"/>
          </a:xfrm>
          <a:prstGeom prst="roundRect">
            <a:avLst/>
          </a:prstGeom>
          <a:effectLst>
            <a:softEdge rad="25400"/>
          </a:effectLst>
        </p:spPr>
      </p:pic>
      <p:pic>
        <p:nvPicPr>
          <p:cNvPr id="27" name="Picture 26">
            <a:extLst>
              <a:ext uri="{FF2B5EF4-FFF2-40B4-BE49-F238E27FC236}">
                <a16:creationId xmlns:a16="http://schemas.microsoft.com/office/drawing/2014/main" xmlns="" id="{657B8FEB-F1BB-CE53-4FCA-9B8D8DFE448C}"/>
              </a:ext>
            </a:extLst>
          </p:cNvPr>
          <p:cNvPicPr preferRelativeResize="0">
            <a:picLocks noChangeAspect="1"/>
          </p:cNvPicPr>
          <p:nvPr/>
        </p:nvPicPr>
        <p:blipFill rotWithShape="1">
          <a:blip r:embed="rId4"/>
          <a:srcRect l="86879" t="35538" r="7670" b="56955"/>
          <a:stretch/>
        </p:blipFill>
        <p:spPr>
          <a:xfrm>
            <a:off x="4595812" y="5151164"/>
            <a:ext cx="685800" cy="685800"/>
          </a:xfrm>
          <a:prstGeom prst="roundRect">
            <a:avLst/>
          </a:prstGeom>
          <a:effectLst>
            <a:softEdge rad="25400"/>
          </a:effectLst>
        </p:spPr>
      </p:pic>
      <p:pic>
        <p:nvPicPr>
          <p:cNvPr id="28" name="Picture 27">
            <a:extLst>
              <a:ext uri="{FF2B5EF4-FFF2-40B4-BE49-F238E27FC236}">
                <a16:creationId xmlns:a16="http://schemas.microsoft.com/office/drawing/2014/main" xmlns="" id="{8E40A394-0BAF-0CC3-B976-B12AC3BAA2E4}"/>
              </a:ext>
            </a:extLst>
          </p:cNvPr>
          <p:cNvPicPr preferRelativeResize="0">
            <a:picLocks noChangeAspect="1"/>
          </p:cNvPicPr>
          <p:nvPr/>
        </p:nvPicPr>
        <p:blipFill rotWithShape="1">
          <a:blip r:embed="rId4"/>
          <a:srcRect l="86829" t="47252" r="7720" b="45653"/>
          <a:stretch/>
        </p:blipFill>
        <p:spPr>
          <a:xfrm>
            <a:off x="4595812" y="3791115"/>
            <a:ext cx="685800" cy="685800"/>
          </a:xfrm>
          <a:prstGeom prst="roundRect">
            <a:avLst/>
          </a:prstGeom>
          <a:effectLst>
            <a:softEdge rad="25400"/>
          </a:effectLst>
        </p:spPr>
      </p:pic>
      <p:pic>
        <p:nvPicPr>
          <p:cNvPr id="29" name="Picture 28">
            <a:extLst>
              <a:ext uri="{FF2B5EF4-FFF2-40B4-BE49-F238E27FC236}">
                <a16:creationId xmlns:a16="http://schemas.microsoft.com/office/drawing/2014/main" xmlns="" id="{92261464-EF96-1D17-E7D7-790D0C274969}"/>
              </a:ext>
            </a:extLst>
          </p:cNvPr>
          <p:cNvPicPr preferRelativeResize="0">
            <a:picLocks noChangeAspect="1"/>
          </p:cNvPicPr>
          <p:nvPr/>
        </p:nvPicPr>
        <p:blipFill rotWithShape="1">
          <a:blip r:embed="rId4"/>
          <a:srcRect l="77697" t="24712" r="16440" b="67725"/>
          <a:stretch/>
        </p:blipFill>
        <p:spPr>
          <a:xfrm>
            <a:off x="4595812" y="4465364"/>
            <a:ext cx="685800" cy="685800"/>
          </a:xfrm>
          <a:prstGeom prst="roundRect">
            <a:avLst/>
          </a:prstGeom>
          <a:effectLst>
            <a:softEdge rad="25400"/>
          </a:effectLst>
        </p:spPr>
      </p:pic>
      <p:pic>
        <p:nvPicPr>
          <p:cNvPr id="30" name="Picture 29">
            <a:extLst>
              <a:ext uri="{FF2B5EF4-FFF2-40B4-BE49-F238E27FC236}">
                <a16:creationId xmlns:a16="http://schemas.microsoft.com/office/drawing/2014/main" xmlns="" id="{AABBC9E9-CD31-38E8-AAAD-3CCF29D098C7}"/>
              </a:ext>
            </a:extLst>
          </p:cNvPr>
          <p:cNvPicPr preferRelativeResize="0">
            <a:picLocks noChangeAspect="1"/>
          </p:cNvPicPr>
          <p:nvPr/>
        </p:nvPicPr>
        <p:blipFill rotWithShape="1">
          <a:blip r:embed="rId4"/>
          <a:srcRect l="77960" t="35711" r="16476" b="57038"/>
          <a:stretch/>
        </p:blipFill>
        <p:spPr>
          <a:xfrm>
            <a:off x="4595812" y="5825413"/>
            <a:ext cx="685800" cy="685800"/>
          </a:xfrm>
          <a:prstGeom prst="roundRect">
            <a:avLst/>
          </a:prstGeom>
          <a:effectLst>
            <a:softEdge rad="25400"/>
          </a:effectLst>
        </p:spPr>
      </p:pic>
      <p:pic>
        <p:nvPicPr>
          <p:cNvPr id="31" name="Picture 30">
            <a:extLst>
              <a:ext uri="{FF2B5EF4-FFF2-40B4-BE49-F238E27FC236}">
                <a16:creationId xmlns:a16="http://schemas.microsoft.com/office/drawing/2014/main" xmlns="" id="{59386CB3-1E1E-DEC4-4350-14C5D460F67F}"/>
              </a:ext>
            </a:extLst>
          </p:cNvPr>
          <p:cNvPicPr preferRelativeResize="0">
            <a:picLocks noChangeAspect="1"/>
          </p:cNvPicPr>
          <p:nvPr/>
        </p:nvPicPr>
        <p:blipFill rotWithShape="1">
          <a:blip r:embed="rId4"/>
          <a:srcRect l="68884" t="14425" r="25575" b="78557"/>
          <a:stretch/>
        </p:blipFill>
        <p:spPr>
          <a:xfrm>
            <a:off x="4572667" y="1744092"/>
            <a:ext cx="685800" cy="685800"/>
          </a:xfrm>
          <a:prstGeom prst="roundRect">
            <a:avLst/>
          </a:prstGeom>
          <a:effectLst>
            <a:softEdge rad="25400"/>
          </a:effectLst>
        </p:spPr>
      </p:pic>
    </p:spTree>
    <p:extLst>
      <p:ext uri="{BB962C8B-B14F-4D97-AF65-F5344CB8AC3E}">
        <p14:creationId xmlns:p14="http://schemas.microsoft.com/office/powerpoint/2010/main" val="376646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50"/>
                                        <p:tgtEl>
                                          <p:spTgt spid="3"/>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250"/>
                                        <p:tgtEl>
                                          <p:spTgt spid="4"/>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250"/>
                                        <p:tgtEl>
                                          <p:spTgt spid="10"/>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250"/>
                                        <p:tgtEl>
                                          <p:spTgt spid="2"/>
                                        </p:tgtEl>
                                      </p:cBhvr>
                                    </p:animEffect>
                                  </p:childTnLst>
                                </p:cTn>
                              </p:par>
                            </p:childTnLst>
                          </p:cTn>
                        </p:par>
                        <p:par>
                          <p:cTn id="24" fill="hold">
                            <p:stCondLst>
                              <p:cond delay="1250"/>
                            </p:stCondLst>
                            <p:childTnLst>
                              <p:par>
                                <p:cTn id="25" presetID="2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250"/>
                                        <p:tgtEl>
                                          <p:spTgt spid="9"/>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25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up)">
                                      <p:cBhvr>
                                        <p:cTn id="36" dur="100"/>
                                        <p:tgtEl>
                                          <p:spTgt spid="18"/>
                                        </p:tgtEl>
                                      </p:cBhvr>
                                    </p:animEffect>
                                  </p:childTnLst>
                                </p:cTn>
                              </p:par>
                            </p:childTnLst>
                          </p:cTn>
                        </p:par>
                        <p:par>
                          <p:cTn id="37" fill="hold">
                            <p:stCondLst>
                              <p:cond delay="100"/>
                            </p:stCondLst>
                            <p:childTnLst>
                              <p:par>
                                <p:cTn id="38" presetID="22" presetClass="entr" presetSubtype="1"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100"/>
                                        <p:tgtEl>
                                          <p:spTgt spid="15"/>
                                        </p:tgtEl>
                                      </p:cBhvr>
                                    </p:animEffect>
                                  </p:childTnLst>
                                </p:cTn>
                              </p:par>
                            </p:childTnLst>
                          </p:cTn>
                        </p:par>
                        <p:par>
                          <p:cTn id="41" fill="hold">
                            <p:stCondLst>
                              <p:cond delay="200"/>
                            </p:stCondLst>
                            <p:childTnLst>
                              <p:par>
                                <p:cTn id="42" presetID="22" presetClass="entr" presetSubtype="1"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100"/>
                                        <p:tgtEl>
                                          <p:spTgt spid="13"/>
                                        </p:tgtEl>
                                      </p:cBhvr>
                                    </p:animEffect>
                                  </p:childTnLst>
                                </p:cTn>
                              </p:par>
                            </p:childTnLst>
                          </p:cTn>
                        </p:par>
                        <p:par>
                          <p:cTn id="45" fill="hold">
                            <p:stCondLst>
                              <p:cond delay="300"/>
                            </p:stCondLst>
                            <p:childTnLst>
                              <p:par>
                                <p:cTn id="46" presetID="22" presetClass="entr" presetSubtype="1"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up)">
                                      <p:cBhvr>
                                        <p:cTn id="48" dur="100"/>
                                        <p:tgtEl>
                                          <p:spTgt spid="12"/>
                                        </p:tgtEl>
                                      </p:cBhvr>
                                    </p:animEffect>
                                  </p:childTnLst>
                                </p:cTn>
                              </p:par>
                            </p:childTnLst>
                          </p:cTn>
                        </p:par>
                        <p:par>
                          <p:cTn id="49" fill="hold">
                            <p:stCondLst>
                              <p:cond delay="400"/>
                            </p:stCondLst>
                            <p:childTnLst>
                              <p:par>
                                <p:cTn id="50" presetID="22" presetClass="entr" presetSubtype="1"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up)">
                                      <p:cBhvr>
                                        <p:cTn id="52" dur="100"/>
                                        <p:tgtEl>
                                          <p:spTgt spid="23"/>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100"/>
                                        <p:tgtEl>
                                          <p:spTgt spid="16"/>
                                        </p:tgtEl>
                                      </p:cBhvr>
                                    </p:animEffect>
                                  </p:childTnLst>
                                </p:cTn>
                              </p:par>
                            </p:childTnLst>
                          </p:cTn>
                        </p:par>
                        <p:par>
                          <p:cTn id="57" fill="hold">
                            <p:stCondLst>
                              <p:cond delay="600"/>
                            </p:stCondLst>
                            <p:childTnLst>
                              <p:par>
                                <p:cTn id="58" presetID="22" presetClass="entr" presetSubtype="8" fill="hold"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100"/>
                                        <p:tgtEl>
                                          <p:spTgt spid="17"/>
                                        </p:tgtEl>
                                      </p:cBhvr>
                                    </p:animEffect>
                                  </p:childTnLst>
                                </p:cTn>
                              </p:par>
                            </p:childTnLst>
                          </p:cTn>
                        </p:par>
                        <p:par>
                          <p:cTn id="61" fill="hold">
                            <p:stCondLst>
                              <p:cond delay="700"/>
                            </p:stCondLst>
                            <p:childTnLst>
                              <p:par>
                                <p:cTn id="62" presetID="22" presetClass="entr" presetSubtype="8" fill="hold"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100"/>
                                        <p:tgtEl>
                                          <p:spTgt spid="19"/>
                                        </p:tgtEl>
                                      </p:cBhvr>
                                    </p:animEffect>
                                  </p:childTnLst>
                                </p:cTn>
                              </p:par>
                            </p:childTnLst>
                          </p:cTn>
                        </p:par>
                        <p:par>
                          <p:cTn id="65" fill="hold">
                            <p:stCondLst>
                              <p:cond delay="800"/>
                            </p:stCondLst>
                            <p:childTnLst>
                              <p:par>
                                <p:cTn id="66" presetID="22" presetClass="entr" presetSubtype="8" fill="hold"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left)">
                                      <p:cBhvr>
                                        <p:cTn id="68" dur="100"/>
                                        <p:tgtEl>
                                          <p:spTgt spid="24"/>
                                        </p:tgtEl>
                                      </p:cBhvr>
                                    </p:animEffect>
                                  </p:childTnLst>
                                </p:cTn>
                              </p:par>
                            </p:childTnLst>
                          </p:cTn>
                        </p:par>
                        <p:par>
                          <p:cTn id="69" fill="hold">
                            <p:stCondLst>
                              <p:cond delay="900"/>
                            </p:stCondLst>
                            <p:childTnLst>
                              <p:par>
                                <p:cTn id="70" presetID="22" presetClass="entr" presetSubtype="8"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100"/>
                                        <p:tgtEl>
                                          <p:spTgt spid="22"/>
                                        </p:tgtEl>
                                      </p:cBhvr>
                                    </p:animEffect>
                                  </p:childTnLst>
                                </p:cTn>
                              </p:par>
                            </p:childTnLst>
                          </p:cTn>
                        </p:par>
                        <p:par>
                          <p:cTn id="73" fill="hold">
                            <p:stCondLst>
                              <p:cond delay="1000"/>
                            </p:stCondLst>
                            <p:childTnLst>
                              <p:par>
                                <p:cTn id="74" presetID="22" presetClass="entr" presetSubtype="8"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left)">
                                      <p:cBhvr>
                                        <p:cTn id="76" dur="100"/>
                                        <p:tgtEl>
                                          <p:spTgt spid="21"/>
                                        </p:tgtEl>
                                      </p:cBhvr>
                                    </p:animEffect>
                                  </p:childTnLst>
                                </p:cTn>
                              </p:par>
                            </p:childTnLst>
                          </p:cTn>
                        </p:par>
                        <p:par>
                          <p:cTn id="77" fill="hold">
                            <p:stCondLst>
                              <p:cond delay="1100"/>
                            </p:stCondLst>
                            <p:childTnLst>
                              <p:par>
                                <p:cTn id="78" presetID="22" presetClass="entr" presetSubtype="8" fill="hold"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left)">
                                      <p:cBhvr>
                                        <p:cTn id="80" dur="100"/>
                                        <p:tgtEl>
                                          <p:spTgt spid="20"/>
                                        </p:tgtEl>
                                      </p:cBhvr>
                                    </p:animEffect>
                                  </p:childTnLst>
                                </p:cTn>
                              </p:par>
                            </p:childTnLst>
                          </p:cTn>
                        </p:par>
                        <p:par>
                          <p:cTn id="81" fill="hold">
                            <p:stCondLst>
                              <p:cond delay="1200"/>
                            </p:stCondLst>
                            <p:childTnLst>
                              <p:par>
                                <p:cTn id="82" presetID="22" presetClass="entr" presetSubtype="1"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up)">
                                      <p:cBhvr>
                                        <p:cTn id="84" dur="100"/>
                                        <p:tgtEl>
                                          <p:spTgt spid="31"/>
                                        </p:tgtEl>
                                      </p:cBhvr>
                                    </p:animEffect>
                                  </p:childTnLst>
                                </p:cTn>
                              </p:par>
                            </p:childTnLst>
                          </p:cTn>
                        </p:par>
                        <p:par>
                          <p:cTn id="85" fill="hold">
                            <p:stCondLst>
                              <p:cond delay="1300"/>
                            </p:stCondLst>
                            <p:childTnLst>
                              <p:par>
                                <p:cTn id="86" presetID="22" presetClass="entr" presetSubtype="1" fill="hold" nodeType="after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wipe(up)">
                                      <p:cBhvr>
                                        <p:cTn id="88" dur="100"/>
                                        <p:tgtEl>
                                          <p:spTgt spid="25"/>
                                        </p:tgtEl>
                                      </p:cBhvr>
                                    </p:animEffect>
                                  </p:childTnLst>
                                </p:cTn>
                              </p:par>
                            </p:childTnLst>
                          </p:cTn>
                        </p:par>
                        <p:par>
                          <p:cTn id="89" fill="hold">
                            <p:stCondLst>
                              <p:cond delay="1400"/>
                            </p:stCondLst>
                            <p:childTnLst>
                              <p:par>
                                <p:cTn id="90" presetID="22" presetClass="entr" presetSubtype="1" fill="hold" nodeType="after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up)">
                                      <p:cBhvr>
                                        <p:cTn id="92" dur="100"/>
                                        <p:tgtEl>
                                          <p:spTgt spid="28"/>
                                        </p:tgtEl>
                                      </p:cBhvr>
                                    </p:animEffect>
                                  </p:childTnLst>
                                </p:cTn>
                              </p:par>
                            </p:childTnLst>
                          </p:cTn>
                        </p:par>
                        <p:par>
                          <p:cTn id="93" fill="hold">
                            <p:stCondLst>
                              <p:cond delay="1500"/>
                            </p:stCondLst>
                            <p:childTnLst>
                              <p:par>
                                <p:cTn id="94" presetID="22" presetClass="entr" presetSubtype="1"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wipe(up)">
                                      <p:cBhvr>
                                        <p:cTn id="96" dur="100"/>
                                        <p:tgtEl>
                                          <p:spTgt spid="29"/>
                                        </p:tgtEl>
                                      </p:cBhvr>
                                    </p:animEffect>
                                  </p:childTnLst>
                                </p:cTn>
                              </p:par>
                            </p:childTnLst>
                          </p:cTn>
                        </p:par>
                        <p:par>
                          <p:cTn id="97" fill="hold">
                            <p:stCondLst>
                              <p:cond delay="1600"/>
                            </p:stCondLst>
                            <p:childTnLst>
                              <p:par>
                                <p:cTn id="98" presetID="22" presetClass="entr" presetSubtype="1" fill="hold" nodeType="after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wipe(up)">
                                      <p:cBhvr>
                                        <p:cTn id="100" dur="100"/>
                                        <p:tgtEl>
                                          <p:spTgt spid="27"/>
                                        </p:tgtEl>
                                      </p:cBhvr>
                                    </p:animEffect>
                                  </p:childTnLst>
                                </p:cTn>
                              </p:par>
                            </p:childTnLst>
                          </p:cTn>
                        </p:par>
                        <p:par>
                          <p:cTn id="101" fill="hold">
                            <p:stCondLst>
                              <p:cond delay="1700"/>
                            </p:stCondLst>
                            <p:childTnLst>
                              <p:par>
                                <p:cTn id="102" presetID="22" presetClass="entr" presetSubtype="1" fill="hold" nodeType="after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wipe(up)">
                                      <p:cBhvr>
                                        <p:cTn id="104" dur="1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xmlns="" id="{7B828CF4-4DA6-A145-D614-1D46CC7A2B65}"/>
              </a:ext>
            </a:extLst>
          </p:cNvPr>
          <p:cNvSpPr txBox="1">
            <a:spLocks/>
          </p:cNvSpPr>
          <p:nvPr/>
        </p:nvSpPr>
        <p:spPr>
          <a:xfrm>
            <a:off x="0" y="2470915"/>
            <a:ext cx="12192000" cy="2562048"/>
          </a:xfrm>
          <a:prstGeom prst="rect">
            <a:avLst/>
          </a:prstGeom>
          <a:gradFill flip="none" rotWithShape="1">
            <a:gsLst>
              <a:gs pos="100000">
                <a:srgbClr val="C6D9F1"/>
              </a:gs>
              <a:gs pos="0">
                <a:srgbClr val="ACC4DD"/>
              </a:gs>
              <a:gs pos="92000">
                <a:schemeClr val="tx2">
                  <a:lumMod val="90000"/>
                  <a:lumOff val="10000"/>
                </a:schemeClr>
              </a:gs>
              <a:gs pos="8000">
                <a:srgbClr val="003B5C"/>
              </a:gs>
            </a:gsLst>
            <a:lin ang="16200000" scaled="1"/>
            <a:tileRect/>
          </a:gradFill>
        </p:spPr>
        <p:txBody>
          <a:bodyPr vert="horz" lIns="91440" tIns="45720" rIns="91440" bIns="45720" rtlCol="0" anchor="ctr" anchorCtr="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If the organization knew or </a:t>
            </a:r>
            <a:r>
              <a:rPr kumimoji="0" lang="en-US" sz="2200" b="1" i="1" u="none" strike="noStrike" kern="1200" cap="none" spc="0" normalizeH="0" baseline="0" noProof="0" dirty="0">
                <a:ln>
                  <a:noFill/>
                </a:ln>
                <a:solidFill>
                  <a:srgbClr val="4EA72E">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should have known</a:t>
            </a:r>
            <a:r>
              <a:rPr kumimoji="0" lang="en-US" sz="2200" b="0"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 that a practitioner is not qualified (due to training, quality, </a:t>
            </a:r>
            <a:r>
              <a:rPr kumimoji="0" lang="en-US" sz="2200" b="0" i="1"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or</a:t>
            </a:r>
            <a:r>
              <a:rPr kumimoji="0" lang="en-US" sz="2200" b="0"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 cognitive deficits) and the practitioner injures a patient through an act of negligence, the organization can be found separately liable for the </a:t>
            </a:r>
            <a:r>
              <a:rPr kumimoji="0" lang="en-US" sz="2200" b="1" i="1" u="sng" strike="noStrike" kern="1200" cap="none" spc="0" normalizeH="0" baseline="0" noProof="0" dirty="0">
                <a:ln>
                  <a:noFill/>
                </a:ln>
                <a:solidFill>
                  <a:srgbClr val="4EA72E">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negligent credentialing</a:t>
            </a:r>
            <a:r>
              <a:rPr kumimoji="0" lang="en-US" sz="2200" b="1" i="0" u="none" strike="noStrike" kern="1200" cap="none" spc="0" normalizeH="0" baseline="0" noProof="0" dirty="0">
                <a:ln>
                  <a:noFill/>
                </a:ln>
                <a:solidFill>
                  <a:srgbClr val="4EA72E">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200" b="0"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of this practitioner.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The difficulties associated with monitoring low volume providers will not be taken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into consideration in a courtroom setting.</a:t>
            </a:r>
          </a:p>
        </p:txBody>
      </p:sp>
      <p:sp>
        <p:nvSpPr>
          <p:cNvPr id="26" name="Title 1">
            <a:extLst>
              <a:ext uri="{FF2B5EF4-FFF2-40B4-BE49-F238E27FC236}">
                <a16:creationId xmlns:a16="http://schemas.microsoft.com/office/drawing/2014/main" xmlns="" id="{9F19800A-EB8D-31AB-2E6E-14D5FEF51348}"/>
              </a:ext>
            </a:extLst>
          </p:cNvPr>
          <p:cNvSpPr txBox="1">
            <a:spLocks/>
          </p:cNvSpPr>
          <p:nvPr/>
        </p:nvSpPr>
        <p:spPr>
          <a:xfrm>
            <a:off x="3810000" y="517525"/>
            <a:ext cx="7696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b="1" kern="1200" dirty="0">
                <a:solidFill>
                  <a:schemeClr val="accent6">
                    <a:lumMod val="75000"/>
                  </a:schemeClr>
                </a:solidFill>
                <a:effectLst>
                  <a:outerShdw blurRad="38100" dist="38100" dir="2700000" algn="tl">
                    <a:srgbClr val="000000">
                      <a:alpha val="43137"/>
                    </a:srgbClr>
                  </a:outerShdw>
                </a:effectLst>
                <a:latin typeface="Calibri Light" panose="020F0302020204030204" pitchFamily="34" charset="0"/>
                <a:ea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EA72E">
                    <a:lumMod val="75000"/>
                  </a:srgbClr>
                </a:solidFill>
                <a:effectLst>
                  <a:outerShdw blurRad="38100" dist="38100" dir="2700000" algn="tl">
                    <a:srgbClr val="000000">
                      <a:alpha val="43137"/>
                    </a:srgbClr>
                  </a:outerShdw>
                </a:effectLst>
                <a:uLnTx/>
                <a:uFillTx/>
                <a:latin typeface="Calibri Light" panose="020F0302020204030204" pitchFamily="34" charset="0"/>
                <a:ea typeface="Calibri Light" panose="020F0302020204030204" pitchFamily="34" charset="0"/>
                <a:cs typeface="Calibri Light" panose="020F0302020204030204" pitchFamily="34" charset="0"/>
              </a:rPr>
              <a:t>Low Volume Providers - </a:t>
            </a:r>
            <a:r>
              <a:rPr kumimoji="0" lang="en-US" sz="4000" b="1" i="1" u="none" strike="noStrike" kern="1200" cap="none" spc="0" normalizeH="0" baseline="0" noProof="0" dirty="0">
                <a:ln>
                  <a:noFill/>
                </a:ln>
                <a:solidFill>
                  <a:srgbClr val="4EA72E">
                    <a:lumMod val="75000"/>
                  </a:srgbClr>
                </a:solidFill>
                <a:effectLst>
                  <a:outerShdw blurRad="38100" dist="38100" dir="2700000" algn="tl">
                    <a:srgbClr val="000000">
                      <a:alpha val="43137"/>
                    </a:srgbClr>
                  </a:outerShdw>
                </a:effectLst>
                <a:uLnTx/>
                <a:uFillTx/>
                <a:latin typeface="Calibri Light" panose="020F0302020204030204" pitchFamily="34" charset="0"/>
                <a:ea typeface="Calibri Light" panose="020F0302020204030204" pitchFamily="34" charset="0"/>
                <a:cs typeface="Calibri Light" panose="020F0302020204030204" pitchFamily="34" charset="0"/>
              </a:rPr>
              <a:t>Caution</a:t>
            </a:r>
            <a:endParaRPr kumimoji="0" lang="en-US" sz="4000" b="1" i="0" u="none" strike="noStrike" kern="1200" cap="none" spc="0" normalizeH="0" baseline="0" noProof="0" dirty="0">
              <a:ln>
                <a:noFill/>
              </a:ln>
              <a:solidFill>
                <a:srgbClr val="4EA72E">
                  <a:lumMod val="75000"/>
                </a:srgbClr>
              </a:solidFill>
              <a:effectLst>
                <a:outerShdw blurRad="38100" dist="38100" dir="2700000" algn="tl">
                  <a:srgbClr val="000000">
                    <a:alpha val="43137"/>
                  </a:srgbClr>
                </a:outerShdw>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8" name="Picture 27">
            <a:extLst>
              <a:ext uri="{FF2B5EF4-FFF2-40B4-BE49-F238E27FC236}">
                <a16:creationId xmlns:a16="http://schemas.microsoft.com/office/drawing/2014/main" xmlns="" id="{8F913839-6780-649D-17DD-FDE46B6ADC61}"/>
              </a:ext>
            </a:extLst>
          </p:cNvPr>
          <p:cNvPicPr>
            <a:picLocks noChangeAspect="1"/>
          </p:cNvPicPr>
          <p:nvPr/>
        </p:nvPicPr>
        <p:blipFill>
          <a:blip r:embed="rId3"/>
          <a:srcRect b="33601"/>
          <a:stretch/>
        </p:blipFill>
        <p:spPr>
          <a:xfrm>
            <a:off x="68943" y="145915"/>
            <a:ext cx="3501571" cy="2324999"/>
          </a:xfrm>
          <a:prstGeom prst="rect">
            <a:avLst/>
          </a:prstGeom>
          <a:effectLst>
            <a:outerShdw blurRad="50800" dist="76200" dir="2700000" algn="tl" rotWithShape="0">
              <a:prstClr val="black"/>
            </a:outerShdw>
          </a:effectLst>
        </p:spPr>
      </p:pic>
      <p:pic>
        <p:nvPicPr>
          <p:cNvPr id="30" name="Picture 2">
            <a:extLst>
              <a:ext uri="{FF2B5EF4-FFF2-40B4-BE49-F238E27FC236}">
                <a16:creationId xmlns:a16="http://schemas.microsoft.com/office/drawing/2014/main" xmlns="" id="{C20020BA-41C8-5583-37D1-1535DFFFDB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39" r="8672"/>
          <a:stretch/>
        </p:blipFill>
        <p:spPr bwMode="auto">
          <a:xfrm>
            <a:off x="4599838" y="2037438"/>
            <a:ext cx="5107782"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34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30"/>
                                        </p:tgtEl>
                                        <p:attrNameLst>
                                          <p:attrName>ppt_w</p:attrName>
                                        </p:attrNameLst>
                                      </p:cBhvr>
                                      <p:tavLst>
                                        <p:tav tm="0">
                                          <p:val>
                                            <p:strVal val="ppt_w"/>
                                          </p:val>
                                        </p:tav>
                                        <p:tav tm="100000">
                                          <p:val>
                                            <p:fltVal val="0"/>
                                          </p:val>
                                        </p:tav>
                                      </p:tavLst>
                                    </p:anim>
                                    <p:anim calcmode="lin" valueType="num">
                                      <p:cBhvr>
                                        <p:cTn id="7" dur="1000"/>
                                        <p:tgtEl>
                                          <p:spTgt spid="30"/>
                                        </p:tgtEl>
                                        <p:attrNameLst>
                                          <p:attrName>ppt_h</p:attrName>
                                        </p:attrNameLst>
                                      </p:cBhvr>
                                      <p:tavLst>
                                        <p:tav tm="0">
                                          <p:val>
                                            <p:strVal val="ppt_h"/>
                                          </p:val>
                                        </p:tav>
                                        <p:tav tm="100000">
                                          <p:val>
                                            <p:fltVal val="0"/>
                                          </p:val>
                                        </p:tav>
                                      </p:tavLst>
                                    </p:anim>
                                    <p:animEffect transition="out" filter="fade">
                                      <p:cBhvr>
                                        <p:cTn id="8" dur="1000"/>
                                        <p:tgtEl>
                                          <p:spTgt spid="30"/>
                                        </p:tgtEl>
                                      </p:cBhvr>
                                    </p:animEffect>
                                    <p:set>
                                      <p:cBhvr>
                                        <p:cTn id="9" dur="1" fill="hold">
                                          <p:stCondLst>
                                            <p:cond delay="999"/>
                                          </p:stCondLst>
                                        </p:cTn>
                                        <p:tgtEl>
                                          <p:spTgt spid="30"/>
                                        </p:tgtEl>
                                        <p:attrNameLst>
                                          <p:attrName>style.visibility</p:attrName>
                                        </p:attrNameLst>
                                      </p:cBhvr>
                                      <p:to>
                                        <p:strVal val="hidden"/>
                                      </p:to>
                                    </p:set>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500" fill="hold"/>
                                        <p:tgtEl>
                                          <p:spTgt spid="23"/>
                                        </p:tgtEl>
                                        <p:attrNameLst>
                                          <p:attrName>ppt_x</p:attrName>
                                        </p:attrNameLst>
                                      </p:cBhvr>
                                      <p:tavLst>
                                        <p:tav tm="0">
                                          <p:val>
                                            <p:strVal val="1+#ppt_w/2"/>
                                          </p:val>
                                        </p:tav>
                                        <p:tav tm="100000">
                                          <p:val>
                                            <p:strVal val="#ppt_x"/>
                                          </p:val>
                                        </p:tav>
                                      </p:tavLst>
                                    </p:anim>
                                    <p:anim calcmode="lin" valueType="num">
                                      <p:cBhvr additive="base">
                                        <p:cTn id="14" dur="1500" fill="hold"/>
                                        <p:tgtEl>
                                          <p:spTgt spid="23"/>
                                        </p:tgtEl>
                                        <p:attrNameLst>
                                          <p:attrName>ppt_y</p:attrName>
                                        </p:attrNameLst>
                                      </p:cBhvr>
                                      <p:tavLst>
                                        <p:tav tm="0">
                                          <p:val>
                                            <p:strVal val="#ppt_y"/>
                                          </p:val>
                                        </p:tav>
                                        <p:tav tm="100000">
                                          <p:val>
                                            <p:strVal val="#ppt_y"/>
                                          </p:val>
                                        </p:tav>
                                      </p:tavLst>
                                    </p:anim>
                                  </p:childTnLst>
                                </p:cTn>
                              </p:par>
                            </p:childTnLst>
                          </p:cTn>
                        </p:par>
                        <p:par>
                          <p:cTn id="15" fill="hold">
                            <p:stCondLst>
                              <p:cond delay="2500"/>
                            </p:stCondLst>
                            <p:childTnLst>
                              <p:par>
                                <p:cTn id="16" presetID="2" presetClass="entr" presetSubtype="8"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1500" fill="hold"/>
                                        <p:tgtEl>
                                          <p:spTgt spid="28"/>
                                        </p:tgtEl>
                                        <p:attrNameLst>
                                          <p:attrName>ppt_x</p:attrName>
                                        </p:attrNameLst>
                                      </p:cBhvr>
                                      <p:tavLst>
                                        <p:tav tm="0">
                                          <p:val>
                                            <p:strVal val="0-#ppt_w/2"/>
                                          </p:val>
                                        </p:tav>
                                        <p:tav tm="100000">
                                          <p:val>
                                            <p:strVal val="#ppt_x"/>
                                          </p:val>
                                        </p:tav>
                                      </p:tavLst>
                                    </p:anim>
                                    <p:anim calcmode="lin" valueType="num">
                                      <p:cBhvr additive="base">
                                        <p:cTn id="19" dur="1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040FE512-BA39-4BAA-EFA7-01A135F5B9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46" t="1297" r="55822" b="6"/>
          <a:stretch/>
        </p:blipFill>
        <p:spPr bwMode="auto">
          <a:xfrm>
            <a:off x="230415" y="1078789"/>
            <a:ext cx="3194582" cy="4700422"/>
          </a:xfrm>
          <a:prstGeom prst="rect">
            <a:avLst/>
          </a:prstGeom>
          <a:effectLst>
            <a:outerShdw blurRad="50800" dist="76200" dir="2700000" algn="tl" rotWithShape="0">
              <a:schemeClr val="tx1"/>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0CB55C0A-572F-F34E-5ECD-42F3C9F21243}"/>
              </a:ext>
            </a:extLst>
          </p:cNvPr>
          <p:cNvSpPr txBox="1"/>
          <p:nvPr/>
        </p:nvSpPr>
        <p:spPr>
          <a:xfrm>
            <a:off x="4173894" y="652663"/>
            <a:ext cx="6096000"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tx2"/>
                </a:solidFill>
                <a:effectLst>
                  <a:outerShdw blurRad="38100" dist="38100" dir="2700000" algn="tl">
                    <a:srgbClr val="000000">
                      <a:alpha val="43137"/>
                    </a:srgbClr>
                  </a:outerShdw>
                </a:effectLst>
                <a:uLnTx/>
                <a:uFillTx/>
                <a:latin typeface="Calibri" panose="020F0502020204030204"/>
                <a:ea typeface="+mn-ea"/>
                <a:cs typeface="+mn-cs"/>
              </a:rPr>
              <a:t>Dr. Neo has been on staff for two years and is now due for </a:t>
            </a:r>
            <a:r>
              <a:rPr kumimoji="0" lang="en-US" sz="3200" b="0" i="1" u="none" strike="noStrike" kern="1200" cap="none" spc="0" normalizeH="0" baseline="0" noProof="0">
                <a:ln>
                  <a:noFill/>
                </a:ln>
                <a:solidFill>
                  <a:schemeClr val="tx2"/>
                </a:solidFill>
                <a:effectLst>
                  <a:outerShdw blurRad="38100" dist="38100" dir="2700000" algn="tl">
                    <a:srgbClr val="000000">
                      <a:alpha val="43137"/>
                    </a:srgbClr>
                  </a:outerShdw>
                </a:effectLst>
                <a:uLnTx/>
                <a:uFillTx/>
                <a:latin typeface="Calibri" panose="020F0502020204030204"/>
                <a:ea typeface="+mn-ea"/>
                <a:cs typeface="+mn-cs"/>
              </a:rPr>
              <a:t>reappointment</a:t>
            </a:r>
            <a:endParaRPr kumimoji="0" lang="en-US" sz="1800" b="0" i="1" u="none" strike="noStrike" kern="1200" cap="none" spc="0" normalizeH="0" baseline="0" noProof="0">
              <a:ln>
                <a:noFill/>
              </a:ln>
              <a:solidFill>
                <a:schemeClr val="tx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xmlns="" id="{55A42F4C-24C7-49B1-8BCE-05444D1DA71F}"/>
              </a:ext>
            </a:extLst>
          </p:cNvPr>
          <p:cNvSpPr txBox="1">
            <a:spLocks noChangeArrowheads="1"/>
          </p:cNvSpPr>
          <p:nvPr/>
        </p:nvSpPr>
        <p:spPr>
          <a:xfrm>
            <a:off x="4576404" y="2682424"/>
            <a:ext cx="6641855" cy="35889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Pct val="150000"/>
              <a:buFont typeface="Wingdings" panose="05000000000000000000" pitchFamily="2" charset="2"/>
              <a:buChar char="ü"/>
              <a:tabLst/>
              <a:defRPr/>
            </a:pPr>
            <a:r>
              <a:rPr kumimoji="0" lang="en-US" sz="2400" b="0" i="0" u="none" strike="noStrike" kern="1200" cap="none" spc="0" normalizeH="0" baseline="0" noProof="0">
                <a:ln>
                  <a:noFill/>
                </a:ln>
                <a:solidFill>
                  <a:schemeClr val="tx2"/>
                </a:solidFill>
                <a:uLnTx/>
                <a:uFillTx/>
                <a:latin typeface="Calibri" panose="020F0502020204030204"/>
                <a:ea typeface="+mn-ea"/>
                <a:cs typeface="+mn-cs"/>
              </a:rPr>
              <a:t>“Current competence” for privileges requested</a:t>
            </a:r>
          </a:p>
          <a:p>
            <a:pPr marL="228600" marR="0" lvl="0" indent="-228600" algn="l" defTabSz="914400" rtl="0" eaLnBrk="1" fontAlgn="auto" latinLnBrk="0" hangingPunct="1">
              <a:lnSpc>
                <a:spcPct val="100000"/>
              </a:lnSpc>
              <a:spcBef>
                <a:spcPts val="1000"/>
              </a:spcBef>
              <a:spcAft>
                <a:spcPts val="0"/>
              </a:spcAft>
              <a:buClrTx/>
              <a:buSzPct val="150000"/>
              <a:buFont typeface="Wingdings" panose="05000000000000000000" pitchFamily="2" charset="2"/>
              <a:buChar char="ü"/>
              <a:tabLst/>
              <a:defRPr/>
            </a:pPr>
            <a:r>
              <a:rPr kumimoji="0" lang="en-US" sz="2400" b="0" i="0" u="none" strike="noStrike" kern="1200" cap="none" spc="0" normalizeH="0" baseline="0" noProof="0">
                <a:ln>
                  <a:noFill/>
                </a:ln>
                <a:solidFill>
                  <a:schemeClr val="tx2"/>
                </a:solidFill>
                <a:uLnTx/>
                <a:uFillTx/>
                <a:latin typeface="Calibri" panose="020F0502020204030204"/>
                <a:ea typeface="+mn-ea"/>
                <a:cs typeface="+mn-cs"/>
              </a:rPr>
              <a:t>Provider profile – OPPE/</a:t>
            </a:r>
            <a:r>
              <a:rPr kumimoji="0" lang="en-US" sz="2400" b="0" i="0" u="none" strike="noStrike" kern="1200" cap="none" spc="0" normalizeH="0" baseline="0" noProof="0">
                <a:ln>
                  <a:noFill/>
                </a:ln>
                <a:solidFill>
                  <a:schemeClr val="tx2"/>
                </a:solidFill>
                <a:uLnTx/>
                <a:uFillTx/>
                <a:latin typeface="Calibri" panose="020F0502020204030204"/>
                <a:ea typeface="+mn-ea"/>
                <a:cs typeface="Calibri" panose="020F0502020204030204" pitchFamily="34" charset="0"/>
              </a:rPr>
              <a:t>FPPE*</a:t>
            </a:r>
          </a:p>
          <a:p>
            <a:pPr marL="228600" marR="0" lvl="0" indent="-228600" algn="l" defTabSz="914400" rtl="0" eaLnBrk="1" fontAlgn="auto" latinLnBrk="0" hangingPunct="1">
              <a:lnSpc>
                <a:spcPct val="100000"/>
              </a:lnSpc>
              <a:spcBef>
                <a:spcPts val="1000"/>
              </a:spcBef>
              <a:spcAft>
                <a:spcPts val="0"/>
              </a:spcAft>
              <a:buClrTx/>
              <a:buSzPct val="150000"/>
              <a:buFont typeface="Wingdings" panose="05000000000000000000" pitchFamily="2" charset="2"/>
              <a:buChar char="ü"/>
              <a:tabLst/>
              <a:defRPr/>
            </a:pPr>
            <a:r>
              <a:rPr kumimoji="0" lang="en-US" sz="2400" b="0" i="0" u="none" strike="noStrike" kern="1200" cap="none" spc="0" normalizeH="0" baseline="0" noProof="0">
                <a:ln>
                  <a:noFill/>
                </a:ln>
                <a:solidFill>
                  <a:schemeClr val="tx2"/>
                </a:solidFill>
                <a:uLnTx/>
                <a:uFillTx/>
                <a:latin typeface="Calibri" panose="020F0502020204030204"/>
                <a:ea typeface="+mn-ea"/>
                <a:cs typeface="+mn-cs"/>
              </a:rPr>
              <a:t>Peer Reviews</a:t>
            </a:r>
          </a:p>
          <a:p>
            <a:pPr marL="228600" marR="0" lvl="0" indent="-228600" algn="l" defTabSz="914400" rtl="0" eaLnBrk="1" fontAlgn="auto" latinLnBrk="0" hangingPunct="1">
              <a:lnSpc>
                <a:spcPct val="100000"/>
              </a:lnSpc>
              <a:spcBef>
                <a:spcPts val="1000"/>
              </a:spcBef>
              <a:spcAft>
                <a:spcPts val="0"/>
              </a:spcAft>
              <a:buClrTx/>
              <a:buSzPct val="150000"/>
              <a:buFont typeface="Wingdings" panose="05000000000000000000" pitchFamily="2" charset="2"/>
              <a:buChar char="ü"/>
              <a:tabLst/>
              <a:defRPr/>
            </a:pPr>
            <a:r>
              <a:rPr kumimoji="0" lang="en-US" sz="2400" b="0" i="0" u="none" strike="noStrike" kern="1200" cap="none" spc="0" normalizeH="0" baseline="0" noProof="0">
                <a:ln>
                  <a:noFill/>
                </a:ln>
                <a:solidFill>
                  <a:schemeClr val="tx2"/>
                </a:solidFill>
                <a:uLnTx/>
                <a:uFillTx/>
                <a:latin typeface="Calibri" panose="020F0502020204030204"/>
                <a:ea typeface="+mn-ea"/>
                <a:cs typeface="+mn-cs"/>
              </a:rPr>
              <a:t>License &amp; DEA Certificates</a:t>
            </a:r>
          </a:p>
          <a:p>
            <a:pPr marL="228600" marR="0" lvl="0" indent="-228600" algn="l" defTabSz="914400" rtl="0" eaLnBrk="1" fontAlgn="auto" latinLnBrk="0" hangingPunct="1">
              <a:lnSpc>
                <a:spcPct val="100000"/>
              </a:lnSpc>
              <a:spcBef>
                <a:spcPts val="1000"/>
              </a:spcBef>
              <a:spcAft>
                <a:spcPts val="0"/>
              </a:spcAft>
              <a:buClrTx/>
              <a:buSzPct val="150000"/>
              <a:buFont typeface="Wingdings" panose="05000000000000000000" pitchFamily="2" charset="2"/>
              <a:buChar char="ü"/>
              <a:tabLst/>
              <a:defRPr/>
            </a:pPr>
            <a:r>
              <a:rPr kumimoji="0" lang="en-US" sz="2400" b="0" i="0" u="none" strike="noStrike" kern="1200" cap="none" spc="0" normalizeH="0" baseline="0" noProof="0">
                <a:ln>
                  <a:noFill/>
                </a:ln>
                <a:solidFill>
                  <a:schemeClr val="tx2"/>
                </a:solidFill>
                <a:uLnTx/>
                <a:uFillTx/>
                <a:latin typeface="Calibri" panose="020F0502020204030204"/>
                <a:ea typeface="+mn-ea"/>
                <a:cs typeface="+mn-cs"/>
              </a:rPr>
              <a:t>CME</a:t>
            </a:r>
          </a:p>
          <a:p>
            <a:pPr marL="228600" marR="0" lvl="0" indent="-228600" algn="l" defTabSz="914400" rtl="0" eaLnBrk="1" fontAlgn="auto" latinLnBrk="0" hangingPunct="1">
              <a:lnSpc>
                <a:spcPct val="100000"/>
              </a:lnSpc>
              <a:spcBef>
                <a:spcPts val="1000"/>
              </a:spcBef>
              <a:spcAft>
                <a:spcPts val="0"/>
              </a:spcAft>
              <a:buClrTx/>
              <a:buSzPct val="150000"/>
              <a:buFont typeface="Wingdings" panose="05000000000000000000" pitchFamily="2" charset="2"/>
              <a:buChar char="ü"/>
              <a:tabLst/>
              <a:defRPr/>
            </a:pPr>
            <a:r>
              <a:rPr kumimoji="0" lang="en-US" sz="2400" b="0" i="0" u="none" strike="noStrike" kern="1200" cap="none" spc="0" normalizeH="0" baseline="0" noProof="0">
                <a:ln>
                  <a:noFill/>
                </a:ln>
                <a:solidFill>
                  <a:schemeClr val="tx2"/>
                </a:solidFill>
                <a:uLnTx/>
                <a:uFillTx/>
                <a:latin typeface="Calibri" panose="020F0502020204030204"/>
                <a:ea typeface="+mn-ea"/>
                <a:cs typeface="+mn-cs"/>
              </a:rPr>
              <a:t>Liability Insurance</a:t>
            </a:r>
          </a:p>
          <a:p>
            <a:pPr marL="228600" marR="0" lvl="0" indent="-228600" algn="l" defTabSz="914400" rtl="0" eaLnBrk="1" fontAlgn="auto" latinLnBrk="0" hangingPunct="1">
              <a:lnSpc>
                <a:spcPct val="100000"/>
              </a:lnSpc>
              <a:spcBef>
                <a:spcPts val="1000"/>
              </a:spcBef>
              <a:spcAft>
                <a:spcPts val="0"/>
              </a:spcAft>
              <a:buClrTx/>
              <a:buSzPct val="150000"/>
              <a:buFont typeface="Wingdings" panose="05000000000000000000" pitchFamily="2" charset="2"/>
              <a:buChar char="ü"/>
              <a:tabLst/>
              <a:defRPr/>
            </a:pPr>
            <a:r>
              <a:rPr kumimoji="0" lang="en-US" sz="2400" b="0" i="0" u="none" strike="noStrike" kern="1200" cap="none" spc="0" normalizeH="0" baseline="0" noProof="0">
                <a:ln>
                  <a:noFill/>
                </a:ln>
                <a:solidFill>
                  <a:schemeClr val="tx2"/>
                </a:solidFill>
                <a:uLnTx/>
                <a:uFillTx/>
                <a:latin typeface="Calibri" panose="020F0502020204030204"/>
                <a:ea typeface="+mn-ea"/>
                <a:cs typeface="+mn-cs"/>
              </a:rPr>
              <a:t>NPDB “sweep” &amp; Criminal Background Check</a:t>
            </a:r>
          </a:p>
          <a:p>
            <a:pPr marL="0" marR="0" lvl="0" indent="0" algn="l" defTabSz="914400" rtl="0" eaLnBrk="1" fontAlgn="auto" latinLnBrk="0" hangingPunct="1">
              <a:lnSpc>
                <a:spcPct val="100000"/>
              </a:lnSpc>
              <a:spcBef>
                <a:spcPts val="1000"/>
              </a:spcBef>
              <a:spcAft>
                <a:spcPts val="0"/>
              </a:spcAft>
              <a:buClrTx/>
              <a:buSzPct val="150000"/>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02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A5FC61A-0C89-9B30-DE02-84B4BE6277E0}"/>
            </a:ext>
          </a:extLst>
        </p:cNvPr>
        <p:cNvGrpSpPr/>
        <p:nvPr/>
      </p:nvGrpSpPr>
      <p:grpSpPr>
        <a:xfrm>
          <a:off x="0" y="0"/>
          <a:ext cx="0" cy="0"/>
          <a:chOff x="0" y="0"/>
          <a:chExt cx="0" cy="0"/>
        </a:xfrm>
      </p:grpSpPr>
      <p:sp>
        <p:nvSpPr>
          <p:cNvPr id="4" name="Title 6">
            <a:extLst>
              <a:ext uri="{FF2B5EF4-FFF2-40B4-BE49-F238E27FC236}">
                <a16:creationId xmlns:a16="http://schemas.microsoft.com/office/drawing/2014/main" xmlns="" id="{B38E969F-E64E-3D69-77CC-3B2487C98C19}"/>
              </a:ext>
            </a:extLst>
          </p:cNvPr>
          <p:cNvSpPr txBox="1">
            <a:spLocks/>
          </p:cNvSpPr>
          <p:nvPr/>
        </p:nvSpPr>
        <p:spPr>
          <a:xfrm>
            <a:off x="465666" y="407988"/>
            <a:ext cx="10075333" cy="5635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E2841">
                    <a:lumMod val="90000"/>
                    <a:lumOff val="10000"/>
                  </a:srgbClr>
                </a:solidFill>
                <a:effectLst>
                  <a:outerShdw blurRad="38100" dist="38100" dir="2700000" algn="tl">
                    <a:srgbClr val="000000">
                      <a:alpha val="43137"/>
                    </a:srgbClr>
                  </a:outerShdw>
                </a:effectLst>
                <a:uLnTx/>
                <a:uFillTx/>
                <a:latin typeface="Calibri Light" panose="020F0302020204030204"/>
                <a:ea typeface="+mj-ea"/>
                <a:cs typeface="+mj-cs"/>
              </a:rPr>
              <a:t>The Late Career, Low Volume Physician</a:t>
            </a:r>
            <a:endParaRPr kumimoji="0" lang="en-US" sz="4000" b="1" i="0" u="none" strike="noStrike" kern="1200" cap="none" spc="0" normalizeH="0" baseline="0" noProof="0" dirty="0">
              <a:ln>
                <a:noFill/>
              </a:ln>
              <a:solidFill>
                <a:srgbClr val="0E2841">
                  <a:lumMod val="90000"/>
                  <a:lumOff val="10000"/>
                </a:srgbClr>
              </a:solidFill>
              <a:effectLst/>
              <a:uLnTx/>
              <a:uFillTx/>
              <a:latin typeface="Calibri Light" panose="020F0302020204030204"/>
              <a:ea typeface="+mj-ea"/>
              <a:cs typeface="+mj-cs"/>
            </a:endParaRPr>
          </a:p>
        </p:txBody>
      </p:sp>
      <p:sp>
        <p:nvSpPr>
          <p:cNvPr id="5" name="Title 6">
            <a:extLst>
              <a:ext uri="{FF2B5EF4-FFF2-40B4-BE49-F238E27FC236}">
                <a16:creationId xmlns:a16="http://schemas.microsoft.com/office/drawing/2014/main" xmlns="" id="{596CCA2F-9840-1A05-26B9-5D8AAEABBFFB}"/>
              </a:ext>
            </a:extLst>
          </p:cNvPr>
          <p:cNvSpPr txBox="1">
            <a:spLocks/>
          </p:cNvSpPr>
          <p:nvPr/>
        </p:nvSpPr>
        <p:spPr>
          <a:xfrm>
            <a:off x="838199" y="1151620"/>
            <a:ext cx="5753519" cy="381906"/>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1" u="none" strike="noStrike" kern="1200" cap="none" spc="0" normalizeH="0" baseline="0" noProof="0" dirty="0">
                <a:ln>
                  <a:noFill/>
                </a:ln>
                <a:solidFill>
                  <a:srgbClr val="4EA72E">
                    <a:lumMod val="50000"/>
                  </a:srgbClr>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Do any of these scenarios sound familiar?</a:t>
            </a:r>
          </a:p>
        </p:txBody>
      </p:sp>
      <p:sp>
        <p:nvSpPr>
          <p:cNvPr id="8" name="Content Placeholder 2">
            <a:extLst>
              <a:ext uri="{FF2B5EF4-FFF2-40B4-BE49-F238E27FC236}">
                <a16:creationId xmlns:a16="http://schemas.microsoft.com/office/drawing/2014/main" xmlns="" id="{2B04EF7A-EB26-F25E-45D4-95234A088527}"/>
              </a:ext>
            </a:extLst>
          </p:cNvPr>
          <p:cNvSpPr txBox="1">
            <a:spLocks/>
          </p:cNvSpPr>
          <p:nvPr/>
        </p:nvSpPr>
        <p:spPr>
          <a:xfrm>
            <a:off x="838200" y="1825625"/>
            <a:ext cx="7184923"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5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A late-career primary care physician still wants to manage ICU patients but fails to utilize the resources of critical care physicians and underestimates the severity of his patient’s illness — and an avoidable poor outcome follows.</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5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An older urologist with waning dexterity perforates a patient’s bladder during a routine cystoscopy – maybe more than once!</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5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A general surgeon with a pristine 40-year track record nicks a patient’s common bile duct in 50% of his most recent laparoscopic cholecystectomies.</a:t>
            </a:r>
          </a:p>
          <a:p>
            <a:pPr marL="228600" marR="0" lvl="0" indent="-22860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kumimoji="0" lang="en-US" sz="2000" b="1" i="1" u="none" strike="noStrike" kern="1200" cap="none" spc="5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Knowledge, Skill, or Cognitive Deficit?</a:t>
            </a:r>
          </a:p>
        </p:txBody>
      </p:sp>
      <p:pic>
        <p:nvPicPr>
          <p:cNvPr id="10" name="Picture 9">
            <a:extLst>
              <a:ext uri="{FF2B5EF4-FFF2-40B4-BE49-F238E27FC236}">
                <a16:creationId xmlns:a16="http://schemas.microsoft.com/office/drawing/2014/main" xmlns="" id="{7567D8A3-38F4-D761-0160-710FAD72E1C5}"/>
              </a:ext>
            </a:extLst>
          </p:cNvPr>
          <p:cNvPicPr>
            <a:picLocks noChangeAspect="1"/>
          </p:cNvPicPr>
          <p:nvPr/>
        </p:nvPicPr>
        <p:blipFill>
          <a:blip r:embed="rId2"/>
          <a:srcRect l="27901" r="3827" b="-1482"/>
          <a:stretch/>
        </p:blipFill>
        <p:spPr>
          <a:xfrm>
            <a:off x="8432800" y="1739900"/>
            <a:ext cx="3409023" cy="3378200"/>
          </a:xfrm>
          <a:prstGeom prst="rect">
            <a:avLst/>
          </a:prstGeom>
          <a:effectLst>
            <a:outerShdw blurRad="50800" dist="38100" dir="2700000" algn="tl" rotWithShape="0">
              <a:prstClr val="black"/>
            </a:outerShdw>
          </a:effectLst>
        </p:spPr>
      </p:pic>
      <p:pic>
        <p:nvPicPr>
          <p:cNvPr id="2" name="Picture 1">
            <a:extLst>
              <a:ext uri="{FF2B5EF4-FFF2-40B4-BE49-F238E27FC236}">
                <a16:creationId xmlns:a16="http://schemas.microsoft.com/office/drawing/2014/main" xmlns="" id="{7A5E6264-AEA6-C4D0-BAC7-C1519E9EF1E1}"/>
              </a:ext>
            </a:extLst>
          </p:cNvPr>
          <p:cNvPicPr>
            <a:picLocks noChangeAspect="1"/>
          </p:cNvPicPr>
          <p:nvPr/>
        </p:nvPicPr>
        <p:blipFill>
          <a:blip r:embed="rId3"/>
          <a:stretch>
            <a:fillRect/>
          </a:stretch>
        </p:blipFill>
        <p:spPr>
          <a:xfrm>
            <a:off x="8151019" y="5118100"/>
            <a:ext cx="4040981" cy="874885"/>
          </a:xfrm>
          <a:prstGeom prst="rect">
            <a:avLst/>
          </a:prstGeom>
        </p:spPr>
      </p:pic>
    </p:spTree>
    <p:extLst>
      <p:ext uri="{BB962C8B-B14F-4D97-AF65-F5344CB8AC3E}">
        <p14:creationId xmlns:p14="http://schemas.microsoft.com/office/powerpoint/2010/main" val="112509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DA4C09A-380E-6149-761B-99F75567E4D1}"/>
            </a:ext>
          </a:extLst>
        </p:cNvPr>
        <p:cNvGrpSpPr/>
        <p:nvPr/>
      </p:nvGrpSpPr>
      <p:grpSpPr>
        <a:xfrm>
          <a:off x="0" y="0"/>
          <a:ext cx="0" cy="0"/>
          <a:chOff x="0" y="0"/>
          <a:chExt cx="0" cy="0"/>
        </a:xfrm>
      </p:grpSpPr>
      <p:sp>
        <p:nvSpPr>
          <p:cNvPr id="4" name="Title 6">
            <a:extLst>
              <a:ext uri="{FF2B5EF4-FFF2-40B4-BE49-F238E27FC236}">
                <a16:creationId xmlns:a16="http://schemas.microsoft.com/office/drawing/2014/main" xmlns="" id="{FE898C34-7547-2B44-509A-6747C3E1A6C2}"/>
              </a:ext>
            </a:extLst>
          </p:cNvPr>
          <p:cNvSpPr txBox="1">
            <a:spLocks/>
          </p:cNvSpPr>
          <p:nvPr/>
        </p:nvSpPr>
        <p:spPr>
          <a:xfrm>
            <a:off x="465666" y="407988"/>
            <a:ext cx="10075333" cy="5635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E2841">
                    <a:lumMod val="90000"/>
                    <a:lumOff val="10000"/>
                  </a:srgbClr>
                </a:solidFill>
                <a:effectLst>
                  <a:outerShdw blurRad="38100" dist="38100" dir="2700000" algn="tl">
                    <a:srgbClr val="000000">
                      <a:alpha val="43137"/>
                    </a:srgbClr>
                  </a:outerShdw>
                </a:effectLst>
                <a:uLnTx/>
                <a:uFillTx/>
                <a:latin typeface="Calibri Light" panose="020F0302020204030204"/>
                <a:ea typeface="+mj-ea"/>
                <a:cs typeface="+mj-cs"/>
              </a:rPr>
              <a:t>The Late Career, Low Volume Physician</a:t>
            </a:r>
            <a:endParaRPr kumimoji="0" lang="en-US" sz="4000" b="1" i="0" u="none" strike="noStrike" kern="1200" cap="none" spc="0" normalizeH="0" baseline="0" noProof="0" dirty="0">
              <a:ln>
                <a:noFill/>
              </a:ln>
              <a:solidFill>
                <a:srgbClr val="0E2841">
                  <a:lumMod val="90000"/>
                  <a:lumOff val="10000"/>
                </a:srgbClr>
              </a:solidFill>
              <a:effectLst/>
              <a:uLnTx/>
              <a:uFillTx/>
              <a:latin typeface="Calibri Light" panose="020F0302020204030204"/>
              <a:ea typeface="+mj-ea"/>
              <a:cs typeface="+mj-cs"/>
            </a:endParaRPr>
          </a:p>
        </p:txBody>
      </p:sp>
      <p:sp>
        <p:nvSpPr>
          <p:cNvPr id="5" name="Title 6">
            <a:extLst>
              <a:ext uri="{FF2B5EF4-FFF2-40B4-BE49-F238E27FC236}">
                <a16:creationId xmlns:a16="http://schemas.microsoft.com/office/drawing/2014/main" xmlns="" id="{115C1276-AD97-4F79-C5FD-ADD5350E5B3F}"/>
              </a:ext>
            </a:extLst>
          </p:cNvPr>
          <p:cNvSpPr txBox="1">
            <a:spLocks/>
          </p:cNvSpPr>
          <p:nvPr/>
        </p:nvSpPr>
        <p:spPr>
          <a:xfrm>
            <a:off x="838199" y="1151620"/>
            <a:ext cx="10872832" cy="381906"/>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1" u="none" strike="noStrike" kern="1200" cap="none" spc="0" normalizeH="0" baseline="0" noProof="0" dirty="0">
                <a:ln>
                  <a:noFill/>
                </a:ln>
                <a:solidFill>
                  <a:srgbClr val="4EA72E">
                    <a:lumMod val="50000"/>
                  </a:srgbClr>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Practice Performance Data Ensures Context, Perspective, Fairness, &amp; Patient Safety</a:t>
            </a:r>
          </a:p>
        </p:txBody>
      </p:sp>
      <p:pic>
        <p:nvPicPr>
          <p:cNvPr id="10" name="Picture 9">
            <a:extLst>
              <a:ext uri="{FF2B5EF4-FFF2-40B4-BE49-F238E27FC236}">
                <a16:creationId xmlns:a16="http://schemas.microsoft.com/office/drawing/2014/main" xmlns="" id="{B8877641-47BA-4F7C-62F6-50FBC6765792}"/>
              </a:ext>
            </a:extLst>
          </p:cNvPr>
          <p:cNvPicPr>
            <a:picLocks noChangeAspect="1"/>
          </p:cNvPicPr>
          <p:nvPr/>
        </p:nvPicPr>
        <p:blipFill>
          <a:blip r:embed="rId3"/>
          <a:srcRect l="27901" r="3827" b="-1482"/>
          <a:stretch/>
        </p:blipFill>
        <p:spPr>
          <a:xfrm>
            <a:off x="8432800" y="1739900"/>
            <a:ext cx="3409023" cy="3378200"/>
          </a:xfrm>
          <a:prstGeom prst="rect">
            <a:avLst/>
          </a:prstGeom>
          <a:effectLst>
            <a:outerShdw blurRad="50800" dist="38100" dir="2700000" algn="tl" rotWithShape="0">
              <a:prstClr val="black"/>
            </a:outerShdw>
          </a:effectLst>
        </p:spPr>
      </p:pic>
      <p:pic>
        <p:nvPicPr>
          <p:cNvPr id="2" name="Graphic 1" descr="Single gear with solid fill">
            <a:extLst>
              <a:ext uri="{FF2B5EF4-FFF2-40B4-BE49-F238E27FC236}">
                <a16:creationId xmlns:a16="http://schemas.microsoft.com/office/drawing/2014/main" xmlns="" id="{24BCB832-4D94-7F20-1CB3-329EF3AB154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9641116">
            <a:off x="4483445" y="3730558"/>
            <a:ext cx="1828800" cy="1828800"/>
          </a:xfrm>
          <a:prstGeom prst="rect">
            <a:avLst/>
          </a:prstGeom>
          <a:effectLst>
            <a:outerShdw blurRad="50800" dist="76200" dir="2700000" algn="tl" rotWithShape="0">
              <a:prstClr val="black"/>
            </a:outerShdw>
          </a:effectLst>
        </p:spPr>
      </p:pic>
      <p:pic>
        <p:nvPicPr>
          <p:cNvPr id="3" name="Graphic 2" descr="Single gear with solid fill">
            <a:extLst>
              <a:ext uri="{FF2B5EF4-FFF2-40B4-BE49-F238E27FC236}">
                <a16:creationId xmlns:a16="http://schemas.microsoft.com/office/drawing/2014/main" xmlns="" id="{64E0773B-E29A-71B4-526F-8743B9E63DE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3169082">
            <a:off x="3186719" y="2912467"/>
            <a:ext cx="1600200" cy="1600200"/>
          </a:xfrm>
          <a:prstGeom prst="rect">
            <a:avLst/>
          </a:prstGeom>
          <a:effectLst>
            <a:outerShdw blurRad="50800" dist="76200" dir="2700000" algn="tl" rotWithShape="0">
              <a:prstClr val="black"/>
            </a:outerShdw>
          </a:effectLst>
        </p:spPr>
      </p:pic>
      <p:pic>
        <p:nvPicPr>
          <p:cNvPr id="6" name="Graphic 5" descr="Single gear with solid fill">
            <a:extLst>
              <a:ext uri="{FF2B5EF4-FFF2-40B4-BE49-F238E27FC236}">
                <a16:creationId xmlns:a16="http://schemas.microsoft.com/office/drawing/2014/main" xmlns="" id="{AB36D946-F728-336C-49B1-229619C22B3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034499" y="2180661"/>
            <a:ext cx="1371600" cy="1371600"/>
          </a:xfrm>
          <a:prstGeom prst="rect">
            <a:avLst/>
          </a:prstGeom>
          <a:effectLst>
            <a:outerShdw blurRad="50800" dist="76200" dir="2700000" algn="tl" rotWithShape="0">
              <a:prstClr val="black"/>
            </a:outerShdw>
          </a:effectLst>
        </p:spPr>
      </p:pic>
      <p:pic>
        <p:nvPicPr>
          <p:cNvPr id="7" name="Graphic 6" descr="Single gear with solid fill">
            <a:extLst>
              <a:ext uri="{FF2B5EF4-FFF2-40B4-BE49-F238E27FC236}">
                <a16:creationId xmlns:a16="http://schemas.microsoft.com/office/drawing/2014/main" xmlns="" id="{8374768E-F7AF-B62C-F42F-4D82FFCC54D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835381" y="4614478"/>
            <a:ext cx="2057400" cy="2057400"/>
          </a:xfrm>
          <a:prstGeom prst="rect">
            <a:avLst/>
          </a:prstGeom>
          <a:effectLst>
            <a:outerShdw blurRad="50800" dist="76200" dir="2700000" algn="tl" rotWithShape="0">
              <a:prstClr val="black"/>
            </a:outerShdw>
          </a:effectLst>
        </p:spPr>
      </p:pic>
      <p:pic>
        <p:nvPicPr>
          <p:cNvPr id="9" name="Graphic 8" descr="Single gear with solid fill">
            <a:extLst>
              <a:ext uri="{FF2B5EF4-FFF2-40B4-BE49-F238E27FC236}">
                <a16:creationId xmlns:a16="http://schemas.microsoft.com/office/drawing/2014/main" xmlns="" id="{DBB1A41D-D072-B61A-3CB1-67A76312A56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032621" y="1534704"/>
            <a:ext cx="1143000" cy="1143000"/>
          </a:xfrm>
          <a:prstGeom prst="rect">
            <a:avLst/>
          </a:prstGeom>
          <a:effectLst>
            <a:outerShdw blurRad="50800" dist="38100" dir="2700000" algn="tl" rotWithShape="0">
              <a:prstClr val="black"/>
            </a:outerShdw>
          </a:effectLst>
        </p:spPr>
      </p:pic>
      <p:sp>
        <p:nvSpPr>
          <p:cNvPr id="11" name="TextBox 10">
            <a:extLst>
              <a:ext uri="{FF2B5EF4-FFF2-40B4-BE49-F238E27FC236}">
                <a16:creationId xmlns:a16="http://schemas.microsoft.com/office/drawing/2014/main" xmlns="" id="{1EBB68ED-7BC9-79E4-398F-CDB5345FD59B}"/>
              </a:ext>
            </a:extLst>
          </p:cNvPr>
          <p:cNvSpPr txBox="1"/>
          <p:nvPr/>
        </p:nvSpPr>
        <p:spPr>
          <a:xfrm>
            <a:off x="3360224" y="2631984"/>
            <a:ext cx="30764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Outlier on Core Measures?</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86F3B2D9-E54A-FF5A-D114-C723AA99A280}"/>
              </a:ext>
            </a:extLst>
          </p:cNvPr>
          <p:cNvSpPr txBox="1"/>
          <p:nvPr/>
        </p:nvSpPr>
        <p:spPr>
          <a:xfrm>
            <a:off x="4617038" y="3470161"/>
            <a:ext cx="29078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Medication errors?</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C4E93066-21DF-81A1-A0BE-3F4048F4816C}"/>
              </a:ext>
            </a:extLst>
          </p:cNvPr>
          <p:cNvSpPr txBox="1"/>
          <p:nvPr/>
        </p:nvSpPr>
        <p:spPr>
          <a:xfrm>
            <a:off x="6190599" y="4357239"/>
            <a:ext cx="3328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Peer References?</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8CB67082-0D56-81AB-EB60-78B471933E9C}"/>
              </a:ext>
            </a:extLst>
          </p:cNvPr>
          <p:cNvSpPr txBox="1"/>
          <p:nvPr/>
        </p:nvSpPr>
        <p:spPr>
          <a:xfrm>
            <a:off x="7784536" y="5341957"/>
            <a:ext cx="36832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Are there other concerns?</a:t>
            </a:r>
          </a:p>
        </p:txBody>
      </p:sp>
      <p:sp>
        <p:nvSpPr>
          <p:cNvPr id="15" name="TextBox 14">
            <a:extLst>
              <a:ext uri="{FF2B5EF4-FFF2-40B4-BE49-F238E27FC236}">
                <a16:creationId xmlns:a16="http://schemas.microsoft.com/office/drawing/2014/main" xmlns="" id="{4294707A-7CFB-3935-A63D-3717A348E060}"/>
              </a:ext>
            </a:extLst>
          </p:cNvPr>
          <p:cNvSpPr txBox="1"/>
          <p:nvPr/>
        </p:nvSpPr>
        <p:spPr>
          <a:xfrm>
            <a:off x="2175621" y="1884272"/>
            <a:ext cx="40993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Patient Complaints or Staff Concerns?</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xmlns="" id="{4C94132C-E98E-BE67-BF44-7CECF2EEC792}"/>
              </a:ext>
            </a:extLst>
          </p:cNvPr>
          <p:cNvCxnSpPr>
            <a:cxnSpLocks/>
          </p:cNvCxnSpPr>
          <p:nvPr/>
        </p:nvCxnSpPr>
        <p:spPr>
          <a:xfrm>
            <a:off x="5332248" y="1464946"/>
            <a:ext cx="924913"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3904B53B-D3E6-27DF-E2B6-9151F3FD0FFF}"/>
              </a:ext>
            </a:extLst>
          </p:cNvPr>
          <p:cNvCxnSpPr>
            <a:cxnSpLocks/>
          </p:cNvCxnSpPr>
          <p:nvPr/>
        </p:nvCxnSpPr>
        <p:spPr>
          <a:xfrm>
            <a:off x="6436659" y="1464946"/>
            <a:ext cx="1414569"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39FA32A6-ECB2-F147-EBCA-AAC855375571}"/>
              </a:ext>
            </a:extLst>
          </p:cNvPr>
          <p:cNvCxnSpPr>
            <a:cxnSpLocks/>
          </p:cNvCxnSpPr>
          <p:nvPr/>
        </p:nvCxnSpPr>
        <p:spPr>
          <a:xfrm>
            <a:off x="8022897" y="1464946"/>
            <a:ext cx="1072055"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BE9368A5-F0B3-3CF2-01AC-B291631BCAFE}"/>
              </a:ext>
            </a:extLst>
          </p:cNvPr>
          <p:cNvCxnSpPr>
            <a:cxnSpLocks/>
          </p:cNvCxnSpPr>
          <p:nvPr/>
        </p:nvCxnSpPr>
        <p:spPr>
          <a:xfrm>
            <a:off x="9510751" y="1464946"/>
            <a:ext cx="1738821"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453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75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75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750"/>
                                        <p:tgtEl>
                                          <p:spTgt spid="19"/>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75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1500"/>
                            </p:stCondLst>
                            <p:childTnLst>
                              <p:par>
                                <p:cTn id="30" presetID="31"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3000"/>
                            </p:stCondLst>
                            <p:childTnLst>
                              <p:par>
                                <p:cTn id="41" presetID="31"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1000" fill="hold"/>
                                        <p:tgtEl>
                                          <p:spTgt spid="3"/>
                                        </p:tgtEl>
                                        <p:attrNameLst>
                                          <p:attrName>ppt_w</p:attrName>
                                        </p:attrNameLst>
                                      </p:cBhvr>
                                      <p:tavLst>
                                        <p:tav tm="0">
                                          <p:val>
                                            <p:fltVal val="0"/>
                                          </p:val>
                                        </p:tav>
                                        <p:tav tm="100000">
                                          <p:val>
                                            <p:strVal val="#ppt_w"/>
                                          </p:val>
                                        </p:tav>
                                      </p:tavLst>
                                    </p:anim>
                                    <p:anim calcmode="lin" valueType="num">
                                      <p:cBhvr>
                                        <p:cTn id="44" dur="1000" fill="hold"/>
                                        <p:tgtEl>
                                          <p:spTgt spid="3"/>
                                        </p:tgtEl>
                                        <p:attrNameLst>
                                          <p:attrName>ppt_h</p:attrName>
                                        </p:attrNameLst>
                                      </p:cBhvr>
                                      <p:tavLst>
                                        <p:tav tm="0">
                                          <p:val>
                                            <p:fltVal val="0"/>
                                          </p:val>
                                        </p:tav>
                                        <p:tav tm="100000">
                                          <p:val>
                                            <p:strVal val="#ppt_h"/>
                                          </p:val>
                                        </p:tav>
                                      </p:tavLst>
                                    </p:anim>
                                    <p:anim calcmode="lin" valueType="num">
                                      <p:cBhvr>
                                        <p:cTn id="45" dur="1000" fill="hold"/>
                                        <p:tgtEl>
                                          <p:spTgt spid="3"/>
                                        </p:tgtEl>
                                        <p:attrNameLst>
                                          <p:attrName>style.rotation</p:attrName>
                                        </p:attrNameLst>
                                      </p:cBhvr>
                                      <p:tavLst>
                                        <p:tav tm="0">
                                          <p:val>
                                            <p:fltVal val="90"/>
                                          </p:val>
                                        </p:tav>
                                        <p:tav tm="100000">
                                          <p:val>
                                            <p:fltVal val="0"/>
                                          </p:val>
                                        </p:tav>
                                      </p:tavLst>
                                    </p:anim>
                                    <p:animEffect transition="in" filter="fade">
                                      <p:cBhvr>
                                        <p:cTn id="46" dur="1000"/>
                                        <p:tgtEl>
                                          <p:spTgt spid="3"/>
                                        </p:tgtEl>
                                      </p:cBhvr>
                                    </p:animEffect>
                                  </p:childTnLst>
                                </p:cTn>
                              </p:par>
                            </p:childTnLst>
                          </p:cTn>
                        </p:par>
                        <p:par>
                          <p:cTn id="47" fill="hold">
                            <p:stCondLst>
                              <p:cond delay="4000"/>
                            </p:stCondLst>
                            <p:childTnLst>
                              <p:par>
                                <p:cTn id="48" presetID="10" presetClass="entr" presetSubtype="0"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par>
                          <p:cTn id="51" fill="hold">
                            <p:stCondLst>
                              <p:cond delay="4500"/>
                            </p:stCondLst>
                            <p:childTnLst>
                              <p:par>
                                <p:cTn id="52" presetID="31" presetClass="entr" presetSubtype="0"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1000" fill="hold"/>
                                        <p:tgtEl>
                                          <p:spTgt spid="2"/>
                                        </p:tgtEl>
                                        <p:attrNameLst>
                                          <p:attrName>ppt_w</p:attrName>
                                        </p:attrNameLst>
                                      </p:cBhvr>
                                      <p:tavLst>
                                        <p:tav tm="0">
                                          <p:val>
                                            <p:fltVal val="0"/>
                                          </p:val>
                                        </p:tav>
                                        <p:tav tm="100000">
                                          <p:val>
                                            <p:strVal val="#ppt_w"/>
                                          </p:val>
                                        </p:tav>
                                      </p:tavLst>
                                    </p:anim>
                                    <p:anim calcmode="lin" valueType="num">
                                      <p:cBhvr>
                                        <p:cTn id="55" dur="1000" fill="hold"/>
                                        <p:tgtEl>
                                          <p:spTgt spid="2"/>
                                        </p:tgtEl>
                                        <p:attrNameLst>
                                          <p:attrName>ppt_h</p:attrName>
                                        </p:attrNameLst>
                                      </p:cBhvr>
                                      <p:tavLst>
                                        <p:tav tm="0">
                                          <p:val>
                                            <p:fltVal val="0"/>
                                          </p:val>
                                        </p:tav>
                                        <p:tav tm="100000">
                                          <p:val>
                                            <p:strVal val="#ppt_h"/>
                                          </p:val>
                                        </p:tav>
                                      </p:tavLst>
                                    </p:anim>
                                    <p:anim calcmode="lin" valueType="num">
                                      <p:cBhvr>
                                        <p:cTn id="56" dur="1000" fill="hold"/>
                                        <p:tgtEl>
                                          <p:spTgt spid="2"/>
                                        </p:tgtEl>
                                        <p:attrNameLst>
                                          <p:attrName>style.rotation</p:attrName>
                                        </p:attrNameLst>
                                      </p:cBhvr>
                                      <p:tavLst>
                                        <p:tav tm="0">
                                          <p:val>
                                            <p:fltVal val="90"/>
                                          </p:val>
                                        </p:tav>
                                        <p:tav tm="100000">
                                          <p:val>
                                            <p:fltVal val="0"/>
                                          </p:val>
                                        </p:tav>
                                      </p:tavLst>
                                    </p:anim>
                                    <p:animEffect transition="in" filter="fade">
                                      <p:cBhvr>
                                        <p:cTn id="57" dur="1000"/>
                                        <p:tgtEl>
                                          <p:spTgt spid="2"/>
                                        </p:tgtEl>
                                      </p:cBhvr>
                                    </p:animEffect>
                                  </p:childTnLst>
                                </p:cTn>
                              </p:par>
                            </p:childTnLst>
                          </p:cTn>
                        </p:par>
                        <p:par>
                          <p:cTn id="58" fill="hold">
                            <p:stCondLst>
                              <p:cond delay="5500"/>
                            </p:stCondLst>
                            <p:childTnLst>
                              <p:par>
                                <p:cTn id="59" presetID="10"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par>
                          <p:cTn id="62" fill="hold">
                            <p:stCondLst>
                              <p:cond delay="6000"/>
                            </p:stCondLst>
                            <p:childTnLst>
                              <p:par>
                                <p:cTn id="63" presetID="31" presetClass="entr" presetSubtype="0"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1000" fill="hold"/>
                                        <p:tgtEl>
                                          <p:spTgt spid="7"/>
                                        </p:tgtEl>
                                        <p:attrNameLst>
                                          <p:attrName>ppt_w</p:attrName>
                                        </p:attrNameLst>
                                      </p:cBhvr>
                                      <p:tavLst>
                                        <p:tav tm="0">
                                          <p:val>
                                            <p:fltVal val="0"/>
                                          </p:val>
                                        </p:tav>
                                        <p:tav tm="100000">
                                          <p:val>
                                            <p:strVal val="#ppt_w"/>
                                          </p:val>
                                        </p:tav>
                                      </p:tavLst>
                                    </p:anim>
                                    <p:anim calcmode="lin" valueType="num">
                                      <p:cBhvr>
                                        <p:cTn id="66" dur="1000" fill="hold"/>
                                        <p:tgtEl>
                                          <p:spTgt spid="7"/>
                                        </p:tgtEl>
                                        <p:attrNameLst>
                                          <p:attrName>ppt_h</p:attrName>
                                        </p:attrNameLst>
                                      </p:cBhvr>
                                      <p:tavLst>
                                        <p:tav tm="0">
                                          <p:val>
                                            <p:fltVal val="0"/>
                                          </p:val>
                                        </p:tav>
                                        <p:tav tm="100000">
                                          <p:val>
                                            <p:strVal val="#ppt_h"/>
                                          </p:val>
                                        </p:tav>
                                      </p:tavLst>
                                    </p:anim>
                                    <p:anim calcmode="lin" valueType="num">
                                      <p:cBhvr>
                                        <p:cTn id="67" dur="1000" fill="hold"/>
                                        <p:tgtEl>
                                          <p:spTgt spid="7"/>
                                        </p:tgtEl>
                                        <p:attrNameLst>
                                          <p:attrName>style.rotation</p:attrName>
                                        </p:attrNameLst>
                                      </p:cBhvr>
                                      <p:tavLst>
                                        <p:tav tm="0">
                                          <p:val>
                                            <p:fltVal val="90"/>
                                          </p:val>
                                        </p:tav>
                                        <p:tav tm="100000">
                                          <p:val>
                                            <p:fltVal val="0"/>
                                          </p:val>
                                        </p:tav>
                                      </p:tavLst>
                                    </p:anim>
                                    <p:animEffect transition="in" filter="fade">
                                      <p:cBhvr>
                                        <p:cTn id="68" dur="1000"/>
                                        <p:tgtEl>
                                          <p:spTgt spid="7"/>
                                        </p:tgtEl>
                                      </p:cBhvr>
                                    </p:animEffect>
                                  </p:childTnLst>
                                </p:cTn>
                              </p:par>
                            </p:childTnLst>
                          </p:cTn>
                        </p:par>
                        <p:par>
                          <p:cTn id="69" fill="hold">
                            <p:stCondLst>
                              <p:cond delay="7000"/>
                            </p:stCondLst>
                            <p:childTnLst>
                              <p:par>
                                <p:cTn id="70" presetID="10" presetClass="entr" presetSubtype="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childTnLst>
                          </p:cTn>
                        </p:par>
                        <p:par>
                          <p:cTn id="73" fill="hold">
                            <p:stCondLst>
                              <p:cond delay="7500"/>
                            </p:stCondLst>
                            <p:childTnLst>
                              <p:par>
                                <p:cTn id="74" presetID="8" presetClass="emph" presetSubtype="0" fill="hold" nodeType="afterEffect">
                                  <p:stCondLst>
                                    <p:cond delay="1000"/>
                                  </p:stCondLst>
                                  <p:childTnLst>
                                    <p:animRot by="21600000">
                                      <p:cBhvr>
                                        <p:cTn id="75" dur="15000" fill="hold"/>
                                        <p:tgtEl>
                                          <p:spTgt spid="9"/>
                                        </p:tgtEl>
                                        <p:attrNameLst>
                                          <p:attrName>r</p:attrName>
                                        </p:attrNameLst>
                                      </p:cBhvr>
                                    </p:animRot>
                                  </p:childTnLst>
                                </p:cTn>
                              </p:par>
                              <p:par>
                                <p:cTn id="76" presetID="8" presetClass="emph" presetSubtype="0" fill="hold" nodeType="withEffect">
                                  <p:stCondLst>
                                    <p:cond delay="1000"/>
                                  </p:stCondLst>
                                  <p:childTnLst>
                                    <p:animRot by="21600000">
                                      <p:cBhvr>
                                        <p:cTn id="77" dur="15000" fill="hold"/>
                                        <p:tgtEl>
                                          <p:spTgt spid="6"/>
                                        </p:tgtEl>
                                        <p:attrNameLst>
                                          <p:attrName>r</p:attrName>
                                        </p:attrNameLst>
                                      </p:cBhvr>
                                    </p:animRot>
                                  </p:childTnLst>
                                </p:cTn>
                              </p:par>
                              <p:par>
                                <p:cTn id="78" presetID="8" presetClass="emph" presetSubtype="0" fill="hold" nodeType="withEffect">
                                  <p:stCondLst>
                                    <p:cond delay="1000"/>
                                  </p:stCondLst>
                                  <p:childTnLst>
                                    <p:animRot by="21600000">
                                      <p:cBhvr>
                                        <p:cTn id="79" dur="15000" fill="hold"/>
                                        <p:tgtEl>
                                          <p:spTgt spid="3"/>
                                        </p:tgtEl>
                                        <p:attrNameLst>
                                          <p:attrName>r</p:attrName>
                                        </p:attrNameLst>
                                      </p:cBhvr>
                                    </p:animRot>
                                  </p:childTnLst>
                                </p:cTn>
                              </p:par>
                              <p:par>
                                <p:cTn id="80" presetID="8" presetClass="emph" presetSubtype="0" fill="hold" nodeType="withEffect">
                                  <p:stCondLst>
                                    <p:cond delay="1000"/>
                                  </p:stCondLst>
                                  <p:childTnLst>
                                    <p:animRot by="21600000">
                                      <p:cBhvr>
                                        <p:cTn id="81" dur="15000" fill="hold"/>
                                        <p:tgtEl>
                                          <p:spTgt spid="2"/>
                                        </p:tgtEl>
                                        <p:attrNameLst>
                                          <p:attrName>r</p:attrName>
                                        </p:attrNameLst>
                                      </p:cBhvr>
                                    </p:animRot>
                                  </p:childTnLst>
                                </p:cTn>
                              </p:par>
                              <p:par>
                                <p:cTn id="82" presetID="8" presetClass="emph" presetSubtype="0" fill="hold" nodeType="withEffect">
                                  <p:stCondLst>
                                    <p:cond delay="1000"/>
                                  </p:stCondLst>
                                  <p:childTnLst>
                                    <p:animRot by="21600000">
                                      <p:cBhvr>
                                        <p:cTn id="83" dur="15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FC20EC-0346-E174-1792-8561D0D04327}"/>
              </a:ext>
            </a:extLst>
          </p:cNvPr>
          <p:cNvSpPr>
            <a:spLocks noGrp="1"/>
          </p:cNvSpPr>
          <p:nvPr>
            <p:ph type="ctrTitle"/>
          </p:nvPr>
        </p:nvSpPr>
        <p:spPr>
          <a:xfrm>
            <a:off x="1524000" y="1214438"/>
            <a:ext cx="5360276" cy="2387600"/>
          </a:xfrm>
        </p:spPr>
        <p:txBody>
          <a:bodyPr/>
          <a:lstStyle/>
          <a:p>
            <a:pPr algn="l"/>
            <a:r>
              <a:rPr lang="en-US" sz="4400" dirty="0">
                <a:effectLst>
                  <a:outerShdw blurRad="38100" dist="38100" dir="2700000" algn="tl">
                    <a:srgbClr val="000000">
                      <a:alpha val="43137"/>
                    </a:srgbClr>
                  </a:outerShdw>
                </a:effectLst>
              </a:rPr>
              <a:t>Peer Review</a:t>
            </a:r>
          </a:p>
        </p:txBody>
      </p:sp>
      <p:sp>
        <p:nvSpPr>
          <p:cNvPr id="3" name="Subtitle 2">
            <a:extLst>
              <a:ext uri="{FF2B5EF4-FFF2-40B4-BE49-F238E27FC236}">
                <a16:creationId xmlns:a16="http://schemas.microsoft.com/office/drawing/2014/main" xmlns="" id="{52C0041B-482C-5451-C9A9-AE787A42E249}"/>
              </a:ext>
            </a:extLst>
          </p:cNvPr>
          <p:cNvSpPr>
            <a:spLocks noGrp="1"/>
          </p:cNvSpPr>
          <p:nvPr>
            <p:ph type="subTitle" idx="1"/>
          </p:nvPr>
        </p:nvSpPr>
        <p:spPr/>
        <p:txBody>
          <a:bodyPr anchor="ctr" anchorCtr="0"/>
          <a:lstStyle/>
          <a:p>
            <a:pPr algn="l"/>
            <a:r>
              <a:rPr lang="en-US" sz="2800" b="1" dirty="0">
                <a:solidFill>
                  <a:srgbClr val="EF864E"/>
                </a:solidFill>
                <a:effectLst>
                  <a:outerShdw blurRad="38100" dist="38100" dir="2700000" algn="tl">
                    <a:srgbClr val="000000">
                      <a:alpha val="43137"/>
                    </a:srgbClr>
                  </a:outerShdw>
                </a:effectLst>
              </a:rPr>
              <a:t>Putting the pieces into motion</a:t>
            </a:r>
          </a:p>
        </p:txBody>
      </p:sp>
      <p:pic>
        <p:nvPicPr>
          <p:cNvPr id="8" name="Picture 7">
            <a:extLst>
              <a:ext uri="{FF2B5EF4-FFF2-40B4-BE49-F238E27FC236}">
                <a16:creationId xmlns:a16="http://schemas.microsoft.com/office/drawing/2014/main" xmlns="" id="{1AC9C500-3F48-EBF0-A0D2-569D1E8AD63B}"/>
              </a:ext>
            </a:extLst>
          </p:cNvPr>
          <p:cNvPicPr>
            <a:picLocks noChangeAspect="1"/>
          </p:cNvPicPr>
          <p:nvPr/>
        </p:nvPicPr>
        <p:blipFill>
          <a:blip r:embed="rId2">
            <a:extLst>
              <a:ext uri="{28A0092B-C50C-407E-A947-70E740481C1C}">
                <a14:useLocalDpi xmlns:a14="http://schemas.microsoft.com/office/drawing/2010/main" val="0"/>
              </a:ext>
            </a:extLst>
          </a:blip>
          <a:srcRect t="5789" r="1187" b="12348"/>
          <a:stretch/>
        </p:blipFill>
        <p:spPr>
          <a:xfrm>
            <a:off x="6305644" y="2323245"/>
            <a:ext cx="5553075" cy="2557585"/>
          </a:xfrm>
          <a:prstGeom prst="rect">
            <a:avLst/>
          </a:prstGeom>
        </p:spPr>
      </p:pic>
      <p:sp>
        <p:nvSpPr>
          <p:cNvPr id="4" name="Subtitle 2">
            <a:extLst>
              <a:ext uri="{FF2B5EF4-FFF2-40B4-BE49-F238E27FC236}">
                <a16:creationId xmlns:a16="http://schemas.microsoft.com/office/drawing/2014/main" xmlns="" id="{98098399-8A80-A986-42F3-FAF569550A11}"/>
              </a:ext>
            </a:extLst>
          </p:cNvPr>
          <p:cNvSpPr txBox="1">
            <a:spLocks/>
          </p:cNvSpPr>
          <p:nvPr/>
        </p:nvSpPr>
        <p:spPr>
          <a:xfrm>
            <a:off x="645763" y="1946786"/>
            <a:ext cx="5240594" cy="3311014"/>
          </a:xfrm>
          <a:prstGeom prst="rect">
            <a:avLst/>
          </a:prstGeom>
        </p:spPr>
        <p:txBody>
          <a:bodyPr anchor="ctr" anchorCtr="0"/>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dirty="0">
                <a:ln>
                  <a:noFill/>
                </a:ln>
                <a:solidFill>
                  <a:prstClr val="white"/>
                </a:solidFill>
                <a:effectLst/>
                <a:uLnTx/>
                <a:uFillTx/>
                <a:latin typeface="Calibri" panose="020F0502020204030204"/>
                <a:ea typeface="+mn-ea"/>
                <a:cs typeface="+mn-cs"/>
              </a:rPr>
              <a:t>Peer Review Should Be: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Responsive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Non-Punitive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Educational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Collegial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Complimentary of Care When Appropriate</a:t>
            </a:r>
          </a:p>
        </p:txBody>
      </p:sp>
    </p:spTree>
    <p:extLst>
      <p:ext uri="{BB962C8B-B14F-4D97-AF65-F5344CB8AC3E}">
        <p14:creationId xmlns:p14="http://schemas.microsoft.com/office/powerpoint/2010/main" val="301748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xit" presetSubtype="0" fill="hold" grpId="0" nodeType="withEffect">
                                  <p:stCondLst>
                                    <p:cond delay="0"/>
                                  </p:stCondLst>
                                  <p:childTnLst>
                                    <p:animEffect transition="out" filter="fade">
                                      <p:cBhvr>
                                        <p:cTn id="9" dur="500"/>
                                        <p:tgtEl>
                                          <p:spTgt spid="3">
                                            <p:txEl>
                                              <p:pRg st="0" end="0"/>
                                            </p:txEl>
                                          </p:spTgt>
                                        </p:tgtEl>
                                      </p:cBhvr>
                                    </p:animEffect>
                                    <p:set>
                                      <p:cBhvr>
                                        <p:cTn id="10" dur="1" fill="hold">
                                          <p:stCondLst>
                                            <p:cond delay="499"/>
                                          </p:stCondLst>
                                        </p:cTn>
                                        <p:tgtEl>
                                          <p:spTgt spid="3">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50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250"/>
                                        <p:tgtEl>
                                          <p:spTgt spid="4">
                                            <p:txEl>
                                              <p:pRg st="1" end="1"/>
                                            </p:txEl>
                                          </p:spTgt>
                                        </p:tgtEl>
                                      </p:cBhvr>
                                    </p:animEffect>
                                  </p:childTnLst>
                                </p:cTn>
                              </p:par>
                            </p:childTnLst>
                          </p:cTn>
                        </p:par>
                        <p:par>
                          <p:cTn id="18" fill="hold">
                            <p:stCondLst>
                              <p:cond delay="1250"/>
                            </p:stCondLst>
                            <p:childTnLst>
                              <p:par>
                                <p:cTn id="19" presetID="10" presetClass="entr" presetSubtype="0" fill="hold" grpId="0" nodeType="afterEffect">
                                  <p:stCondLst>
                                    <p:cond delay="25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250"/>
                                        <p:tgtEl>
                                          <p:spTgt spid="4">
                                            <p:txEl>
                                              <p:pRg st="2" end="2"/>
                                            </p:txEl>
                                          </p:spTgt>
                                        </p:tgtEl>
                                      </p:cBhvr>
                                    </p:animEffect>
                                  </p:childTnLst>
                                </p:cTn>
                              </p:par>
                            </p:childTnLst>
                          </p:cTn>
                        </p:par>
                        <p:par>
                          <p:cTn id="22" fill="hold">
                            <p:stCondLst>
                              <p:cond delay="1750"/>
                            </p:stCondLst>
                            <p:childTnLst>
                              <p:par>
                                <p:cTn id="23" presetID="10" presetClass="entr" presetSubtype="0" fill="hold" grpId="0" nodeType="afterEffect">
                                  <p:stCondLst>
                                    <p:cond delay="25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250"/>
                                        <p:tgtEl>
                                          <p:spTgt spid="4">
                                            <p:txEl>
                                              <p:pRg st="3" end="3"/>
                                            </p:txEl>
                                          </p:spTgt>
                                        </p:tgtEl>
                                      </p:cBhvr>
                                    </p:animEffect>
                                  </p:childTnLst>
                                </p:cTn>
                              </p:par>
                            </p:childTnLst>
                          </p:cTn>
                        </p:par>
                        <p:par>
                          <p:cTn id="26" fill="hold">
                            <p:stCondLst>
                              <p:cond delay="2250"/>
                            </p:stCondLst>
                            <p:childTnLst>
                              <p:par>
                                <p:cTn id="27" presetID="10" presetClass="entr" presetSubtype="0" fill="hold" grpId="0" nodeType="afterEffect">
                                  <p:stCondLst>
                                    <p:cond delay="25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250"/>
                                        <p:tgtEl>
                                          <p:spTgt spid="4">
                                            <p:txEl>
                                              <p:pRg st="4" end="4"/>
                                            </p:txEl>
                                          </p:spTgt>
                                        </p:tgtEl>
                                      </p:cBhvr>
                                    </p:animEffect>
                                  </p:childTnLst>
                                </p:cTn>
                              </p:par>
                            </p:childTnLst>
                          </p:cTn>
                        </p:par>
                        <p:par>
                          <p:cTn id="30" fill="hold">
                            <p:stCondLst>
                              <p:cond delay="2750"/>
                            </p:stCondLst>
                            <p:childTnLst>
                              <p:par>
                                <p:cTn id="31" presetID="10" presetClass="entr" presetSubtype="0" fill="hold" grpId="0" nodeType="afterEffect">
                                  <p:stCondLst>
                                    <p:cond delay="25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fade">
                                      <p:cBhvr>
                                        <p:cTn id="33" dur="25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153A016-AADA-AB07-31E2-D950BDA2E565}"/>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xmlns="" id="{CB1C5F21-A425-D738-D886-C2A1C707EB66}"/>
              </a:ext>
            </a:extLst>
          </p:cNvPr>
          <p:cNvSpPr txBox="1">
            <a:spLocks/>
          </p:cNvSpPr>
          <p:nvPr/>
        </p:nvSpPr>
        <p:spPr>
          <a:xfrm>
            <a:off x="418214" y="260791"/>
            <a:ext cx="11426456" cy="960400"/>
          </a:xfrm>
          <a:prstGeom prst="rect">
            <a:avLst/>
          </a:prstGeom>
        </p:spPr>
        <p:txBody>
          <a:bodyPr anchor="ctr"/>
          <a:lstStyle>
            <a:lvl1pPr algn="ctr" defTabSz="914400" rtl="0" eaLnBrk="1" latinLnBrk="0" hangingPunct="1">
              <a:lnSpc>
                <a:spcPct val="90000"/>
              </a:lnSpc>
              <a:spcBef>
                <a:spcPct val="0"/>
              </a:spcBef>
              <a:buNone/>
              <a:defRPr sz="44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mj-cs"/>
              </a:rPr>
              <a:t>Historical Peer Review</a:t>
            </a:r>
          </a:p>
        </p:txBody>
      </p:sp>
      <p:grpSp>
        <p:nvGrpSpPr>
          <p:cNvPr id="10" name="Group 9">
            <a:extLst>
              <a:ext uri="{FF2B5EF4-FFF2-40B4-BE49-F238E27FC236}">
                <a16:creationId xmlns:a16="http://schemas.microsoft.com/office/drawing/2014/main" xmlns="" id="{F999E925-195B-0607-7FB6-67497EC93215}"/>
              </a:ext>
            </a:extLst>
          </p:cNvPr>
          <p:cNvGrpSpPr/>
          <p:nvPr/>
        </p:nvGrpSpPr>
        <p:grpSpPr>
          <a:xfrm>
            <a:off x="418214" y="1023938"/>
            <a:ext cx="6170812" cy="4810124"/>
            <a:chOff x="418214" y="1023938"/>
            <a:chExt cx="6170812" cy="4810124"/>
          </a:xfrm>
        </p:grpSpPr>
        <p:graphicFrame>
          <p:nvGraphicFramePr>
            <p:cNvPr id="2" name="Content Placeholder 6">
              <a:extLst>
                <a:ext uri="{FF2B5EF4-FFF2-40B4-BE49-F238E27FC236}">
                  <a16:creationId xmlns:a16="http://schemas.microsoft.com/office/drawing/2014/main" xmlns="" id="{F25A1F22-C945-AD47-A86C-C7AC87C8484C}"/>
                </a:ext>
              </a:extLst>
            </p:cNvPr>
            <p:cNvGraphicFramePr>
              <a:graphicFrameLocks/>
            </p:cNvGraphicFramePr>
            <p:nvPr/>
          </p:nvGraphicFramePr>
          <p:xfrm>
            <a:off x="418214" y="1023938"/>
            <a:ext cx="6170812" cy="48101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rrow: Right 2">
              <a:extLst>
                <a:ext uri="{FF2B5EF4-FFF2-40B4-BE49-F238E27FC236}">
                  <a16:creationId xmlns:a16="http://schemas.microsoft.com/office/drawing/2014/main" xmlns="" id="{A5458438-A41C-F83D-782E-8CD65DD0EA4D}"/>
                </a:ext>
              </a:extLst>
            </p:cNvPr>
            <p:cNvSpPr/>
            <p:nvPr/>
          </p:nvSpPr>
          <p:spPr>
            <a:xfrm rot="2553993">
              <a:off x="2272215" y="2676604"/>
              <a:ext cx="586292" cy="419100"/>
            </a:xfrm>
            <a:prstGeom prst="rightArrow">
              <a:avLst/>
            </a:prstGeom>
            <a:solidFill>
              <a:srgbClr val="C9E8A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a:ea typeface="+mn-ea"/>
                <a:cs typeface="+mn-cs"/>
              </a:endParaRPr>
            </a:p>
          </p:txBody>
        </p:sp>
        <p:sp>
          <p:nvSpPr>
            <p:cNvPr id="4" name="Arrow: Right 3">
              <a:extLst>
                <a:ext uri="{FF2B5EF4-FFF2-40B4-BE49-F238E27FC236}">
                  <a16:creationId xmlns:a16="http://schemas.microsoft.com/office/drawing/2014/main" xmlns="" id="{79BB3885-A59D-433A-E715-F09DD54534A4}"/>
                </a:ext>
              </a:extLst>
            </p:cNvPr>
            <p:cNvSpPr/>
            <p:nvPr/>
          </p:nvSpPr>
          <p:spPr>
            <a:xfrm rot="12812795">
              <a:off x="4161093" y="3813234"/>
              <a:ext cx="519240" cy="419100"/>
            </a:xfrm>
            <a:prstGeom prst="rightArrow">
              <a:avLst/>
            </a:prstGeom>
            <a:solidFill>
              <a:srgbClr val="8DCBC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a:ea typeface="+mn-ea"/>
                <a:cs typeface="+mn-cs"/>
              </a:endParaRPr>
            </a:p>
          </p:txBody>
        </p:sp>
        <p:sp>
          <p:nvSpPr>
            <p:cNvPr id="5" name="Arrow: Right 4">
              <a:extLst>
                <a:ext uri="{FF2B5EF4-FFF2-40B4-BE49-F238E27FC236}">
                  <a16:creationId xmlns:a16="http://schemas.microsoft.com/office/drawing/2014/main" xmlns="" id="{F46FD9A3-874A-A122-CFCB-EE412A3F1479}"/>
                </a:ext>
              </a:extLst>
            </p:cNvPr>
            <p:cNvSpPr/>
            <p:nvPr/>
          </p:nvSpPr>
          <p:spPr>
            <a:xfrm rot="19392862">
              <a:off x="2265298" y="3762559"/>
              <a:ext cx="586292" cy="419100"/>
            </a:xfrm>
            <a:prstGeom prst="rightArrow">
              <a:avLst/>
            </a:prstGeom>
            <a:solidFill>
              <a:srgbClr val="97B5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a:ea typeface="+mn-ea"/>
                <a:cs typeface="+mn-cs"/>
              </a:endParaRPr>
            </a:p>
          </p:txBody>
        </p:sp>
        <p:sp>
          <p:nvSpPr>
            <p:cNvPr id="6" name="Arrow: Right 5">
              <a:extLst>
                <a:ext uri="{FF2B5EF4-FFF2-40B4-BE49-F238E27FC236}">
                  <a16:creationId xmlns:a16="http://schemas.microsoft.com/office/drawing/2014/main" xmlns="" id="{3DC991E9-9675-7C44-D15E-354CD211D9EC}"/>
                </a:ext>
              </a:extLst>
            </p:cNvPr>
            <p:cNvSpPr/>
            <p:nvPr/>
          </p:nvSpPr>
          <p:spPr>
            <a:xfrm rot="5400000">
              <a:off x="3210474" y="2146599"/>
              <a:ext cx="586292" cy="419100"/>
            </a:xfrm>
            <a:prstGeom prst="rightArrow">
              <a:avLst/>
            </a:prstGeom>
            <a:solidFill>
              <a:srgbClr val="BAA4C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a:ea typeface="+mn-ea"/>
                <a:cs typeface="+mn-cs"/>
              </a:endParaRPr>
            </a:p>
          </p:txBody>
        </p:sp>
        <p:sp>
          <p:nvSpPr>
            <p:cNvPr id="7" name="Arrow: Right 6">
              <a:extLst>
                <a:ext uri="{FF2B5EF4-FFF2-40B4-BE49-F238E27FC236}">
                  <a16:creationId xmlns:a16="http://schemas.microsoft.com/office/drawing/2014/main" xmlns="" id="{68FD2758-5926-F08B-6E96-FB825E833F7B}"/>
                </a:ext>
              </a:extLst>
            </p:cNvPr>
            <p:cNvSpPr/>
            <p:nvPr/>
          </p:nvSpPr>
          <p:spPr>
            <a:xfrm rot="16200000">
              <a:off x="3210474" y="4290902"/>
              <a:ext cx="586292" cy="419100"/>
            </a:xfrm>
            <a:prstGeom prst="rightArrow">
              <a:avLst/>
            </a:prstGeom>
            <a:solidFill>
              <a:srgbClr val="7FD7F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a:ea typeface="+mn-ea"/>
                <a:cs typeface="+mn-cs"/>
              </a:endParaRPr>
            </a:p>
          </p:txBody>
        </p:sp>
        <p:sp>
          <p:nvSpPr>
            <p:cNvPr id="8" name="Arrow: Right 7">
              <a:extLst>
                <a:ext uri="{FF2B5EF4-FFF2-40B4-BE49-F238E27FC236}">
                  <a16:creationId xmlns:a16="http://schemas.microsoft.com/office/drawing/2014/main" xmlns="" id="{F49F3408-20EA-28BF-D63D-639846000DB1}"/>
                </a:ext>
              </a:extLst>
            </p:cNvPr>
            <p:cNvSpPr/>
            <p:nvPr/>
          </p:nvSpPr>
          <p:spPr>
            <a:xfrm rot="8500457">
              <a:off x="4192792" y="2683054"/>
              <a:ext cx="586292" cy="419100"/>
            </a:xfrm>
            <a:prstGeom prst="rightArrow">
              <a:avLst/>
            </a:prstGeom>
            <a:solidFill>
              <a:srgbClr val="D290C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a:ea typeface="+mn-ea"/>
                <a:cs typeface="+mn-cs"/>
              </a:endParaRPr>
            </a:p>
          </p:txBody>
        </p:sp>
      </p:grpSp>
      <p:sp>
        <p:nvSpPr>
          <p:cNvPr id="9" name="TextBox 8">
            <a:extLst>
              <a:ext uri="{FF2B5EF4-FFF2-40B4-BE49-F238E27FC236}">
                <a16:creationId xmlns:a16="http://schemas.microsoft.com/office/drawing/2014/main" xmlns="" id="{8F9A9B1D-C2FE-4900-F81B-14A33F29B3D6}"/>
              </a:ext>
            </a:extLst>
          </p:cNvPr>
          <p:cNvSpPr txBox="1"/>
          <p:nvPr/>
        </p:nvSpPr>
        <p:spPr>
          <a:xfrm>
            <a:off x="6626506" y="1940783"/>
            <a:ext cx="4675604" cy="40626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1E948F"/>
              </a:buClr>
              <a:buSzTx/>
              <a:buFont typeface="Arial" panose="020B0604020202020204" pitchFamily="34" charset="0"/>
              <a:buChar char="•"/>
              <a:tabLst/>
              <a:defRPr/>
            </a:pPr>
            <a:r>
              <a:rPr lang="en-US" sz="2000">
                <a:solidFill>
                  <a:schemeClr val="tx2"/>
                </a:solidFill>
              </a:rPr>
              <a:t>Independent Peer Reviews reporting to MEC</a:t>
            </a:r>
          </a:p>
          <a:p>
            <a:pPr marL="285750" marR="0" lvl="0" indent="-285750" algn="l" defTabSz="914400" rtl="0" eaLnBrk="1" fontAlgn="auto" latinLnBrk="0" hangingPunct="1">
              <a:lnSpc>
                <a:spcPct val="100000"/>
              </a:lnSpc>
              <a:spcBef>
                <a:spcPts val="0"/>
              </a:spcBef>
              <a:spcAft>
                <a:spcPts val="0"/>
              </a:spcAft>
              <a:buClr>
                <a:srgbClr val="1E948F"/>
              </a:buClr>
              <a:buSzTx/>
              <a:buFont typeface="Arial" panose="020B0604020202020204" pitchFamily="34" charset="0"/>
              <a:buChar char="•"/>
              <a:tabLst/>
              <a:defRPr/>
            </a:pPr>
            <a:r>
              <a:rPr lang="en-US" sz="2000">
                <a:solidFill>
                  <a:schemeClr val="tx2"/>
                </a:solidFill>
              </a:rPr>
              <a:t>Heavily case review-driven process</a:t>
            </a:r>
          </a:p>
          <a:p>
            <a:pPr marL="285750" marR="0" lvl="0" indent="-285750" algn="l" defTabSz="914400" rtl="0" eaLnBrk="1" fontAlgn="auto" latinLnBrk="0" hangingPunct="1">
              <a:lnSpc>
                <a:spcPct val="100000"/>
              </a:lnSpc>
              <a:spcBef>
                <a:spcPts val="0"/>
              </a:spcBef>
              <a:spcAft>
                <a:spcPts val="0"/>
              </a:spcAft>
              <a:buClr>
                <a:srgbClr val="1E948F"/>
              </a:buClr>
              <a:buSzTx/>
              <a:buFont typeface="Arial" panose="020B0604020202020204" pitchFamily="34" charset="0"/>
              <a:buChar char="•"/>
              <a:tabLst/>
              <a:defRPr/>
            </a:pPr>
            <a:r>
              <a:rPr lang="en-US" sz="2000">
                <a:solidFill>
                  <a:schemeClr val="tx2"/>
                </a:solidFill>
              </a:rPr>
              <a:t>Lack of coordination of process improvement opportunities</a:t>
            </a:r>
          </a:p>
          <a:p>
            <a:pPr marL="285750" marR="0" lvl="0" indent="-285750" algn="l" defTabSz="914400" rtl="0" eaLnBrk="1" fontAlgn="auto" latinLnBrk="0" hangingPunct="1">
              <a:lnSpc>
                <a:spcPct val="100000"/>
              </a:lnSpc>
              <a:spcBef>
                <a:spcPts val="0"/>
              </a:spcBef>
              <a:spcAft>
                <a:spcPts val="0"/>
              </a:spcAft>
              <a:buClr>
                <a:srgbClr val="1E948F"/>
              </a:buClr>
              <a:buSzTx/>
              <a:buFont typeface="Arial" panose="020B0604020202020204" pitchFamily="34" charset="0"/>
              <a:buChar char="•"/>
              <a:tabLst/>
              <a:defRPr/>
            </a:pPr>
            <a:r>
              <a:rPr lang="en-US" sz="2000">
                <a:solidFill>
                  <a:schemeClr val="tx2"/>
                </a:solidFill>
              </a:rPr>
              <a:t>Heavy use of limited Medical Staff resources</a:t>
            </a:r>
          </a:p>
          <a:p>
            <a:pPr marL="285750" marR="0" lvl="0" indent="-285750" algn="l" defTabSz="914400" rtl="0" eaLnBrk="1" fontAlgn="auto" latinLnBrk="0" hangingPunct="1">
              <a:lnSpc>
                <a:spcPct val="100000"/>
              </a:lnSpc>
              <a:spcBef>
                <a:spcPts val="0"/>
              </a:spcBef>
              <a:spcAft>
                <a:spcPts val="0"/>
              </a:spcAft>
              <a:buClr>
                <a:srgbClr val="1E948F"/>
              </a:buClr>
              <a:buSzTx/>
              <a:buFont typeface="Arial" panose="020B0604020202020204" pitchFamily="34" charset="0"/>
              <a:buChar char="•"/>
              <a:tabLst/>
              <a:defRPr/>
            </a:pPr>
            <a:r>
              <a:rPr lang="en-US" sz="2000">
                <a:solidFill>
                  <a:schemeClr val="tx2"/>
                </a:solidFill>
              </a:rPr>
              <a:t>Perception of unfairness / conflict of interest</a:t>
            </a:r>
          </a:p>
          <a:p>
            <a:pPr marL="285750" marR="0" lvl="0" indent="-285750" algn="l" defTabSz="914400" rtl="0" eaLnBrk="1" fontAlgn="auto" latinLnBrk="0" hangingPunct="1">
              <a:lnSpc>
                <a:spcPct val="100000"/>
              </a:lnSpc>
              <a:spcBef>
                <a:spcPts val="0"/>
              </a:spcBef>
              <a:spcAft>
                <a:spcPts val="0"/>
              </a:spcAft>
              <a:buClr>
                <a:srgbClr val="1E948F"/>
              </a:buClr>
              <a:buSzTx/>
              <a:buFont typeface="Arial" panose="020B0604020202020204" pitchFamily="34" charset="0"/>
              <a:buChar char="•"/>
              <a:tabLst/>
              <a:defRPr/>
            </a:pPr>
            <a:r>
              <a:rPr lang="en-US" sz="2000">
                <a:solidFill>
                  <a:schemeClr val="tx2"/>
                </a:solidFill>
              </a:rPr>
              <a:t>Not terribly efficient</a:t>
            </a:r>
          </a:p>
          <a:p>
            <a:pPr marL="285750" marR="0" lvl="0" indent="-285750" algn="l" defTabSz="914400" rtl="0" eaLnBrk="1" fontAlgn="auto" latinLnBrk="0" hangingPunct="1">
              <a:lnSpc>
                <a:spcPct val="100000"/>
              </a:lnSpc>
              <a:spcBef>
                <a:spcPts val="0"/>
              </a:spcBef>
              <a:spcAft>
                <a:spcPts val="0"/>
              </a:spcAft>
              <a:buClr>
                <a:srgbClr val="1E948F"/>
              </a:buClr>
              <a:buSzTx/>
              <a:buFont typeface="Arial" panose="020B0604020202020204" pitchFamily="34" charset="0"/>
              <a:buChar char="•"/>
              <a:tabLst/>
              <a:defRPr/>
            </a:pPr>
            <a:r>
              <a:rPr lang="en-US" sz="2000">
                <a:solidFill>
                  <a:schemeClr val="tx2"/>
                </a:solidFill>
              </a:rPr>
              <a:t>Viewed as punitive, rather than helpful &amp; educational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Tree>
    <p:extLst>
      <p:ext uri="{BB962C8B-B14F-4D97-AF65-F5344CB8AC3E}">
        <p14:creationId xmlns:p14="http://schemas.microsoft.com/office/powerpoint/2010/main" val="335988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250" fill="hold"/>
                                        <p:tgtEl>
                                          <p:spTgt spid="10"/>
                                        </p:tgtEl>
                                        <p:attrNameLst>
                                          <p:attrName>ppt_w</p:attrName>
                                        </p:attrNameLst>
                                      </p:cBhvr>
                                      <p:tavLst>
                                        <p:tav tm="0">
                                          <p:val>
                                            <p:fltVal val="0"/>
                                          </p:val>
                                        </p:tav>
                                        <p:tav tm="100000">
                                          <p:val>
                                            <p:strVal val="#ppt_w"/>
                                          </p:val>
                                        </p:tav>
                                      </p:tavLst>
                                    </p:anim>
                                    <p:anim calcmode="lin" valueType="num">
                                      <p:cBhvr>
                                        <p:cTn id="8" dur="1250" fill="hold"/>
                                        <p:tgtEl>
                                          <p:spTgt spid="10"/>
                                        </p:tgtEl>
                                        <p:attrNameLst>
                                          <p:attrName>ppt_h</p:attrName>
                                        </p:attrNameLst>
                                      </p:cBhvr>
                                      <p:tavLst>
                                        <p:tav tm="0">
                                          <p:val>
                                            <p:fltVal val="0"/>
                                          </p:val>
                                        </p:tav>
                                        <p:tav tm="100000">
                                          <p:val>
                                            <p:strVal val="#ppt_h"/>
                                          </p:val>
                                        </p:tav>
                                      </p:tavLst>
                                    </p:anim>
                                    <p:anim calcmode="lin" valueType="num">
                                      <p:cBhvr>
                                        <p:cTn id="9" dur="1250" fill="hold"/>
                                        <p:tgtEl>
                                          <p:spTgt spid="10"/>
                                        </p:tgtEl>
                                        <p:attrNameLst>
                                          <p:attrName>style.rotation</p:attrName>
                                        </p:attrNameLst>
                                      </p:cBhvr>
                                      <p:tavLst>
                                        <p:tav tm="0">
                                          <p:val>
                                            <p:fltVal val="360"/>
                                          </p:val>
                                        </p:tav>
                                        <p:tav tm="100000">
                                          <p:val>
                                            <p:fltVal val="0"/>
                                          </p:val>
                                        </p:tav>
                                      </p:tavLst>
                                    </p:anim>
                                    <p:animEffect transition="in" filter="fade">
                                      <p:cBhvr>
                                        <p:cTn id="10" dur="125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xmlns="" id="{5149752C-5034-356B-3FC9-D4121BFB880B}"/>
              </a:ext>
            </a:extLst>
          </p:cNvPr>
          <p:cNvSpPr txBox="1">
            <a:spLocks/>
          </p:cNvSpPr>
          <p:nvPr/>
        </p:nvSpPr>
        <p:spPr>
          <a:xfrm>
            <a:off x="418214" y="260791"/>
            <a:ext cx="11426456" cy="960400"/>
          </a:xfrm>
          <a:prstGeom prst="rect">
            <a:avLst/>
          </a:prstGeom>
        </p:spPr>
        <p:txBody>
          <a:bodyPr anchor="ctr"/>
          <a:lstStyle>
            <a:lvl1pPr algn="ctr" defTabSz="914400" rtl="0" eaLnBrk="1" latinLnBrk="0" hangingPunct="1">
              <a:lnSpc>
                <a:spcPct val="90000"/>
              </a:lnSpc>
              <a:spcBef>
                <a:spcPct val="0"/>
              </a:spcBef>
              <a:buNone/>
              <a:defRPr sz="44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mj-cs"/>
              </a:rPr>
              <a:t>Contemporary Peer Review</a:t>
            </a:r>
          </a:p>
        </p:txBody>
      </p:sp>
      <p:graphicFrame>
        <p:nvGraphicFramePr>
          <p:cNvPr id="15" name="Content Placeholder 6">
            <a:extLst>
              <a:ext uri="{FF2B5EF4-FFF2-40B4-BE49-F238E27FC236}">
                <a16:creationId xmlns:a16="http://schemas.microsoft.com/office/drawing/2014/main" xmlns="" id="{166FBF7B-6BB7-BFCB-B4DB-DEC0EE9F6E59}"/>
              </a:ext>
            </a:extLst>
          </p:cNvPr>
          <p:cNvGraphicFramePr>
            <a:graphicFrameLocks/>
          </p:cNvGraphicFramePr>
          <p:nvPr/>
        </p:nvGraphicFramePr>
        <p:xfrm>
          <a:off x="418215" y="1023938"/>
          <a:ext cx="6170811" cy="48101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6" name="Group 15">
            <a:extLst>
              <a:ext uri="{FF2B5EF4-FFF2-40B4-BE49-F238E27FC236}">
                <a16:creationId xmlns:a16="http://schemas.microsoft.com/office/drawing/2014/main" xmlns="" id="{830C4DD2-C467-E721-1A9A-0D18E74EF27D}"/>
              </a:ext>
            </a:extLst>
          </p:cNvPr>
          <p:cNvGrpSpPr/>
          <p:nvPr/>
        </p:nvGrpSpPr>
        <p:grpSpPr>
          <a:xfrm>
            <a:off x="8352606" y="2618679"/>
            <a:ext cx="1675283" cy="1620640"/>
            <a:chOff x="2261421" y="1594741"/>
            <a:chExt cx="1675283" cy="1620640"/>
          </a:xfrm>
        </p:grpSpPr>
        <p:sp>
          <p:nvSpPr>
            <p:cNvPr id="17" name="Oval 16">
              <a:extLst>
                <a:ext uri="{FF2B5EF4-FFF2-40B4-BE49-F238E27FC236}">
                  <a16:creationId xmlns:a16="http://schemas.microsoft.com/office/drawing/2014/main" xmlns="" id="{D6068A56-15B2-4752-7B36-63DD1C0736C0}"/>
                </a:ext>
              </a:extLst>
            </p:cNvPr>
            <p:cNvSpPr/>
            <p:nvPr/>
          </p:nvSpPr>
          <p:spPr>
            <a:xfrm>
              <a:off x="2261421" y="1594741"/>
              <a:ext cx="1675283" cy="1620640"/>
            </a:xfrm>
            <a:prstGeom prst="ellipse">
              <a:avLst/>
            </a:prstGeom>
            <a:solidFill>
              <a:srgbClr val="FEBE10">
                <a:lumMod val="75000"/>
                <a:alpha val="50000"/>
              </a:srgbClr>
            </a:solidFill>
            <a:ln w="12700" cap="flat" cmpd="sng" algn="ctr">
              <a:no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18" name="Oval 4">
              <a:extLst>
                <a:ext uri="{FF2B5EF4-FFF2-40B4-BE49-F238E27FC236}">
                  <a16:creationId xmlns:a16="http://schemas.microsoft.com/office/drawing/2014/main" xmlns="" id="{B455CB5E-7FCC-8A62-AB97-60D6835F96D4}"/>
                </a:ext>
              </a:extLst>
            </p:cNvPr>
            <p:cNvSpPr txBox="1"/>
            <p:nvPr/>
          </p:nvSpPr>
          <p:spPr>
            <a:xfrm>
              <a:off x="2506761" y="1832078"/>
              <a:ext cx="1184603" cy="1145966"/>
            </a:xfrm>
            <a:prstGeom prst="rect">
              <a:avLst/>
            </a:prstGeom>
            <a:noFill/>
            <a:ln>
              <a:noFill/>
            </a:ln>
            <a:effectLst/>
          </p:spPr>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0" cap="none" spc="0" normalizeH="0" baseline="0" noProof="0">
                  <a:ln>
                    <a:noFill/>
                  </a:ln>
                  <a:solidFill>
                    <a:prstClr val="black"/>
                  </a:solidFill>
                  <a:effectLst/>
                  <a:uLnTx/>
                  <a:uFillTx/>
                  <a:latin typeface="Roboto"/>
                  <a:ea typeface="+mn-ea"/>
                  <a:cs typeface="+mn-cs"/>
                </a:rPr>
                <a:t>Medical Executive Committee</a:t>
              </a:r>
            </a:p>
          </p:txBody>
        </p:sp>
      </p:grpSp>
      <p:sp>
        <p:nvSpPr>
          <p:cNvPr id="19" name="Arrow: Right 18">
            <a:extLst>
              <a:ext uri="{FF2B5EF4-FFF2-40B4-BE49-F238E27FC236}">
                <a16:creationId xmlns:a16="http://schemas.microsoft.com/office/drawing/2014/main" xmlns="" id="{222C6914-3273-5888-F530-11347DE0B479}"/>
              </a:ext>
            </a:extLst>
          </p:cNvPr>
          <p:cNvSpPr/>
          <p:nvPr/>
        </p:nvSpPr>
        <p:spPr>
          <a:xfrm>
            <a:off x="4883285" y="3219449"/>
            <a:ext cx="3469321" cy="419100"/>
          </a:xfrm>
          <a:prstGeom prst="rightArrow">
            <a:avLst/>
          </a:prstGeom>
          <a:solidFill>
            <a:srgbClr val="C7F4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a:ea typeface="+mn-ea"/>
              <a:cs typeface="+mn-cs"/>
            </a:endParaRPr>
          </a:p>
        </p:txBody>
      </p:sp>
      <p:cxnSp>
        <p:nvCxnSpPr>
          <p:cNvPr id="20" name="Straight Arrow Connector 19">
            <a:extLst>
              <a:ext uri="{FF2B5EF4-FFF2-40B4-BE49-F238E27FC236}">
                <a16:creationId xmlns:a16="http://schemas.microsoft.com/office/drawing/2014/main" xmlns="" id="{371A9810-9424-261B-BFE5-03025B4FC881}"/>
              </a:ext>
            </a:extLst>
          </p:cNvPr>
          <p:cNvCxnSpPr>
            <a:cxnSpLocks/>
          </p:cNvCxnSpPr>
          <p:nvPr/>
        </p:nvCxnSpPr>
        <p:spPr>
          <a:xfrm flipV="1">
            <a:off x="4778479" y="2232396"/>
            <a:ext cx="2332440" cy="1308472"/>
          </a:xfrm>
          <a:prstGeom prst="straightConnector1">
            <a:avLst/>
          </a:prstGeom>
          <a:noFill/>
          <a:ln w="146050" cap="flat" cmpd="sng" algn="ctr">
            <a:solidFill>
              <a:srgbClr val="C7F4F0"/>
            </a:solidFill>
            <a:prstDash val="sysDot"/>
            <a:miter lim="800000"/>
            <a:headEnd type="triangle"/>
            <a:tailEnd type="triangle"/>
          </a:ln>
          <a:effectLst/>
        </p:spPr>
      </p:cxnSp>
      <p:grpSp>
        <p:nvGrpSpPr>
          <p:cNvPr id="21" name="Group 20">
            <a:extLst>
              <a:ext uri="{FF2B5EF4-FFF2-40B4-BE49-F238E27FC236}">
                <a16:creationId xmlns:a16="http://schemas.microsoft.com/office/drawing/2014/main" xmlns="" id="{8C7473A3-ED20-98A0-4520-9D59EA2D23FB}"/>
              </a:ext>
            </a:extLst>
          </p:cNvPr>
          <p:cNvGrpSpPr/>
          <p:nvPr/>
        </p:nvGrpSpPr>
        <p:grpSpPr>
          <a:xfrm>
            <a:off x="7018549" y="1252906"/>
            <a:ext cx="1334057" cy="1334057"/>
            <a:chOff x="3923144" y="869254"/>
            <a:chExt cx="1334057" cy="1334057"/>
          </a:xfrm>
          <a:solidFill>
            <a:srgbClr val="414042"/>
          </a:solidFill>
        </p:grpSpPr>
        <p:sp>
          <p:nvSpPr>
            <p:cNvPr id="22" name="Oval 21">
              <a:extLst>
                <a:ext uri="{FF2B5EF4-FFF2-40B4-BE49-F238E27FC236}">
                  <a16:creationId xmlns:a16="http://schemas.microsoft.com/office/drawing/2014/main" xmlns="" id="{8EFE5A97-75C5-59D8-F3BB-1F833CAD8DDE}"/>
                </a:ext>
              </a:extLst>
            </p:cNvPr>
            <p:cNvSpPr/>
            <p:nvPr/>
          </p:nvSpPr>
          <p:spPr>
            <a:xfrm>
              <a:off x="3923144" y="869254"/>
              <a:ext cx="1334057" cy="1334057"/>
            </a:xfrm>
            <a:prstGeom prst="ellipse">
              <a:avLst/>
            </a:prstGeom>
            <a:grpFill/>
            <a:ln w="1270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23" name="Oval 4">
              <a:extLst>
                <a:ext uri="{FF2B5EF4-FFF2-40B4-BE49-F238E27FC236}">
                  <a16:creationId xmlns:a16="http://schemas.microsoft.com/office/drawing/2014/main" xmlns="" id="{DBF6D35C-FB6C-0BF5-0908-57E576C9436B}"/>
                </a:ext>
              </a:extLst>
            </p:cNvPr>
            <p:cNvSpPr txBox="1"/>
            <p:nvPr/>
          </p:nvSpPr>
          <p:spPr>
            <a:xfrm>
              <a:off x="4118512" y="1064622"/>
              <a:ext cx="943321" cy="943321"/>
            </a:xfrm>
            <a:prstGeom prst="rect">
              <a:avLst/>
            </a:prstGeom>
            <a:grpFill/>
            <a:ln>
              <a:noFill/>
            </a:ln>
            <a:effectLst/>
          </p:spPr>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a:ln>
                    <a:noFill/>
                  </a:ln>
                  <a:solidFill>
                    <a:prstClr val="white"/>
                  </a:solidFill>
                  <a:effectLst/>
                  <a:uLnTx/>
                  <a:uFillTx/>
                  <a:latin typeface="Roboto"/>
                  <a:ea typeface="+mn-ea"/>
                  <a:cs typeface="+mn-cs"/>
                </a:rPr>
                <a:t>Subject Matter Experts</a:t>
              </a:r>
            </a:p>
          </p:txBody>
        </p:sp>
      </p:grpSp>
      <p:sp>
        <p:nvSpPr>
          <p:cNvPr id="24" name="TextBox 23">
            <a:extLst>
              <a:ext uri="{FF2B5EF4-FFF2-40B4-BE49-F238E27FC236}">
                <a16:creationId xmlns:a16="http://schemas.microsoft.com/office/drawing/2014/main" xmlns="" id="{DA0FCB35-108B-5184-52E3-F12700BC67C0}"/>
              </a:ext>
            </a:extLst>
          </p:cNvPr>
          <p:cNvSpPr txBox="1"/>
          <p:nvPr/>
        </p:nvSpPr>
        <p:spPr>
          <a:xfrm>
            <a:off x="6852445" y="4447932"/>
            <a:ext cx="4675604" cy="1323439"/>
          </a:xfrm>
          <a:prstGeom prst="rect">
            <a:avLst/>
          </a:prstGeom>
          <a:solidFill>
            <a:srgbClr val="C7F4F0">
              <a:alpha val="50000"/>
            </a:srgbClr>
          </a:solidFill>
          <a:effectLst>
            <a:softEdge rad="889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tx2"/>
                </a:solidFill>
              </a:rPr>
              <a:t>Addresses concerns of efficiency, consistency, and fairness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tx2"/>
                </a:solidFill>
              </a:rPr>
              <a:t>Encourages utilization of aggregate data </a:t>
            </a:r>
            <a:r>
              <a:rPr lang="en-US" sz="2000" b="1" u="sng">
                <a:solidFill>
                  <a:schemeClr val="tx2"/>
                </a:solidFill>
              </a:rPr>
              <a:t>(OPPE, indicators)</a:t>
            </a:r>
          </a:p>
        </p:txBody>
      </p:sp>
      <p:grpSp>
        <p:nvGrpSpPr>
          <p:cNvPr id="2" name="Group 1">
            <a:extLst>
              <a:ext uri="{FF2B5EF4-FFF2-40B4-BE49-F238E27FC236}">
                <a16:creationId xmlns:a16="http://schemas.microsoft.com/office/drawing/2014/main" xmlns="" id="{BBDB39D1-5955-4D57-51A7-337EA1B4CCF7}"/>
              </a:ext>
            </a:extLst>
          </p:cNvPr>
          <p:cNvGrpSpPr/>
          <p:nvPr/>
        </p:nvGrpSpPr>
        <p:grpSpPr>
          <a:xfrm>
            <a:off x="418214" y="1023938"/>
            <a:ext cx="6170812" cy="4810124"/>
            <a:chOff x="418214" y="1023938"/>
            <a:chExt cx="6170812" cy="4810124"/>
          </a:xfrm>
        </p:grpSpPr>
        <p:graphicFrame>
          <p:nvGraphicFramePr>
            <p:cNvPr id="3" name="Content Placeholder 6">
              <a:extLst>
                <a:ext uri="{FF2B5EF4-FFF2-40B4-BE49-F238E27FC236}">
                  <a16:creationId xmlns:a16="http://schemas.microsoft.com/office/drawing/2014/main" xmlns="" id="{9F455A9E-F445-DC4F-5DCA-3AF9FF9D6A59}"/>
                </a:ext>
              </a:extLst>
            </p:cNvPr>
            <p:cNvGraphicFramePr>
              <a:graphicFrameLocks/>
            </p:cNvGraphicFramePr>
            <p:nvPr/>
          </p:nvGraphicFramePr>
          <p:xfrm>
            <a:off x="418214" y="1023938"/>
            <a:ext cx="6170812" cy="48101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Arrow: Right 3">
              <a:extLst>
                <a:ext uri="{FF2B5EF4-FFF2-40B4-BE49-F238E27FC236}">
                  <a16:creationId xmlns:a16="http://schemas.microsoft.com/office/drawing/2014/main" xmlns="" id="{2D966815-81C0-622E-C1C2-8D8B36FB8E9B}"/>
                </a:ext>
              </a:extLst>
            </p:cNvPr>
            <p:cNvSpPr/>
            <p:nvPr/>
          </p:nvSpPr>
          <p:spPr>
            <a:xfrm rot="2553993">
              <a:off x="2272215" y="2676604"/>
              <a:ext cx="586292" cy="419100"/>
            </a:xfrm>
            <a:prstGeom prst="rightArrow">
              <a:avLst/>
            </a:prstGeom>
            <a:solidFill>
              <a:srgbClr val="C9E8A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a:ea typeface="+mn-ea"/>
                <a:cs typeface="+mn-cs"/>
              </a:endParaRPr>
            </a:p>
          </p:txBody>
        </p:sp>
        <p:sp>
          <p:nvSpPr>
            <p:cNvPr id="5" name="Arrow: Right 4">
              <a:extLst>
                <a:ext uri="{FF2B5EF4-FFF2-40B4-BE49-F238E27FC236}">
                  <a16:creationId xmlns:a16="http://schemas.microsoft.com/office/drawing/2014/main" xmlns="" id="{E4AABD75-9FD4-06AE-0512-39906F162EB0}"/>
                </a:ext>
              </a:extLst>
            </p:cNvPr>
            <p:cNvSpPr/>
            <p:nvPr/>
          </p:nvSpPr>
          <p:spPr>
            <a:xfrm rot="12812795">
              <a:off x="4161093" y="3813234"/>
              <a:ext cx="519240" cy="419100"/>
            </a:xfrm>
            <a:prstGeom prst="rightArrow">
              <a:avLst/>
            </a:prstGeom>
            <a:solidFill>
              <a:srgbClr val="8DCBC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a:ea typeface="+mn-ea"/>
                <a:cs typeface="+mn-cs"/>
              </a:endParaRPr>
            </a:p>
          </p:txBody>
        </p:sp>
        <p:sp>
          <p:nvSpPr>
            <p:cNvPr id="6" name="Arrow: Right 5">
              <a:extLst>
                <a:ext uri="{FF2B5EF4-FFF2-40B4-BE49-F238E27FC236}">
                  <a16:creationId xmlns:a16="http://schemas.microsoft.com/office/drawing/2014/main" xmlns="" id="{F038555B-AE44-1D12-7750-5B3D434D3648}"/>
                </a:ext>
              </a:extLst>
            </p:cNvPr>
            <p:cNvSpPr/>
            <p:nvPr/>
          </p:nvSpPr>
          <p:spPr>
            <a:xfrm rot="19392862">
              <a:off x="2265298" y="3762559"/>
              <a:ext cx="586292" cy="419100"/>
            </a:xfrm>
            <a:prstGeom prst="rightArrow">
              <a:avLst/>
            </a:prstGeom>
            <a:solidFill>
              <a:srgbClr val="97B5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a:ea typeface="+mn-ea"/>
                <a:cs typeface="+mn-cs"/>
              </a:endParaRPr>
            </a:p>
          </p:txBody>
        </p:sp>
        <p:sp>
          <p:nvSpPr>
            <p:cNvPr id="7" name="Arrow: Right 6">
              <a:extLst>
                <a:ext uri="{FF2B5EF4-FFF2-40B4-BE49-F238E27FC236}">
                  <a16:creationId xmlns:a16="http://schemas.microsoft.com/office/drawing/2014/main" xmlns="" id="{6088A9B5-A44A-576E-B950-FE9DA16493B3}"/>
                </a:ext>
              </a:extLst>
            </p:cNvPr>
            <p:cNvSpPr/>
            <p:nvPr/>
          </p:nvSpPr>
          <p:spPr>
            <a:xfrm rot="5400000">
              <a:off x="3210474" y="2146599"/>
              <a:ext cx="586292" cy="419100"/>
            </a:xfrm>
            <a:prstGeom prst="rightArrow">
              <a:avLst/>
            </a:prstGeom>
            <a:solidFill>
              <a:srgbClr val="BAA4C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a:ea typeface="+mn-ea"/>
                <a:cs typeface="+mn-cs"/>
              </a:endParaRPr>
            </a:p>
          </p:txBody>
        </p:sp>
        <p:sp>
          <p:nvSpPr>
            <p:cNvPr id="8" name="Arrow: Right 7">
              <a:extLst>
                <a:ext uri="{FF2B5EF4-FFF2-40B4-BE49-F238E27FC236}">
                  <a16:creationId xmlns:a16="http://schemas.microsoft.com/office/drawing/2014/main" xmlns="" id="{009B7C0C-5B24-AE0B-DA96-F1F8DDE66F95}"/>
                </a:ext>
              </a:extLst>
            </p:cNvPr>
            <p:cNvSpPr/>
            <p:nvPr/>
          </p:nvSpPr>
          <p:spPr>
            <a:xfrm rot="16200000">
              <a:off x="3210474" y="4290902"/>
              <a:ext cx="586292" cy="419100"/>
            </a:xfrm>
            <a:prstGeom prst="rightArrow">
              <a:avLst/>
            </a:prstGeom>
            <a:solidFill>
              <a:srgbClr val="7FD7F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a:ea typeface="+mn-ea"/>
                <a:cs typeface="+mn-cs"/>
              </a:endParaRPr>
            </a:p>
          </p:txBody>
        </p:sp>
        <p:sp>
          <p:nvSpPr>
            <p:cNvPr id="9" name="Arrow: Right 8">
              <a:extLst>
                <a:ext uri="{FF2B5EF4-FFF2-40B4-BE49-F238E27FC236}">
                  <a16:creationId xmlns:a16="http://schemas.microsoft.com/office/drawing/2014/main" xmlns="" id="{572B3431-8269-A918-9652-F57D6742153E}"/>
                </a:ext>
              </a:extLst>
            </p:cNvPr>
            <p:cNvSpPr/>
            <p:nvPr/>
          </p:nvSpPr>
          <p:spPr>
            <a:xfrm rot="8500457">
              <a:off x="4192792" y="2683054"/>
              <a:ext cx="586292" cy="419100"/>
            </a:xfrm>
            <a:prstGeom prst="rightArrow">
              <a:avLst/>
            </a:prstGeom>
            <a:solidFill>
              <a:srgbClr val="D290C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a:ea typeface="+mn-ea"/>
                <a:cs typeface="+mn-cs"/>
              </a:endParaRPr>
            </a:p>
          </p:txBody>
        </p:sp>
      </p:grpSp>
    </p:spTree>
    <p:extLst>
      <p:ext uri="{BB962C8B-B14F-4D97-AF65-F5344CB8AC3E}">
        <p14:creationId xmlns:p14="http://schemas.microsoft.com/office/powerpoint/2010/main" val="305510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1250"/>
                                        <p:tgtEl>
                                          <p:spTgt spid="2"/>
                                        </p:tgtEl>
                                        <p:attrNameLst>
                                          <p:attrName>ppt_w</p:attrName>
                                        </p:attrNameLst>
                                      </p:cBhvr>
                                      <p:tavLst>
                                        <p:tav tm="0">
                                          <p:val>
                                            <p:strVal val="ppt_w"/>
                                          </p:val>
                                        </p:tav>
                                        <p:tav tm="100000">
                                          <p:val>
                                            <p:fltVal val="0"/>
                                          </p:val>
                                        </p:tav>
                                      </p:tavLst>
                                    </p:anim>
                                    <p:anim calcmode="lin" valueType="num">
                                      <p:cBhvr>
                                        <p:cTn id="7" dur="1250"/>
                                        <p:tgtEl>
                                          <p:spTgt spid="2"/>
                                        </p:tgtEl>
                                        <p:attrNameLst>
                                          <p:attrName>ppt_h</p:attrName>
                                        </p:attrNameLst>
                                      </p:cBhvr>
                                      <p:tavLst>
                                        <p:tav tm="0">
                                          <p:val>
                                            <p:strVal val="ppt_h"/>
                                          </p:val>
                                        </p:tav>
                                        <p:tav tm="100000">
                                          <p:val>
                                            <p:fltVal val="0"/>
                                          </p:val>
                                        </p:tav>
                                      </p:tavLst>
                                    </p:anim>
                                    <p:anim calcmode="lin" valueType="num">
                                      <p:cBhvr>
                                        <p:cTn id="8" dur="1250"/>
                                        <p:tgtEl>
                                          <p:spTgt spid="2"/>
                                        </p:tgtEl>
                                        <p:attrNameLst>
                                          <p:attrName>style.rotation</p:attrName>
                                        </p:attrNameLst>
                                      </p:cBhvr>
                                      <p:tavLst>
                                        <p:tav tm="0">
                                          <p:val>
                                            <p:fltVal val="0"/>
                                          </p:val>
                                        </p:tav>
                                        <p:tav tm="100000">
                                          <p:val>
                                            <p:fltVal val="360"/>
                                          </p:val>
                                        </p:tav>
                                      </p:tavLst>
                                    </p:anim>
                                    <p:animEffect transition="out" filter="fade">
                                      <p:cBhvr>
                                        <p:cTn id="9" dur="1250"/>
                                        <p:tgtEl>
                                          <p:spTgt spid="2"/>
                                        </p:tgtEl>
                                      </p:cBhvr>
                                    </p:animEffect>
                                    <p:set>
                                      <p:cBhvr>
                                        <p:cTn id="10" dur="1" fill="hold">
                                          <p:stCondLst>
                                            <p:cond delay="1249"/>
                                          </p:stCondLst>
                                        </p:cTn>
                                        <p:tgtEl>
                                          <p:spTgt spid="2"/>
                                        </p:tgtEl>
                                        <p:attrNameLst>
                                          <p:attrName>style.visibility</p:attrName>
                                        </p:attrNameLst>
                                      </p:cBhvr>
                                      <p:to>
                                        <p:strVal val="hidden"/>
                                      </p:to>
                                    </p:set>
                                  </p:childTnLst>
                                </p:cTn>
                              </p:par>
                            </p:childTnLst>
                          </p:cTn>
                        </p:par>
                        <p:par>
                          <p:cTn id="11" fill="hold">
                            <p:stCondLst>
                              <p:cond delay="1250"/>
                            </p:stCondLst>
                            <p:childTnLst>
                              <p:par>
                                <p:cTn id="12" presetID="49" presetClass="entr" presetSubtype="0" decel="10000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250" fill="hold"/>
                                        <p:tgtEl>
                                          <p:spTgt spid="15"/>
                                        </p:tgtEl>
                                        <p:attrNameLst>
                                          <p:attrName>ppt_w</p:attrName>
                                        </p:attrNameLst>
                                      </p:cBhvr>
                                      <p:tavLst>
                                        <p:tav tm="0">
                                          <p:val>
                                            <p:fltVal val="0"/>
                                          </p:val>
                                        </p:tav>
                                        <p:tav tm="100000">
                                          <p:val>
                                            <p:strVal val="#ppt_w"/>
                                          </p:val>
                                        </p:tav>
                                      </p:tavLst>
                                    </p:anim>
                                    <p:anim calcmode="lin" valueType="num">
                                      <p:cBhvr>
                                        <p:cTn id="15" dur="1250" fill="hold"/>
                                        <p:tgtEl>
                                          <p:spTgt spid="15"/>
                                        </p:tgtEl>
                                        <p:attrNameLst>
                                          <p:attrName>ppt_h</p:attrName>
                                        </p:attrNameLst>
                                      </p:cBhvr>
                                      <p:tavLst>
                                        <p:tav tm="0">
                                          <p:val>
                                            <p:fltVal val="0"/>
                                          </p:val>
                                        </p:tav>
                                        <p:tav tm="100000">
                                          <p:val>
                                            <p:strVal val="#ppt_h"/>
                                          </p:val>
                                        </p:tav>
                                      </p:tavLst>
                                    </p:anim>
                                    <p:anim calcmode="lin" valueType="num">
                                      <p:cBhvr>
                                        <p:cTn id="16" dur="1250" fill="hold"/>
                                        <p:tgtEl>
                                          <p:spTgt spid="15"/>
                                        </p:tgtEl>
                                        <p:attrNameLst>
                                          <p:attrName>style.rotation</p:attrName>
                                        </p:attrNameLst>
                                      </p:cBhvr>
                                      <p:tavLst>
                                        <p:tav tm="0">
                                          <p:val>
                                            <p:fltVal val="360"/>
                                          </p:val>
                                        </p:tav>
                                        <p:tav tm="100000">
                                          <p:val>
                                            <p:fltVal val="0"/>
                                          </p:val>
                                        </p:tav>
                                      </p:tavLst>
                                    </p:anim>
                                    <p:animEffect transition="in" filter="fade">
                                      <p:cBhvr>
                                        <p:cTn id="17" dur="1250"/>
                                        <p:tgtEl>
                                          <p:spTgt spid="15"/>
                                        </p:tgtEl>
                                      </p:cBhvr>
                                    </p:animEffect>
                                  </p:childTnLst>
                                </p:cTn>
                              </p:par>
                            </p:childTnLst>
                          </p:cTn>
                        </p:par>
                        <p:par>
                          <p:cTn id="18" fill="hold">
                            <p:stCondLst>
                              <p:cond delay="2500"/>
                            </p:stCondLst>
                            <p:childTnLst>
                              <p:par>
                                <p:cTn id="19" presetID="22" presetClass="entr" presetSubtype="8" fill="hold" nodeType="afterEffect">
                                  <p:stCondLst>
                                    <p:cond delay="100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22" presetClass="entr" presetSubtype="8" fill="hold" nodeType="withEffect">
                                  <p:stCondLst>
                                    <p:cond delay="100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par>
                          <p:cTn id="25" fill="hold">
                            <p:stCondLst>
                              <p:cond delay="4000"/>
                            </p:stCondLst>
                            <p:childTnLst>
                              <p:par>
                                <p:cTn id="26" presetID="22" presetClass="entr" presetSubtype="4" fill="hold" grpId="0" nodeType="after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75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5250"/>
                            </p:stCondLst>
                            <p:childTnLst>
                              <p:par>
                                <p:cTn id="33" presetID="10"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19" grpId="0" animBg="1"/>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4F1A0D1A-47BB-2C99-6326-7BAC0FB24F3F}"/>
              </a:ext>
            </a:extLst>
          </p:cNvPr>
          <p:cNvSpPr txBox="1"/>
          <p:nvPr/>
        </p:nvSpPr>
        <p:spPr>
          <a:xfrm>
            <a:off x="713803" y="2736502"/>
            <a:ext cx="2623286" cy="1384995"/>
          </a:xfrm>
          <a:prstGeom prst="rect">
            <a:avLst/>
          </a:prstGeom>
          <a:noFill/>
        </p:spPr>
        <p:txBody>
          <a:bodyPr wrap="square" rtlCol="0">
            <a:spAutoFit/>
          </a:bodyPr>
          <a:lstStyle/>
          <a:p>
            <a:pPr algn="ctr"/>
            <a:r>
              <a:rPr lang="en-US" sz="2800">
                <a:solidFill>
                  <a:schemeClr val="tx2"/>
                </a:solidFill>
              </a:rPr>
              <a:t>Multidisciplinary Peer Review Committee</a:t>
            </a:r>
          </a:p>
        </p:txBody>
      </p:sp>
      <p:sp>
        <p:nvSpPr>
          <p:cNvPr id="2" name="TextBox 1">
            <a:extLst>
              <a:ext uri="{FF2B5EF4-FFF2-40B4-BE49-F238E27FC236}">
                <a16:creationId xmlns:a16="http://schemas.microsoft.com/office/drawing/2014/main" xmlns="" id="{E970C354-AE92-1B36-ACE3-D89A63722365}"/>
              </a:ext>
            </a:extLst>
          </p:cNvPr>
          <p:cNvSpPr txBox="1"/>
          <p:nvPr/>
        </p:nvSpPr>
        <p:spPr>
          <a:xfrm>
            <a:off x="4178712" y="1454744"/>
            <a:ext cx="7688823" cy="4431983"/>
          </a:xfrm>
          <a:prstGeom prst="rect">
            <a:avLst/>
          </a:prstGeom>
          <a:noFill/>
        </p:spPr>
        <p:txBody>
          <a:bodyPr wrap="square" rtlCol="0">
            <a:spAutoFit/>
          </a:bodyPr>
          <a:lstStyle/>
          <a:p>
            <a:pPr marR="0">
              <a:spcBef>
                <a:spcPts val="0"/>
              </a:spcBef>
              <a:spcAft>
                <a:spcPts val="0"/>
              </a:spcAft>
              <a:tabLst>
                <a:tab pos="457200" algn="l"/>
                <a:tab pos="914400" algn="l"/>
              </a:tabLst>
            </a:pPr>
            <a:r>
              <a:rPr lang="en-US" sz="2200" b="1" i="1">
                <a:solidFill>
                  <a:schemeClr val="accent6">
                    <a:lumMod val="75000"/>
                  </a:schemeClr>
                </a:solidFill>
                <a:effectLst>
                  <a:outerShdw blurRad="38100" dist="38100" dir="2700000" algn="tl">
                    <a:srgbClr val="000000">
                      <a:alpha val="43137"/>
                    </a:srgbClr>
                  </a:outerShdw>
                </a:effectLst>
                <a:latin typeface="+mj-lt"/>
                <a:ea typeface="+mj-ea"/>
                <a:cs typeface="+mj-cs"/>
              </a:rPr>
              <a:t>PEER REVIEW COMMITTEE</a:t>
            </a:r>
          </a:p>
          <a:p>
            <a:r>
              <a:rPr lang="en-US" sz="2000"/>
              <a:t>The Peer Review Committee is responsible for: </a:t>
            </a:r>
          </a:p>
          <a:p>
            <a:pPr marL="285750" indent="-285750">
              <a:buFont typeface="Arial" panose="020B0604020202020204" pitchFamily="34" charset="0"/>
              <a:buChar char="•"/>
            </a:pPr>
            <a:r>
              <a:rPr lang="en-US" sz="2000"/>
              <a:t>Identification of data to be measured </a:t>
            </a:r>
          </a:p>
          <a:p>
            <a:pPr marL="285750" indent="-285750">
              <a:buFont typeface="Arial" panose="020B0604020202020204" pitchFamily="34" charset="0"/>
              <a:buChar char="•"/>
            </a:pPr>
            <a:r>
              <a:rPr lang="en-US" sz="2000"/>
              <a:t>Assuring appropriate collection of data </a:t>
            </a:r>
          </a:p>
          <a:p>
            <a:pPr marL="285750" indent="-285750">
              <a:buFont typeface="Arial" panose="020B0604020202020204" pitchFamily="34" charset="0"/>
              <a:buChar char="•"/>
            </a:pPr>
            <a:r>
              <a:rPr lang="en-US" sz="2000"/>
              <a:t>Assessing the data collected </a:t>
            </a:r>
          </a:p>
          <a:p>
            <a:pPr marL="285750" indent="-285750">
              <a:buFont typeface="Arial" panose="020B0604020202020204" pitchFamily="34" charset="0"/>
              <a:buChar char="•"/>
            </a:pPr>
            <a:r>
              <a:rPr lang="en-US" sz="2000"/>
              <a:t>Making conclusions related to their findings and assessment </a:t>
            </a:r>
          </a:p>
          <a:p>
            <a:pPr marL="285750" indent="-285750">
              <a:buFont typeface="Arial" panose="020B0604020202020204" pitchFamily="34" charset="0"/>
              <a:buChar char="•"/>
            </a:pPr>
            <a:r>
              <a:rPr lang="en-US" sz="2000"/>
              <a:t>Carrying out the peer review function </a:t>
            </a:r>
          </a:p>
          <a:p>
            <a:pPr marL="285750" indent="-285750">
              <a:buFont typeface="Arial" panose="020B0604020202020204" pitchFamily="34" charset="0"/>
              <a:buChar char="•"/>
            </a:pPr>
            <a:r>
              <a:rPr lang="en-US" sz="2000"/>
              <a:t>Reporting findings for inclusion in an individual practitioner profile to be used for the purposes of credentialing and related activities when asked </a:t>
            </a:r>
            <a:r>
              <a:rPr lang="en-US" sz="2000" b="1" i="1" u="sng">
                <a:sym typeface="Wingdings" panose="05000000000000000000" pitchFamily="2" charset="2"/>
              </a:rPr>
              <a:t> OPPE, FPPE, Individual case concerns</a:t>
            </a:r>
            <a:endParaRPr lang="en-US" sz="2000"/>
          </a:p>
          <a:p>
            <a:pPr marL="285750" indent="-285750">
              <a:buFont typeface="Arial" panose="020B0604020202020204" pitchFamily="34" charset="0"/>
              <a:buChar char="•"/>
            </a:pPr>
            <a:r>
              <a:rPr lang="en-US" sz="2000"/>
              <a:t>Reporting findings and conclusions to the Medical Executive Committee. The Medical Executive Committee is responsible for action or recommendations for action based upon the findings and conclusions of the medical staff Peer Review Committee initiatives </a:t>
            </a:r>
          </a:p>
        </p:txBody>
      </p:sp>
      <p:sp>
        <p:nvSpPr>
          <p:cNvPr id="10" name="TextBox 9">
            <a:extLst>
              <a:ext uri="{FF2B5EF4-FFF2-40B4-BE49-F238E27FC236}">
                <a16:creationId xmlns:a16="http://schemas.microsoft.com/office/drawing/2014/main" xmlns="" id="{22AFC80D-12CE-A790-7FE1-D83B0639F962}"/>
              </a:ext>
            </a:extLst>
          </p:cNvPr>
          <p:cNvSpPr txBox="1"/>
          <p:nvPr/>
        </p:nvSpPr>
        <p:spPr>
          <a:xfrm>
            <a:off x="333487" y="2784668"/>
            <a:ext cx="11525026" cy="2012527"/>
          </a:xfrm>
          <a:prstGeom prst="rect">
            <a:avLst/>
          </a:prstGeom>
          <a:gradFill flip="none" rotWithShape="1">
            <a:gsLst>
              <a:gs pos="100000">
                <a:srgbClr val="2A7851"/>
              </a:gs>
              <a:gs pos="27000">
                <a:srgbClr val="3BB4CD"/>
              </a:gs>
              <a:gs pos="73000">
                <a:srgbClr val="57B450"/>
              </a:gs>
              <a:gs pos="0">
                <a:srgbClr val="007D91"/>
              </a:gs>
            </a:gsLst>
            <a:lin ang="0" scaled="1"/>
            <a:tileRect/>
          </a:gradFill>
        </p:spPr>
        <p:txBody>
          <a:bodyPr wrap="square" rtlCol="0" anchor="ctr" anchorCtr="1">
            <a:noAutofit/>
          </a:bodyPr>
          <a:lstStyle/>
          <a:p>
            <a:pPr algn="ctr"/>
            <a:r>
              <a:rPr lang="en-US" sz="3200" b="1" i="1">
                <a:solidFill>
                  <a:schemeClr val="bg1"/>
                </a:solidFill>
                <a:effectLst>
                  <a:outerShdw blurRad="38100" dist="38100" dir="2700000" algn="tl">
                    <a:srgbClr val="000000">
                      <a:alpha val="43137"/>
                    </a:srgbClr>
                  </a:outerShdw>
                </a:effectLst>
                <a:latin typeface="+mj-lt"/>
                <a:ea typeface="+mj-ea"/>
                <a:cs typeface="+mj-cs"/>
              </a:rPr>
              <a:t>Bottom line – </a:t>
            </a:r>
          </a:p>
          <a:p>
            <a:pPr algn="ctr"/>
            <a:r>
              <a:rPr lang="en-US" sz="3200" b="1" i="1">
                <a:solidFill>
                  <a:schemeClr val="bg1"/>
                </a:solidFill>
                <a:effectLst>
                  <a:outerShdw blurRad="38100" dist="38100" dir="2700000" algn="tl">
                    <a:srgbClr val="000000">
                      <a:alpha val="43137"/>
                    </a:srgbClr>
                  </a:outerShdw>
                </a:effectLst>
                <a:latin typeface="+mj-lt"/>
                <a:ea typeface="+mj-ea"/>
                <a:cs typeface="+mj-cs"/>
              </a:rPr>
              <a:t>Peer Review involves a lot more than reviewing cases</a:t>
            </a:r>
          </a:p>
        </p:txBody>
      </p:sp>
    </p:spTree>
    <p:extLst>
      <p:ext uri="{BB962C8B-B14F-4D97-AF65-F5344CB8AC3E}">
        <p14:creationId xmlns:p14="http://schemas.microsoft.com/office/powerpoint/2010/main" val="294016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ppt_x</p:attrName>
                                        </p:attrNameLst>
                                      </p:cBhvr>
                                      <p:tavLst>
                                        <p:tav tm="0">
                                          <p:val>
                                            <p:strVal val="#ppt_x"/>
                                          </p:val>
                                        </p:tav>
                                        <p:tav tm="100000">
                                          <p:val>
                                            <p:strVal val="#ppt_x"/>
                                          </p:val>
                                        </p:tav>
                                      </p:tavLst>
                                    </p:anim>
                                    <p:anim calcmode="lin" valueType="num">
                                      <p:cBhvr>
                                        <p:cTn id="9" dur="2000" fill="hold"/>
                                        <p:tgtEl>
                                          <p:spTgt spid="10"/>
                                        </p:tgtEl>
                                        <p:attrNameLst>
                                          <p:attrName>ppt_y</p:attrName>
                                        </p:attrNameLst>
                                      </p:cBhvr>
                                      <p:tavLst>
                                        <p:tav tm="0">
                                          <p:val>
                                            <p:strVal val="#ppt_y+.1"/>
                                          </p:val>
                                        </p:tav>
                                        <p:tav tm="100000">
                                          <p:val>
                                            <p:strVal val="#ppt_y"/>
                                          </p:val>
                                        </p:tav>
                                      </p:tavLst>
                                    </p:anim>
                                  </p:childTnLst>
                                </p:cTn>
                              </p:par>
                              <p:par>
                                <p:cTn id="10" presetID="10" presetClass="exit" presetSubtype="0" fill="hold" grpId="0" nodeType="with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xmlns="" id="{5149752C-5034-356B-3FC9-D4121BFB880B}"/>
              </a:ext>
            </a:extLst>
          </p:cNvPr>
          <p:cNvSpPr txBox="1">
            <a:spLocks/>
          </p:cNvSpPr>
          <p:nvPr/>
        </p:nvSpPr>
        <p:spPr>
          <a:xfrm>
            <a:off x="418214" y="260791"/>
            <a:ext cx="11426456" cy="960400"/>
          </a:xfrm>
          <a:prstGeom prst="rect">
            <a:avLst/>
          </a:prstGeom>
        </p:spPr>
        <p:txBody>
          <a:bodyPr anchor="ctr"/>
          <a:lstStyle>
            <a:lvl1pPr algn="ctr" defTabSz="914400" rtl="0" eaLnBrk="1" latinLnBrk="0" hangingPunct="1">
              <a:lnSpc>
                <a:spcPct val="90000"/>
              </a:lnSpc>
              <a:spcBef>
                <a:spcPct val="0"/>
              </a:spcBef>
              <a:buNone/>
              <a:defRPr sz="44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mj-cs"/>
              </a:rPr>
              <a:t>Contemporary Peer Review Stages</a:t>
            </a:r>
          </a:p>
        </p:txBody>
      </p:sp>
      <p:sp>
        <p:nvSpPr>
          <p:cNvPr id="7" name="Content Placeholder 2">
            <a:extLst>
              <a:ext uri="{FF2B5EF4-FFF2-40B4-BE49-F238E27FC236}">
                <a16:creationId xmlns:a16="http://schemas.microsoft.com/office/drawing/2014/main" xmlns="" id="{5DF1F5B3-C7AE-8CD3-CC22-395E37FCCE0B}"/>
              </a:ext>
            </a:extLst>
          </p:cNvPr>
          <p:cNvSpPr txBox="1">
            <a:spLocks/>
          </p:cNvSpPr>
          <p:nvPr/>
        </p:nvSpPr>
        <p:spPr>
          <a:xfrm>
            <a:off x="418214" y="2018038"/>
            <a:ext cx="9153803" cy="3409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Starts with Triggers:</a:t>
            </a:r>
          </a:p>
          <a:p>
            <a:pPr marL="685800" marR="0" lvl="1" indent="-228600" algn="l" defTabSz="914400" rtl="0" eaLnBrk="1" fontAlgn="auto" latinLnBrk="0" hangingPunct="1">
              <a:lnSpc>
                <a:spcPct val="90000"/>
              </a:lnSpc>
              <a:spcBef>
                <a:spcPts val="500"/>
              </a:spcBef>
              <a:spcAft>
                <a:spcPts val="0"/>
              </a:spcAft>
              <a:buClr>
                <a:srgbClr val="63B1BC"/>
              </a:buClr>
              <a:buSzTx/>
              <a:buFont typeface="Arial" panose="020B0604020202020204" pitchFamily="34" charset="0"/>
              <a:buChar char="•"/>
              <a:tabLst/>
              <a:defRPr/>
            </a:pPr>
            <a:r>
              <a:rPr kumimoji="0" lang="en-US" altLang="en-US" sz="22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Referrals</a:t>
            </a:r>
          </a:p>
          <a:p>
            <a:pPr marL="685800" marR="0" lvl="1" indent="-228600" algn="l" defTabSz="914400" rtl="0" eaLnBrk="1" fontAlgn="auto" latinLnBrk="0" hangingPunct="1">
              <a:lnSpc>
                <a:spcPct val="90000"/>
              </a:lnSpc>
              <a:spcBef>
                <a:spcPts val="500"/>
              </a:spcBef>
              <a:spcAft>
                <a:spcPts val="0"/>
              </a:spcAft>
              <a:buClr>
                <a:srgbClr val="63B1BC"/>
              </a:buClr>
              <a:buSzTx/>
              <a:buFont typeface="Arial" panose="020B0604020202020204" pitchFamily="34" charset="0"/>
              <a:buChar char="•"/>
              <a:tabLst/>
              <a:defRPr/>
            </a:pPr>
            <a:r>
              <a:rPr kumimoji="0" lang="en-US" altLang="en-US" sz="22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Indicators</a:t>
            </a:r>
          </a:p>
          <a:p>
            <a:pPr marR="0" lvl="2" algn="l" defTabSz="914400" rtl="0" eaLnBrk="1" fontAlgn="auto" latinLnBrk="0" hangingPunct="1">
              <a:lnSpc>
                <a:spcPct val="90000"/>
              </a:lnSpc>
              <a:spcBef>
                <a:spcPts val="500"/>
              </a:spcBef>
              <a:spcAft>
                <a:spcPts val="0"/>
              </a:spcAft>
              <a:buClr>
                <a:srgbClr val="63B1BC"/>
              </a:buClr>
              <a:buSzTx/>
              <a:buFont typeface="Courier New" panose="02070309020205020404" pitchFamily="49" charset="0"/>
              <a:buChar char="o"/>
              <a:tabLst/>
              <a:defRPr/>
            </a:pPr>
            <a:r>
              <a:rPr kumimoji="0" lang="en-US" altLang="en-US" sz="18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Rule-based</a:t>
            </a:r>
          </a:p>
          <a:p>
            <a:pPr marR="0" lvl="2" algn="l" defTabSz="914400" rtl="0" eaLnBrk="1" fontAlgn="auto" latinLnBrk="0" hangingPunct="1">
              <a:lnSpc>
                <a:spcPct val="90000"/>
              </a:lnSpc>
              <a:spcBef>
                <a:spcPts val="500"/>
              </a:spcBef>
              <a:spcAft>
                <a:spcPts val="0"/>
              </a:spcAft>
              <a:buClr>
                <a:srgbClr val="63B1BC"/>
              </a:buClr>
              <a:buSzTx/>
              <a:buFont typeface="Courier New" panose="02070309020205020404" pitchFamily="49" charset="0"/>
              <a:buChar char="o"/>
              <a:tabLst/>
              <a:defRPr/>
            </a:pPr>
            <a:r>
              <a:rPr kumimoji="0" lang="en-US" altLang="en-US" sz="18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Rate-based </a:t>
            </a:r>
          </a:p>
          <a:p>
            <a:pPr marL="0" marR="0" lvl="0" indent="0" algn="l" defTabSz="914400" rtl="0" eaLnBrk="1" fontAlgn="auto" latinLnBrk="0" hangingPunct="1">
              <a:lnSpc>
                <a:spcPct val="90000"/>
              </a:lnSpc>
              <a:spcBef>
                <a:spcPts val="1000"/>
              </a:spcBef>
              <a:spcAft>
                <a:spcPts val="0"/>
              </a:spcAft>
              <a:buClr>
                <a:srgbClr val="1E948F"/>
              </a:buClr>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Attribution of care can be challenging</a:t>
            </a:r>
          </a:p>
          <a:p>
            <a:pPr marL="685800" marR="0" lvl="1" indent="-228600" algn="l" defTabSz="914400" rtl="0" eaLnBrk="1" fontAlgn="auto" latinLnBrk="0" hangingPunct="1">
              <a:lnSpc>
                <a:spcPct val="90000"/>
              </a:lnSpc>
              <a:spcBef>
                <a:spcPts val="500"/>
              </a:spcBef>
              <a:spcAft>
                <a:spcPts val="0"/>
              </a:spcAft>
              <a:buClr>
                <a:srgbClr val="63B1BC"/>
              </a:buClr>
              <a:buSzTx/>
              <a:buFont typeface="Arial" panose="020B0604020202020204" pitchFamily="34" charset="0"/>
              <a:buChar char="•"/>
              <a:tabLst/>
              <a:defRPr/>
            </a:pPr>
            <a:r>
              <a:rPr kumimoji="0" lang="en-US" altLang="en-US" sz="22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Straightforward for procedural care</a:t>
            </a:r>
          </a:p>
          <a:p>
            <a:pPr marL="685800" marR="0" lvl="1" indent="-228600" algn="l" defTabSz="914400" rtl="0" eaLnBrk="1" fontAlgn="auto" latinLnBrk="0" hangingPunct="1">
              <a:lnSpc>
                <a:spcPct val="90000"/>
              </a:lnSpc>
              <a:spcBef>
                <a:spcPts val="500"/>
              </a:spcBef>
              <a:spcAft>
                <a:spcPts val="0"/>
              </a:spcAft>
              <a:buClr>
                <a:srgbClr val="63B1BC"/>
              </a:buClr>
              <a:buSzTx/>
              <a:buFont typeface="Arial" panose="020B0604020202020204" pitchFamily="34" charset="0"/>
              <a:buChar char="•"/>
              <a:tabLst/>
              <a:defRPr/>
            </a:pPr>
            <a:r>
              <a:rPr kumimoji="0" lang="en-US" altLang="en-US" sz="22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Aggregate data and complex care can be more problematic</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endParaRPr>
          </a:p>
          <a:p>
            <a:pPr marL="0" marR="0" lvl="1" indent="0" algn="l" defTabSz="914400" rtl="0" eaLnBrk="1" fontAlgn="auto" latinLnBrk="0" hangingPunct="1">
              <a:lnSpc>
                <a:spcPct val="90000"/>
              </a:lnSpc>
              <a:spcBef>
                <a:spcPts val="500"/>
              </a:spcBef>
              <a:spcAft>
                <a:spcPts val="0"/>
              </a:spcAft>
              <a:buClrTx/>
              <a:buSzTx/>
              <a:buFont typeface="Roboto" panose="020B0604020202020204" pitchFamily="34" charset="0"/>
              <a:buNone/>
              <a:tabLst/>
              <a:defRPr/>
            </a:pPr>
            <a:r>
              <a:rPr kumimoji="0" lang="en-US" altLang="en-US" sz="2400" b="0" i="1" u="none" strike="noStrike" kern="1200" cap="none" spc="0" normalizeH="0" baseline="0" noProof="0" dirty="0">
                <a:ln>
                  <a:noFill/>
                </a:ln>
                <a:solidFill>
                  <a:srgbClr val="44546A"/>
                </a:solidFill>
                <a:effectLst/>
                <a:uLnTx/>
                <a:uFillTx/>
                <a:latin typeface="Calibri" panose="020F0502020204030204"/>
                <a:ea typeface="+mn-ea"/>
                <a:cs typeface="+mn-cs"/>
              </a:rPr>
              <a:t>Be wary of complaints that cannot be validated but observe their frequency.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pic>
        <p:nvPicPr>
          <p:cNvPr id="8" name="Picture 7" descr="5 Step Funnel Analysis Diagram">
            <a:extLst>
              <a:ext uri="{FF2B5EF4-FFF2-40B4-BE49-F238E27FC236}">
                <a16:creationId xmlns:a16="http://schemas.microsoft.com/office/drawing/2014/main" xmlns="" id="{5484A994-2D11-0773-6CCD-41F1EA1F56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80" t="20958" r="74224" b="29494"/>
          <a:stretch/>
        </p:blipFill>
        <p:spPr bwMode="auto">
          <a:xfrm>
            <a:off x="7944424" y="1221191"/>
            <a:ext cx="771559" cy="2207809"/>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xmlns="" id="{8390861A-D27A-FCC2-159B-0EE283341289}"/>
              </a:ext>
            </a:extLst>
          </p:cNvPr>
          <p:cNvSpPr txBox="1">
            <a:spLocks/>
          </p:cNvSpPr>
          <p:nvPr/>
        </p:nvSpPr>
        <p:spPr>
          <a:xfrm>
            <a:off x="418214" y="1221192"/>
            <a:ext cx="11426456" cy="465824"/>
          </a:xfrm>
          <a:prstGeom prst="rect">
            <a:avLst/>
          </a:prstGeom>
        </p:spPr>
        <p:txBody>
          <a:bodyPr/>
          <a:lstStyle>
            <a:lvl1pPr marL="228600" indent="-228600" algn="l" defTabSz="914400" rtl="0" eaLnBrk="1" latinLnBrk="0" hangingPunct="1">
              <a:lnSpc>
                <a:spcPct val="90000"/>
              </a:lnSpc>
              <a:spcBef>
                <a:spcPts val="1000"/>
              </a:spcBef>
              <a:buFont typeface="Roboto"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Roboto"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Roboto"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Roboto" panose="020B0604020202020204" pitchFamily="34" charset="0"/>
              <a:buNone/>
              <a:tabLst/>
              <a:defRPr/>
            </a:pPr>
            <a:r>
              <a:rPr kumimoji="0" lang="en-US" sz="2800" b="1" i="1" u="none" strike="noStrike" kern="1200" cap="none" spc="0" normalizeH="0" baseline="0" noProof="0" dirty="0">
                <a:ln>
                  <a:noFill/>
                </a:ln>
                <a:solidFill>
                  <a:srgbClr val="44546A"/>
                </a:solidFill>
                <a:effectLst/>
                <a:uLnTx/>
                <a:uFillTx/>
                <a:latin typeface="Roboto"/>
                <a:ea typeface="+mn-ea"/>
                <a:cs typeface="+mn-cs"/>
              </a:rPr>
              <a:t>1</a:t>
            </a:r>
            <a:r>
              <a:rPr kumimoji="0" lang="en-US" sz="2800" b="1" i="1" u="none" strike="noStrike" kern="1200" cap="none" spc="0" normalizeH="0" baseline="30000" noProof="0" dirty="0">
                <a:ln>
                  <a:noFill/>
                </a:ln>
                <a:solidFill>
                  <a:srgbClr val="44546A"/>
                </a:solidFill>
                <a:effectLst/>
                <a:uLnTx/>
                <a:uFillTx/>
                <a:latin typeface="Roboto"/>
                <a:ea typeface="+mn-ea"/>
                <a:cs typeface="+mn-cs"/>
              </a:rPr>
              <a:t>st</a:t>
            </a:r>
            <a:r>
              <a:rPr kumimoji="0" lang="en-US" sz="2800" b="1" i="1" u="none" strike="noStrike" kern="1200" cap="none" spc="0" normalizeH="0" baseline="0" noProof="0" dirty="0">
                <a:ln>
                  <a:noFill/>
                </a:ln>
                <a:solidFill>
                  <a:srgbClr val="44546A"/>
                </a:solidFill>
                <a:effectLst/>
                <a:uLnTx/>
                <a:uFillTx/>
                <a:latin typeface="Roboto"/>
                <a:ea typeface="+mn-ea"/>
                <a:cs typeface="+mn-cs"/>
              </a:rPr>
              <a:t> Stage – Initiation of PR Process </a:t>
            </a:r>
          </a:p>
        </p:txBody>
      </p:sp>
    </p:spTree>
    <p:extLst>
      <p:ext uri="{BB962C8B-B14F-4D97-AF65-F5344CB8AC3E}">
        <p14:creationId xmlns:p14="http://schemas.microsoft.com/office/powerpoint/2010/main" val="141182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xmlns="" id="{5149752C-5034-356B-3FC9-D4121BFB880B}"/>
              </a:ext>
            </a:extLst>
          </p:cNvPr>
          <p:cNvSpPr txBox="1">
            <a:spLocks/>
          </p:cNvSpPr>
          <p:nvPr/>
        </p:nvSpPr>
        <p:spPr>
          <a:xfrm>
            <a:off x="418214" y="260791"/>
            <a:ext cx="11426456" cy="960400"/>
          </a:xfrm>
          <a:prstGeom prst="rect">
            <a:avLst/>
          </a:prstGeom>
        </p:spPr>
        <p:txBody>
          <a:bodyPr anchor="ctr"/>
          <a:lstStyle>
            <a:lvl1pPr algn="ctr" defTabSz="914400" rtl="0" eaLnBrk="1" latinLnBrk="0" hangingPunct="1">
              <a:lnSpc>
                <a:spcPct val="90000"/>
              </a:lnSpc>
              <a:spcBef>
                <a:spcPct val="0"/>
              </a:spcBef>
              <a:buNone/>
              <a:defRPr sz="44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mj-cs"/>
              </a:rPr>
              <a:t>Contemporary Peer Review Stages</a:t>
            </a:r>
          </a:p>
        </p:txBody>
      </p:sp>
      <p:pic>
        <p:nvPicPr>
          <p:cNvPr id="10" name="Picture 9" descr="5 Step Funnel Analysis Diagram">
            <a:extLst>
              <a:ext uri="{FF2B5EF4-FFF2-40B4-BE49-F238E27FC236}">
                <a16:creationId xmlns:a16="http://schemas.microsoft.com/office/drawing/2014/main" xmlns="" id="{CABE530B-0475-7E66-EDC7-DDC9DED3E6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80" t="20958" r="61666" b="29494"/>
          <a:stretch/>
        </p:blipFill>
        <p:spPr bwMode="auto">
          <a:xfrm>
            <a:off x="7944424" y="1221191"/>
            <a:ext cx="1559499" cy="2207809"/>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xmlns="" id="{47C6B64E-C8F2-20E5-C69C-46FCAD40FD57}"/>
              </a:ext>
            </a:extLst>
          </p:cNvPr>
          <p:cNvSpPr txBox="1">
            <a:spLocks/>
          </p:cNvSpPr>
          <p:nvPr/>
        </p:nvSpPr>
        <p:spPr>
          <a:xfrm>
            <a:off x="418215" y="2018037"/>
            <a:ext cx="7526210" cy="227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07988" rtl="0" eaLnBrk="0" fontAlgn="auto" latinLnBrk="0" hangingPunct="0">
              <a:lnSpc>
                <a:spcPct val="100000"/>
              </a:lnSpc>
              <a:spcBef>
                <a:spcPct val="20000"/>
              </a:spcBef>
              <a:spcAft>
                <a:spcPts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Trebuchet MS" panose="020B0603020202020204" pitchFamily="34" charset="0"/>
              </a:rPr>
              <a:t>Quality Department prescreens with the Chair </a:t>
            </a:r>
          </a:p>
          <a:p>
            <a:pPr marL="750888" marR="0" lvl="1" indent="-342900" algn="l" defTabSz="407988" rtl="0" eaLnBrk="0" fontAlgn="auto" latinLnBrk="0" hangingPunct="0">
              <a:lnSpc>
                <a:spcPct val="100000"/>
              </a:lnSpc>
              <a:spcBef>
                <a:spcPct val="20000"/>
              </a:spcBef>
              <a:spcAft>
                <a:spcPts val="0"/>
              </a:spcAft>
              <a:buClr>
                <a:srgbClr val="63B1BC"/>
              </a:buClr>
              <a:buSzTx/>
              <a:buFont typeface="Arial" panose="020B0604020202020204" pitchFamily="34" charset="0"/>
              <a:buChar char="•"/>
              <a:tabLst/>
              <a:defRPr/>
            </a:pPr>
            <a:r>
              <a:rPr kumimoji="0" lang="en-US" altLang="en-US" sz="22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Trebuchet MS" panose="020B0603020202020204" pitchFamily="34" charset="0"/>
              </a:rPr>
              <a:t>A Minor Rule Violation (simple), or</a:t>
            </a:r>
          </a:p>
          <a:p>
            <a:pPr marL="750888" marR="0" lvl="1" indent="-342900" algn="l" defTabSz="407988" rtl="0" eaLnBrk="0" fontAlgn="auto" latinLnBrk="0" hangingPunct="0">
              <a:lnSpc>
                <a:spcPct val="100000"/>
              </a:lnSpc>
              <a:spcBef>
                <a:spcPct val="20000"/>
              </a:spcBef>
              <a:spcAft>
                <a:spcPts val="0"/>
              </a:spcAft>
              <a:buClr>
                <a:srgbClr val="63B1BC"/>
              </a:buClr>
              <a:buSzTx/>
              <a:buFont typeface="Arial" panose="020B0604020202020204" pitchFamily="34" charset="0"/>
              <a:buChar char="•"/>
              <a:tabLst/>
              <a:defRPr/>
            </a:pPr>
            <a:r>
              <a:rPr kumimoji="0" lang="en-US" altLang="en-US" sz="22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Trebuchet MS" panose="020B0603020202020204" pitchFamily="34" charset="0"/>
              </a:rPr>
              <a:t>A Significant Quality Event (complex)</a:t>
            </a:r>
          </a:p>
          <a:p>
            <a:pPr marL="750888" marR="0" lvl="1" indent="-342900" algn="l" defTabSz="407988" rtl="0" eaLnBrk="0" fontAlgn="auto" latinLnBrk="0" hangingPunct="0">
              <a:lnSpc>
                <a:spcPct val="100000"/>
              </a:lnSpc>
              <a:spcBef>
                <a:spcPct val="20000"/>
              </a:spcBef>
              <a:spcAft>
                <a:spcPts val="0"/>
              </a:spcAft>
              <a:buClr>
                <a:srgbClr val="63B1BC"/>
              </a:buClr>
              <a:buSzTx/>
              <a:buFont typeface="Arial" panose="020B0604020202020204" pitchFamily="34" charset="0"/>
              <a:buChar char="•"/>
              <a:tabLst/>
              <a:defRPr/>
            </a:pPr>
            <a:r>
              <a:rPr kumimoji="0" lang="en-US" altLang="en-US" sz="22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Trebuchet MS" panose="020B0603020202020204" pitchFamily="34" charset="0"/>
              </a:rPr>
              <a:t>Keep track of those that don’t get referred to Peer Review Committee (“Track &amp; Trend”)</a:t>
            </a:r>
          </a:p>
        </p:txBody>
      </p:sp>
      <p:sp>
        <p:nvSpPr>
          <p:cNvPr id="12" name="Content Placeholder 2">
            <a:extLst>
              <a:ext uri="{FF2B5EF4-FFF2-40B4-BE49-F238E27FC236}">
                <a16:creationId xmlns:a16="http://schemas.microsoft.com/office/drawing/2014/main" xmlns="" id="{E5D66AFE-0ECF-4188-9F8C-338F4DF7AFD2}"/>
              </a:ext>
            </a:extLst>
          </p:cNvPr>
          <p:cNvSpPr txBox="1">
            <a:spLocks/>
          </p:cNvSpPr>
          <p:nvPr/>
        </p:nvSpPr>
        <p:spPr>
          <a:xfrm>
            <a:off x="418214" y="1221192"/>
            <a:ext cx="11426456" cy="465824"/>
          </a:xfrm>
          <a:prstGeom prst="rect">
            <a:avLst/>
          </a:prstGeom>
        </p:spPr>
        <p:txBody>
          <a:bodyPr/>
          <a:lstStyle>
            <a:lvl1pPr marL="228600" indent="-228600" algn="l" defTabSz="914400" rtl="0" eaLnBrk="1" latinLnBrk="0" hangingPunct="1">
              <a:lnSpc>
                <a:spcPct val="90000"/>
              </a:lnSpc>
              <a:spcBef>
                <a:spcPts val="1000"/>
              </a:spcBef>
              <a:buFont typeface="Roboto"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Roboto"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Roboto"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Roboto" panose="020B0604020202020204" pitchFamily="34" charset="0"/>
              <a:buNone/>
              <a:tabLst/>
              <a:defRPr/>
            </a:pPr>
            <a:r>
              <a:rPr kumimoji="0" lang="en-US" sz="2800" b="1" i="1" u="none" strike="noStrike" kern="1200" cap="none" spc="0" normalizeH="0" baseline="0" noProof="0" dirty="0">
                <a:ln>
                  <a:noFill/>
                </a:ln>
                <a:solidFill>
                  <a:srgbClr val="44546A"/>
                </a:solidFill>
                <a:effectLst/>
                <a:uLnTx/>
                <a:uFillTx/>
                <a:latin typeface="Roboto"/>
                <a:ea typeface="+mn-ea"/>
                <a:cs typeface="+mn-cs"/>
              </a:rPr>
              <a:t>2</a:t>
            </a:r>
            <a:r>
              <a:rPr kumimoji="0" lang="en-US" sz="2800" b="1" i="1" u="none" strike="noStrike" kern="1200" cap="none" spc="0" normalizeH="0" baseline="30000" noProof="0" dirty="0">
                <a:ln>
                  <a:noFill/>
                </a:ln>
                <a:solidFill>
                  <a:srgbClr val="44546A"/>
                </a:solidFill>
                <a:effectLst/>
                <a:uLnTx/>
                <a:uFillTx/>
                <a:latin typeface="Roboto"/>
                <a:ea typeface="+mn-ea"/>
                <a:cs typeface="+mn-cs"/>
              </a:rPr>
              <a:t>nd</a:t>
            </a:r>
            <a:r>
              <a:rPr kumimoji="0" lang="en-US" sz="2800" b="1" i="1" u="none" strike="noStrike" kern="1200" cap="none" spc="0" normalizeH="0" baseline="0" noProof="0" dirty="0">
                <a:ln>
                  <a:noFill/>
                </a:ln>
                <a:solidFill>
                  <a:srgbClr val="44546A"/>
                </a:solidFill>
                <a:effectLst/>
                <a:uLnTx/>
                <a:uFillTx/>
                <a:latin typeface="Roboto"/>
                <a:ea typeface="+mn-ea"/>
                <a:cs typeface="+mn-cs"/>
              </a:rPr>
              <a:t>  Stage – Screening</a:t>
            </a:r>
          </a:p>
        </p:txBody>
      </p:sp>
      <p:sp>
        <p:nvSpPr>
          <p:cNvPr id="13" name="Content Placeholder 2">
            <a:extLst>
              <a:ext uri="{FF2B5EF4-FFF2-40B4-BE49-F238E27FC236}">
                <a16:creationId xmlns:a16="http://schemas.microsoft.com/office/drawing/2014/main" xmlns="" id="{098D4BE2-985F-2761-7844-2E0E4C8F42AC}"/>
              </a:ext>
            </a:extLst>
          </p:cNvPr>
          <p:cNvSpPr txBox="1">
            <a:spLocks/>
          </p:cNvSpPr>
          <p:nvPr/>
        </p:nvSpPr>
        <p:spPr>
          <a:xfrm>
            <a:off x="418214" y="4279543"/>
            <a:ext cx="8978705" cy="960400"/>
          </a:xfrm>
          <a:prstGeom prst="rect">
            <a:avLst/>
          </a:prstGeom>
        </p:spPr>
        <p:txBody>
          <a:bodyPr/>
          <a:lstStyle>
            <a:lvl1pPr marL="228600" indent="-228600" algn="l" defTabSz="914400" rtl="0" eaLnBrk="1" latinLnBrk="0" hangingPunct="1">
              <a:lnSpc>
                <a:spcPct val="90000"/>
              </a:lnSpc>
              <a:spcBef>
                <a:spcPts val="1000"/>
              </a:spcBef>
              <a:buFont typeface="Roboto"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Roboto"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Roboto"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ct val="20000"/>
              </a:spcBef>
              <a:spcAft>
                <a:spcPts val="0"/>
              </a:spcAft>
              <a:buClrTx/>
              <a:buSzTx/>
              <a:buFont typeface="Roboto" panose="020B0604020202020204" pitchFamily="34" charset="0"/>
              <a:buNone/>
              <a:tabLst/>
              <a:defRPr/>
            </a:pPr>
            <a:r>
              <a:rPr kumimoji="0" lang="en-US" altLang="en-US" sz="24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Note: Be diligent at determining whether an event is a minor violation of the medical staff rule or a complex quality event. </a:t>
            </a:r>
            <a:endParaRPr kumimoji="0" lang="en-US" sz="24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endParaRPr>
          </a:p>
        </p:txBody>
      </p:sp>
      <p:sp>
        <p:nvSpPr>
          <p:cNvPr id="2" name="Rectangle: Rounded Corners 1">
            <a:extLst>
              <a:ext uri="{FF2B5EF4-FFF2-40B4-BE49-F238E27FC236}">
                <a16:creationId xmlns:a16="http://schemas.microsoft.com/office/drawing/2014/main" xmlns="" id="{286056DC-5304-BBC3-ACBF-62C8C33DBDE9}"/>
              </a:ext>
            </a:extLst>
          </p:cNvPr>
          <p:cNvSpPr/>
          <p:nvPr/>
        </p:nvSpPr>
        <p:spPr>
          <a:xfrm>
            <a:off x="2554900" y="3635767"/>
            <a:ext cx="2131400" cy="390139"/>
          </a:xfrm>
          <a:prstGeom prst="roundRect">
            <a:avLst/>
          </a:prstGeom>
          <a:solidFill>
            <a:srgbClr val="00B0F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9178D4E6-E175-5C2E-0BE5-D7138E95FC28}"/>
              </a:ext>
            </a:extLst>
          </p:cNvPr>
          <p:cNvSpPr/>
          <p:nvPr/>
        </p:nvSpPr>
        <p:spPr>
          <a:xfrm>
            <a:off x="4681474" y="5515241"/>
            <a:ext cx="1518254" cy="390139"/>
          </a:xfrm>
          <a:prstGeom prst="roundRect">
            <a:avLst/>
          </a:prstGeom>
          <a:solidFill>
            <a:srgbClr val="00B0F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xmlns="" id="{A0EBDDB3-4789-4E4E-A05C-F402B4DA15EE}"/>
              </a:ext>
            </a:extLst>
          </p:cNvPr>
          <p:cNvCxnSpPr>
            <a:cxnSpLocks/>
          </p:cNvCxnSpPr>
          <p:nvPr/>
        </p:nvCxnSpPr>
        <p:spPr>
          <a:xfrm flipV="1">
            <a:off x="3562900" y="4025906"/>
            <a:ext cx="0" cy="1679569"/>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xmlns="" id="{0A117060-3A47-746D-C275-D7CD8B16C6E4}"/>
              </a:ext>
            </a:extLst>
          </p:cNvPr>
          <p:cNvSpPr txBox="1"/>
          <p:nvPr/>
        </p:nvSpPr>
        <p:spPr>
          <a:xfrm>
            <a:off x="5061495" y="5496191"/>
            <a:ext cx="758213" cy="400110"/>
          </a:xfrm>
          <a:prstGeom prst="rect">
            <a:avLst/>
          </a:prstGeom>
          <a:noFill/>
          <a:effectLst>
            <a:softEdge rad="889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mn-cs"/>
              </a:rPr>
              <a:t>OPPE</a:t>
            </a:r>
            <a:endParaRPr kumimoji="0" lang="en-US" sz="2000" b="1" i="0" u="sng" strike="noStrike" kern="1200" cap="none" spc="0" normalizeH="0" baseline="0" noProof="0" dirty="0">
              <a:ln>
                <a:noFill/>
              </a:ln>
              <a:solidFill>
                <a:srgbClr val="44546A"/>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xmlns="" id="{DD04CBED-61D6-3268-5667-FE6EB7D24B44}"/>
              </a:ext>
            </a:extLst>
          </p:cNvPr>
          <p:cNvCxnSpPr>
            <a:cxnSpLocks/>
          </p:cNvCxnSpPr>
          <p:nvPr/>
        </p:nvCxnSpPr>
        <p:spPr>
          <a:xfrm>
            <a:off x="3553375" y="5691261"/>
            <a:ext cx="1118574" cy="1"/>
          </a:xfrm>
          <a:prstGeom prst="line">
            <a:avLst/>
          </a:prstGeom>
          <a:ln w="38100">
            <a:solidFill>
              <a:srgbClr val="00B0F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574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25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xmlns="" id="{5149752C-5034-356B-3FC9-D4121BFB880B}"/>
              </a:ext>
            </a:extLst>
          </p:cNvPr>
          <p:cNvSpPr txBox="1">
            <a:spLocks/>
          </p:cNvSpPr>
          <p:nvPr/>
        </p:nvSpPr>
        <p:spPr>
          <a:xfrm>
            <a:off x="418214" y="260791"/>
            <a:ext cx="11426456" cy="960400"/>
          </a:xfrm>
          <a:prstGeom prst="rect">
            <a:avLst/>
          </a:prstGeom>
        </p:spPr>
        <p:txBody>
          <a:bodyPr anchor="ctr"/>
          <a:lstStyle>
            <a:lvl1pPr algn="ctr" defTabSz="914400" rtl="0" eaLnBrk="1" latinLnBrk="0" hangingPunct="1">
              <a:lnSpc>
                <a:spcPct val="90000"/>
              </a:lnSpc>
              <a:spcBef>
                <a:spcPct val="0"/>
              </a:spcBef>
              <a:buNone/>
              <a:defRPr sz="44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mj-cs"/>
              </a:rPr>
              <a:t>Contemporary Peer Review Stages</a:t>
            </a:r>
          </a:p>
        </p:txBody>
      </p:sp>
      <p:sp>
        <p:nvSpPr>
          <p:cNvPr id="11" name="Content Placeholder 2">
            <a:extLst>
              <a:ext uri="{FF2B5EF4-FFF2-40B4-BE49-F238E27FC236}">
                <a16:creationId xmlns:a16="http://schemas.microsoft.com/office/drawing/2014/main" xmlns="" id="{47C6B64E-C8F2-20E5-C69C-46FCAD40FD57}"/>
              </a:ext>
            </a:extLst>
          </p:cNvPr>
          <p:cNvSpPr txBox="1">
            <a:spLocks/>
          </p:cNvSpPr>
          <p:nvPr/>
        </p:nvSpPr>
        <p:spPr>
          <a:xfrm>
            <a:off x="418215" y="2018037"/>
            <a:ext cx="7526210" cy="33307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hangingPunct="0">
              <a:lnSpc>
                <a:spcPct val="100000"/>
              </a:lnSpc>
              <a:spcBef>
                <a:spcPct val="20000"/>
              </a:spcBef>
              <a:buClr>
                <a:srgbClr val="63B1BC"/>
              </a:buClr>
              <a:defRPr/>
            </a:pPr>
            <a:r>
              <a:rPr lang="en-US" altLang="en-US" sz="2400">
                <a:ea typeface="ＭＳ Ｐゴシック" panose="020B0600070205080204" pitchFamily="34" charset="-128"/>
              </a:rPr>
              <a:t>All significant quality concerns /complex events will be referred to the MD Peer Review Committee </a:t>
            </a:r>
          </a:p>
          <a:p>
            <a:pPr eaLnBrk="0" hangingPunct="0">
              <a:lnSpc>
                <a:spcPct val="100000"/>
              </a:lnSpc>
              <a:spcBef>
                <a:spcPct val="20000"/>
              </a:spcBef>
              <a:buClr>
                <a:srgbClr val="63B1BC"/>
              </a:buClr>
              <a:defRPr/>
            </a:pPr>
            <a:r>
              <a:rPr lang="en-US" altLang="en-US" sz="2400">
                <a:ea typeface="ＭＳ Ｐゴシック" panose="020B0600070205080204" pitchFamily="34" charset="-128"/>
              </a:rPr>
              <a:t>The MD PRC will categorize the event </a:t>
            </a:r>
          </a:p>
          <a:p>
            <a:pPr eaLnBrk="0" hangingPunct="0">
              <a:lnSpc>
                <a:spcPct val="100000"/>
              </a:lnSpc>
              <a:spcBef>
                <a:spcPct val="20000"/>
              </a:spcBef>
              <a:buClr>
                <a:srgbClr val="63B1BC"/>
              </a:buClr>
              <a:defRPr/>
            </a:pPr>
            <a:r>
              <a:rPr lang="en-US" altLang="en-US" sz="2400">
                <a:ea typeface="ＭＳ Ｐゴシック" panose="020B0600070205080204" pitchFamily="34" charset="-128"/>
              </a:rPr>
              <a:t>If no changes in privileges are recommended and no sanctions – the event is “Tracked and Trended”</a:t>
            </a:r>
          </a:p>
          <a:p>
            <a:pPr eaLnBrk="0" hangingPunct="0">
              <a:lnSpc>
                <a:spcPct val="100000"/>
              </a:lnSpc>
              <a:spcBef>
                <a:spcPct val="20000"/>
              </a:spcBef>
              <a:buClr>
                <a:srgbClr val="63B1BC"/>
              </a:buClr>
              <a:defRPr/>
            </a:pPr>
            <a:r>
              <a:rPr lang="en-US" sz="2400">
                <a:ea typeface="ＭＳ Ｐゴシック" panose="020B0600070205080204" pitchFamily="34" charset="-128"/>
              </a:rPr>
              <a:t>Note: Once a score is rendered, (as long as there is no recommendation for sanctions) the score given by the MD committee will be final</a:t>
            </a:r>
          </a:p>
        </p:txBody>
      </p:sp>
      <p:sp>
        <p:nvSpPr>
          <p:cNvPr id="12" name="Content Placeholder 2">
            <a:extLst>
              <a:ext uri="{FF2B5EF4-FFF2-40B4-BE49-F238E27FC236}">
                <a16:creationId xmlns:a16="http://schemas.microsoft.com/office/drawing/2014/main" xmlns="" id="{E5D66AFE-0ECF-4188-9F8C-338F4DF7AFD2}"/>
              </a:ext>
            </a:extLst>
          </p:cNvPr>
          <p:cNvSpPr txBox="1">
            <a:spLocks/>
          </p:cNvSpPr>
          <p:nvPr/>
        </p:nvSpPr>
        <p:spPr>
          <a:xfrm>
            <a:off x="418214" y="1221192"/>
            <a:ext cx="11426456" cy="465824"/>
          </a:xfrm>
          <a:prstGeom prst="rect">
            <a:avLst/>
          </a:prstGeom>
        </p:spPr>
        <p:txBody>
          <a:bodyPr/>
          <a:lstStyle>
            <a:lvl1pPr marL="228600" indent="-228600" algn="l" defTabSz="914400" rtl="0" eaLnBrk="1" latinLnBrk="0" hangingPunct="1">
              <a:lnSpc>
                <a:spcPct val="90000"/>
              </a:lnSpc>
              <a:spcBef>
                <a:spcPts val="1000"/>
              </a:spcBef>
              <a:buFont typeface="Roboto"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Roboto"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Roboto"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Roboto" panose="020B0604020202020204" pitchFamily="34" charset="0"/>
              <a:buNone/>
              <a:tabLst/>
              <a:defRPr/>
            </a:pPr>
            <a:r>
              <a:rPr lang="en-US" b="1" i="1">
                <a:solidFill>
                  <a:schemeClr val="tx2"/>
                </a:solidFill>
                <a:latin typeface="Roboto"/>
              </a:rPr>
              <a:t>3</a:t>
            </a:r>
            <a:r>
              <a:rPr lang="en-US" b="1" i="1" baseline="30000">
                <a:solidFill>
                  <a:schemeClr val="tx2"/>
                </a:solidFill>
                <a:latin typeface="Roboto"/>
              </a:rPr>
              <a:t>rd</a:t>
            </a:r>
            <a:r>
              <a:rPr lang="en-US" b="1" i="1">
                <a:solidFill>
                  <a:schemeClr val="tx2"/>
                </a:solidFill>
                <a:latin typeface="Roboto"/>
              </a:rPr>
              <a:t> Stage – Multidisciplinary Committee</a:t>
            </a:r>
          </a:p>
        </p:txBody>
      </p:sp>
      <p:pic>
        <p:nvPicPr>
          <p:cNvPr id="2" name="Picture 1" descr="5 Step Funnel Analysis Diagram">
            <a:extLst>
              <a:ext uri="{FF2B5EF4-FFF2-40B4-BE49-F238E27FC236}">
                <a16:creationId xmlns:a16="http://schemas.microsoft.com/office/drawing/2014/main" xmlns="" id="{6C93532E-91D0-49C2-713D-319932E8CE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80" t="20958" r="48178" b="32005"/>
          <a:stretch/>
        </p:blipFill>
        <p:spPr bwMode="auto">
          <a:xfrm>
            <a:off x="7944424" y="1221191"/>
            <a:ext cx="2405806" cy="20959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043B55AF-996E-8838-A422-DFE0B34067E5}"/>
              </a:ext>
            </a:extLst>
          </p:cNvPr>
          <p:cNvSpPr txBox="1"/>
          <p:nvPr/>
        </p:nvSpPr>
        <p:spPr>
          <a:xfrm>
            <a:off x="8154366" y="3429000"/>
            <a:ext cx="3820608" cy="2462213"/>
          </a:xfrm>
          <a:prstGeom prst="rect">
            <a:avLst/>
          </a:prstGeom>
          <a:noFill/>
        </p:spPr>
        <p:txBody>
          <a:bodyPr wrap="square" rtlCol="0">
            <a:spAutoFit/>
          </a:bodyPr>
          <a:lstStyle/>
          <a:p>
            <a:pPr marL="285750" indent="-285750">
              <a:buFont typeface="Arial" panose="020B0604020202020204" pitchFamily="34" charset="0"/>
              <a:buChar char="•"/>
            </a:pPr>
            <a:r>
              <a:rPr lang="en-US" sz="2200" i="1">
                <a:solidFill>
                  <a:srgbClr val="000000"/>
                </a:solidFill>
              </a:rPr>
              <a:t>“P</a:t>
            </a:r>
            <a:r>
              <a:rPr lang="en-US" sz="2200" b="0" i="1" u="none" strike="noStrike" baseline="0">
                <a:solidFill>
                  <a:srgbClr val="000000"/>
                </a:solidFill>
              </a:rPr>
              <a:t>redictable outcome within </a:t>
            </a:r>
            <a:r>
              <a:rPr lang="en-US" sz="2200" b="1" i="1" u="none" strike="noStrike" baseline="0">
                <a:solidFill>
                  <a:srgbClr val="000000"/>
                </a:solidFill>
              </a:rPr>
              <a:t>accepted standards of care”</a:t>
            </a:r>
          </a:p>
          <a:p>
            <a:pPr marL="285750" indent="-285750">
              <a:buFont typeface="Arial" panose="020B0604020202020204" pitchFamily="34" charset="0"/>
              <a:buChar char="•"/>
            </a:pPr>
            <a:r>
              <a:rPr lang="en-US" sz="2200" i="1">
                <a:solidFill>
                  <a:srgbClr val="000000"/>
                </a:solidFill>
              </a:rPr>
              <a:t>“There was </a:t>
            </a:r>
            <a:r>
              <a:rPr lang="en-US" sz="2200" b="1" i="1">
                <a:solidFill>
                  <a:srgbClr val="000000"/>
                </a:solidFill>
              </a:rPr>
              <a:t>Opportunity for Improvement”</a:t>
            </a:r>
          </a:p>
          <a:p>
            <a:pPr marL="285750" indent="-285750">
              <a:buFont typeface="Arial" panose="020B0604020202020204" pitchFamily="34" charset="0"/>
              <a:buChar char="•"/>
            </a:pPr>
            <a:r>
              <a:rPr lang="en-US" sz="2200" b="1" i="1" u="none" strike="noStrike" baseline="0">
                <a:solidFill>
                  <a:srgbClr val="000000"/>
                </a:solidFill>
              </a:rPr>
              <a:t>“Significant Variance </a:t>
            </a:r>
            <a:r>
              <a:rPr lang="en-US" sz="2200" b="0" i="1" u="none" strike="noStrike" baseline="0">
                <a:solidFill>
                  <a:srgbClr val="000000"/>
                </a:solidFill>
              </a:rPr>
              <a:t>from accepted standards of care rendered to this patient”</a:t>
            </a:r>
            <a:endParaRPr lang="en-US" sz="2200" i="1"/>
          </a:p>
        </p:txBody>
      </p:sp>
      <p:sp>
        <p:nvSpPr>
          <p:cNvPr id="4" name="Rectangle: Rounded Corners 3">
            <a:extLst>
              <a:ext uri="{FF2B5EF4-FFF2-40B4-BE49-F238E27FC236}">
                <a16:creationId xmlns:a16="http://schemas.microsoft.com/office/drawing/2014/main" xmlns="" id="{EF9BAF70-1297-460D-6C21-F368690A8182}"/>
              </a:ext>
            </a:extLst>
          </p:cNvPr>
          <p:cNvSpPr/>
          <p:nvPr/>
        </p:nvSpPr>
        <p:spPr>
          <a:xfrm>
            <a:off x="3688375" y="3683392"/>
            <a:ext cx="2893400" cy="390139"/>
          </a:xfrm>
          <a:prstGeom prst="roundRect">
            <a:avLst/>
          </a:prstGeom>
          <a:solidFill>
            <a:srgbClr val="00B0F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AB9EEA6D-69F1-F9BF-B2C7-D69B70C0015B}"/>
              </a:ext>
            </a:extLst>
          </p:cNvPr>
          <p:cNvSpPr/>
          <p:nvPr/>
        </p:nvSpPr>
        <p:spPr>
          <a:xfrm>
            <a:off x="6405499" y="5543816"/>
            <a:ext cx="1518254" cy="390139"/>
          </a:xfrm>
          <a:prstGeom prst="roundRect">
            <a:avLst/>
          </a:prstGeom>
          <a:solidFill>
            <a:srgbClr val="00B0F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xmlns="" id="{FBE2463F-9C4B-7B20-7228-4798415B29D8}"/>
              </a:ext>
            </a:extLst>
          </p:cNvPr>
          <p:cNvCxnSpPr>
            <a:cxnSpLocks/>
          </p:cNvCxnSpPr>
          <p:nvPr/>
        </p:nvCxnSpPr>
        <p:spPr>
          <a:xfrm flipV="1">
            <a:off x="5286925" y="4073531"/>
            <a:ext cx="0" cy="1679569"/>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xmlns="" id="{036DC2CF-203F-98A2-5230-4B58BCA84507}"/>
              </a:ext>
            </a:extLst>
          </p:cNvPr>
          <p:cNvSpPr txBox="1"/>
          <p:nvPr/>
        </p:nvSpPr>
        <p:spPr>
          <a:xfrm>
            <a:off x="6785520" y="5543816"/>
            <a:ext cx="758213" cy="400110"/>
          </a:xfrm>
          <a:prstGeom prst="rect">
            <a:avLst/>
          </a:prstGeom>
          <a:noFill/>
          <a:effectLst>
            <a:softEdge rad="889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mn-cs"/>
              </a:rPr>
              <a:t>OPPE</a:t>
            </a:r>
            <a:endParaRPr kumimoji="0" lang="en-US" sz="2000" b="1" i="0" u="sng" strike="noStrike" kern="1200" cap="none" spc="0" normalizeH="0" baseline="0" noProof="0" dirty="0">
              <a:ln>
                <a:noFill/>
              </a:ln>
              <a:solidFill>
                <a:srgbClr val="44546A"/>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xmlns="" id="{52D6687F-AE67-6C09-391C-82BA8A4972FA}"/>
              </a:ext>
            </a:extLst>
          </p:cNvPr>
          <p:cNvCxnSpPr>
            <a:cxnSpLocks/>
          </p:cNvCxnSpPr>
          <p:nvPr/>
        </p:nvCxnSpPr>
        <p:spPr>
          <a:xfrm>
            <a:off x="5277400" y="5738886"/>
            <a:ext cx="1118574" cy="1"/>
          </a:xfrm>
          <a:prstGeom prst="line">
            <a:avLst/>
          </a:prstGeom>
          <a:ln w="38100">
            <a:solidFill>
              <a:srgbClr val="00B0F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668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xmlns="" id="{5149752C-5034-356B-3FC9-D4121BFB880B}"/>
              </a:ext>
            </a:extLst>
          </p:cNvPr>
          <p:cNvSpPr txBox="1">
            <a:spLocks/>
          </p:cNvSpPr>
          <p:nvPr/>
        </p:nvSpPr>
        <p:spPr>
          <a:xfrm>
            <a:off x="418214" y="260791"/>
            <a:ext cx="11426456" cy="960400"/>
          </a:xfrm>
          <a:prstGeom prst="rect">
            <a:avLst/>
          </a:prstGeom>
        </p:spPr>
        <p:txBody>
          <a:bodyPr anchor="ctr"/>
          <a:lstStyle>
            <a:lvl1pPr algn="ctr" defTabSz="914400" rtl="0" eaLnBrk="1" latinLnBrk="0" hangingPunct="1">
              <a:lnSpc>
                <a:spcPct val="90000"/>
              </a:lnSpc>
              <a:spcBef>
                <a:spcPct val="0"/>
              </a:spcBef>
              <a:buNone/>
              <a:defRPr sz="44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mj-cs"/>
              </a:rPr>
              <a:t>Contemporary Peer Review Stages</a:t>
            </a:r>
          </a:p>
        </p:txBody>
      </p:sp>
      <p:sp>
        <p:nvSpPr>
          <p:cNvPr id="11" name="Content Placeholder 2">
            <a:extLst>
              <a:ext uri="{FF2B5EF4-FFF2-40B4-BE49-F238E27FC236}">
                <a16:creationId xmlns:a16="http://schemas.microsoft.com/office/drawing/2014/main" xmlns="" id="{47C6B64E-C8F2-20E5-C69C-46FCAD40FD57}"/>
              </a:ext>
            </a:extLst>
          </p:cNvPr>
          <p:cNvSpPr txBox="1">
            <a:spLocks/>
          </p:cNvSpPr>
          <p:nvPr/>
        </p:nvSpPr>
        <p:spPr>
          <a:xfrm>
            <a:off x="418215" y="2018037"/>
            <a:ext cx="7526210" cy="33307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407988" rtl="0" eaLnBrk="0" fontAlgn="base" latinLnBrk="0" hangingPunct="0">
              <a:lnSpc>
                <a:spcPct val="100000"/>
              </a:lnSpc>
              <a:spcBef>
                <a:spcPct val="20000"/>
              </a:spcBef>
              <a:spcAft>
                <a:spcPct val="0"/>
              </a:spcAft>
              <a:buClr>
                <a:srgbClr val="63B1BC"/>
              </a:buClr>
              <a:buSzTx/>
              <a:buFont typeface="Arial" panose="020B0604020202020204" pitchFamily="34" charset="0"/>
              <a:buChar char="•"/>
              <a:tabLst>
                <a:tab pos="7315200" algn="l"/>
              </a:tabLst>
              <a:defRPr/>
            </a:pPr>
            <a:r>
              <a:rPr lang="en-US" sz="2200" dirty="0">
                <a:ea typeface="ＭＳ Ｐゴシック" panose="020B0600070205080204" pitchFamily="34" charset="-128"/>
              </a:rPr>
              <a:t>Should a summary report to the MD Peer Review Committee regarding the cases that were scored as be minor be presented?</a:t>
            </a:r>
          </a:p>
          <a:p>
            <a:pPr marL="228600" marR="0" lvl="0" indent="-228600" algn="l" defTabSz="914400" rtl="0" eaLnBrk="1" fontAlgn="auto" latinLnBrk="0" hangingPunct="1">
              <a:lnSpc>
                <a:spcPct val="90000"/>
              </a:lnSpc>
              <a:spcBef>
                <a:spcPts val="1000"/>
              </a:spcBef>
              <a:spcAft>
                <a:spcPts val="0"/>
              </a:spcAft>
              <a:buClr>
                <a:srgbClr val="63B1BC"/>
              </a:buClr>
              <a:buSzTx/>
              <a:buFont typeface="Arial" panose="020B0604020202020204" pitchFamily="34" charset="0"/>
              <a:buChar char="•"/>
              <a:tabLst/>
              <a:defRPr/>
            </a:pPr>
            <a:r>
              <a:rPr lang="en-US" sz="2200" dirty="0">
                <a:ea typeface="ＭＳ Ｐゴシック" panose="020B0600070205080204" pitchFamily="34" charset="-128"/>
              </a:rPr>
              <a:t>Should the physician who reviews the chart contact the physician under review to get all of the facts, prior to scoring the chart?</a:t>
            </a:r>
          </a:p>
          <a:p>
            <a:pPr marL="228600" marR="0" lvl="0" indent="-228600" algn="l" defTabSz="407988" rtl="0" eaLnBrk="0" fontAlgn="base" latinLnBrk="0" hangingPunct="0">
              <a:lnSpc>
                <a:spcPct val="100000"/>
              </a:lnSpc>
              <a:spcBef>
                <a:spcPct val="20000"/>
              </a:spcBef>
              <a:spcAft>
                <a:spcPct val="0"/>
              </a:spcAft>
              <a:buClr>
                <a:srgbClr val="63B1BC"/>
              </a:buClr>
              <a:buSzTx/>
              <a:buFont typeface="Arial" panose="020B0604020202020204" pitchFamily="34" charset="0"/>
              <a:buChar char="•"/>
              <a:tabLst/>
              <a:defRPr/>
            </a:pPr>
            <a:r>
              <a:rPr lang="en-US" sz="2200" dirty="0">
                <a:ea typeface="ＭＳ Ｐゴシック" panose="020B0600070205080204" pitchFamily="34" charset="-128"/>
              </a:rPr>
              <a:t>When should a letter be sent to a physician if a response is anticipated to be required? </a:t>
            </a:r>
          </a:p>
          <a:p>
            <a:pPr marR="0" lvl="1" algn="l" defTabSz="407988" rtl="0" eaLnBrk="0" fontAlgn="base" latinLnBrk="0" hangingPunct="0">
              <a:lnSpc>
                <a:spcPct val="100000"/>
              </a:lnSpc>
              <a:spcBef>
                <a:spcPct val="20000"/>
              </a:spcBef>
              <a:spcAft>
                <a:spcPct val="0"/>
              </a:spcAft>
              <a:buClr>
                <a:srgbClr val="63B1BC"/>
              </a:buClr>
              <a:buSzTx/>
              <a:buFont typeface="Courier New" panose="02070309020205020404" pitchFamily="49" charset="0"/>
              <a:buChar char="o"/>
              <a:tabLst/>
              <a:defRPr/>
            </a:pPr>
            <a:r>
              <a:rPr lang="en-US" sz="1800" dirty="0">
                <a:ea typeface="ＭＳ Ｐゴシック" panose="020B0600070205080204" pitchFamily="34" charset="-128"/>
              </a:rPr>
              <a:t>Best Practice – request a response in writing from the physician under review if there are questions or concerns before a final rating, but do not let this delay the process</a:t>
            </a:r>
          </a:p>
          <a:p>
            <a:pPr marR="0" lvl="1" algn="l" defTabSz="407988" rtl="0" eaLnBrk="0" fontAlgn="base" latinLnBrk="0" hangingPunct="0">
              <a:lnSpc>
                <a:spcPct val="100000"/>
              </a:lnSpc>
              <a:spcBef>
                <a:spcPct val="20000"/>
              </a:spcBef>
              <a:spcAft>
                <a:spcPct val="0"/>
              </a:spcAft>
              <a:buClr>
                <a:srgbClr val="63B1BC"/>
              </a:buClr>
              <a:buSzTx/>
              <a:buFont typeface="Courier New" panose="02070309020205020404" pitchFamily="49" charset="0"/>
              <a:buChar char="o"/>
              <a:tabLst/>
              <a:defRPr/>
            </a:pPr>
            <a:r>
              <a:rPr lang="en-US" sz="1800" dirty="0">
                <a:ea typeface="ＭＳ Ｐゴシック" panose="020B0600070205080204" pitchFamily="34" charset="-128"/>
              </a:rPr>
              <a:t>Appearance in person…. </a:t>
            </a:r>
          </a:p>
        </p:txBody>
      </p:sp>
      <p:sp>
        <p:nvSpPr>
          <p:cNvPr id="12" name="Content Placeholder 2">
            <a:extLst>
              <a:ext uri="{FF2B5EF4-FFF2-40B4-BE49-F238E27FC236}">
                <a16:creationId xmlns:a16="http://schemas.microsoft.com/office/drawing/2014/main" xmlns="" id="{E5D66AFE-0ECF-4188-9F8C-338F4DF7AFD2}"/>
              </a:ext>
            </a:extLst>
          </p:cNvPr>
          <p:cNvSpPr txBox="1">
            <a:spLocks/>
          </p:cNvSpPr>
          <p:nvPr/>
        </p:nvSpPr>
        <p:spPr>
          <a:xfrm>
            <a:off x="418214" y="1221192"/>
            <a:ext cx="11426456" cy="465824"/>
          </a:xfrm>
          <a:prstGeom prst="rect">
            <a:avLst/>
          </a:prstGeom>
        </p:spPr>
        <p:txBody>
          <a:bodyPr/>
          <a:lstStyle>
            <a:lvl1pPr marL="228600" indent="-228600" algn="l" defTabSz="914400" rtl="0" eaLnBrk="1" latinLnBrk="0" hangingPunct="1">
              <a:lnSpc>
                <a:spcPct val="90000"/>
              </a:lnSpc>
              <a:spcBef>
                <a:spcPts val="1000"/>
              </a:spcBef>
              <a:buFont typeface="Roboto"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Roboto"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Roboto"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Roboto" panose="020B0604020202020204" pitchFamily="34" charset="0"/>
              <a:buNone/>
              <a:tabLst/>
              <a:defRPr/>
            </a:pPr>
            <a:r>
              <a:rPr lang="en-US" b="1" i="1">
                <a:solidFill>
                  <a:schemeClr val="tx2"/>
                </a:solidFill>
                <a:latin typeface="Roboto"/>
              </a:rPr>
              <a:t>3</a:t>
            </a:r>
            <a:r>
              <a:rPr lang="en-US" b="1" i="1" baseline="30000">
                <a:solidFill>
                  <a:schemeClr val="tx2"/>
                </a:solidFill>
                <a:latin typeface="Roboto"/>
              </a:rPr>
              <a:t>rd</a:t>
            </a:r>
            <a:r>
              <a:rPr lang="en-US" b="1" i="1">
                <a:solidFill>
                  <a:schemeClr val="tx2"/>
                </a:solidFill>
                <a:latin typeface="Roboto"/>
              </a:rPr>
              <a:t> Stage – MD PRC Considerations</a:t>
            </a:r>
          </a:p>
        </p:txBody>
      </p:sp>
      <p:pic>
        <p:nvPicPr>
          <p:cNvPr id="2" name="Picture 1" descr="5 Step Funnel Analysis Diagram">
            <a:extLst>
              <a:ext uri="{FF2B5EF4-FFF2-40B4-BE49-F238E27FC236}">
                <a16:creationId xmlns:a16="http://schemas.microsoft.com/office/drawing/2014/main" xmlns="" id="{6C93532E-91D0-49C2-713D-319932E8CE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80" t="20958" r="48178" b="32005"/>
          <a:stretch/>
        </p:blipFill>
        <p:spPr bwMode="auto">
          <a:xfrm>
            <a:off x="7944424" y="1221191"/>
            <a:ext cx="2405806" cy="20959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7C8BE5E-A911-FA7E-CED7-EEF9984FE973}"/>
              </a:ext>
            </a:extLst>
          </p:cNvPr>
          <p:cNvSpPr txBox="1"/>
          <p:nvPr/>
        </p:nvSpPr>
        <p:spPr>
          <a:xfrm rot="20555065">
            <a:off x="4908998" y="4461800"/>
            <a:ext cx="825909" cy="923330"/>
          </a:xfrm>
          <a:prstGeom prst="rect">
            <a:avLst/>
          </a:prstGeom>
          <a:noFill/>
        </p:spPr>
        <p:txBody>
          <a:bodyPr wrap="squar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C00000"/>
                </a:solidFill>
                <a:effectLst/>
                <a:uLnTx/>
                <a:uFillTx/>
                <a:latin typeface="Calisto MT" panose="02040603050505030304" pitchFamily="18" charset="0"/>
                <a:ea typeface="+mn-ea"/>
                <a:cs typeface="+mn-cs"/>
              </a:rPr>
              <a:t>*</a:t>
            </a:r>
            <a:endParaRPr kumimoji="0" lang="en-US" sz="1100" b="1" i="0" u="none" strike="noStrike" kern="1200" cap="none" spc="0" normalizeH="0" baseline="0" noProof="0">
              <a:ln>
                <a:noFill/>
              </a:ln>
              <a:solidFill>
                <a:srgbClr val="C00000"/>
              </a:solidFill>
              <a:effectLst/>
              <a:uLnTx/>
              <a:uFillTx/>
              <a:latin typeface="Calisto MT" panose="02040603050505030304" pitchFamily="18" charset="0"/>
              <a:ea typeface="+mn-ea"/>
              <a:cs typeface="+mn-cs"/>
            </a:endParaRPr>
          </a:p>
        </p:txBody>
      </p:sp>
    </p:spTree>
    <p:extLst>
      <p:ext uri="{BB962C8B-B14F-4D97-AF65-F5344CB8AC3E}">
        <p14:creationId xmlns:p14="http://schemas.microsoft.com/office/powerpoint/2010/main" val="256674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298969D-9513-2DE6-9D77-FD34B236E5B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xmlns="" id="{04A9E74C-8A15-EA1B-3CA4-55F2D3DB050B}"/>
              </a:ext>
            </a:extLst>
          </p:cNvPr>
          <p:cNvSpPr txBox="1"/>
          <p:nvPr/>
        </p:nvSpPr>
        <p:spPr>
          <a:xfrm>
            <a:off x="7792338" y="5372734"/>
            <a:ext cx="3328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Medical Executive Committee</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6">
            <a:extLst>
              <a:ext uri="{FF2B5EF4-FFF2-40B4-BE49-F238E27FC236}">
                <a16:creationId xmlns:a16="http://schemas.microsoft.com/office/drawing/2014/main" xmlns="" id="{5CFCD5A3-6F41-7723-B3DF-9D57C0EE12E5}"/>
              </a:ext>
            </a:extLst>
          </p:cNvPr>
          <p:cNvSpPr txBox="1">
            <a:spLocks/>
          </p:cNvSpPr>
          <p:nvPr/>
        </p:nvSpPr>
        <p:spPr>
          <a:xfrm>
            <a:off x="333989" y="260556"/>
            <a:ext cx="7905750" cy="37941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F/OPPE Information Flow</a:t>
            </a:r>
          </a:p>
        </p:txBody>
      </p:sp>
      <p:sp>
        <p:nvSpPr>
          <p:cNvPr id="9" name="TextBox 8">
            <a:extLst>
              <a:ext uri="{FF2B5EF4-FFF2-40B4-BE49-F238E27FC236}">
                <a16:creationId xmlns:a16="http://schemas.microsoft.com/office/drawing/2014/main" xmlns="" id="{83239013-01AD-6706-4284-CC6B8EA99EFF}"/>
              </a:ext>
            </a:extLst>
          </p:cNvPr>
          <p:cNvSpPr txBox="1"/>
          <p:nvPr/>
        </p:nvSpPr>
        <p:spPr>
          <a:xfrm>
            <a:off x="3360224" y="2631984"/>
            <a:ext cx="22070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Department Chair</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5EEDA11F-7379-BCEB-9238-686CBAF42B31}"/>
              </a:ext>
            </a:extLst>
          </p:cNvPr>
          <p:cNvSpPr txBox="1"/>
          <p:nvPr/>
        </p:nvSpPr>
        <p:spPr>
          <a:xfrm>
            <a:off x="4617038" y="3470161"/>
            <a:ext cx="26417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Provider</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7916588C-1730-3455-16C2-1C47960C58AF}"/>
              </a:ext>
            </a:extLst>
          </p:cNvPr>
          <p:cNvSpPr txBox="1"/>
          <p:nvPr/>
        </p:nvSpPr>
        <p:spPr>
          <a:xfrm>
            <a:off x="6190599" y="4357239"/>
            <a:ext cx="3328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Credentials Committee</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Graphic 14" descr="Single gear with solid fill">
            <a:extLst>
              <a:ext uri="{FF2B5EF4-FFF2-40B4-BE49-F238E27FC236}">
                <a16:creationId xmlns:a16="http://schemas.microsoft.com/office/drawing/2014/main" xmlns="" id="{29E19352-C3ED-DDE6-5385-175C9A63CE8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9641116">
            <a:off x="4483445" y="3730558"/>
            <a:ext cx="1828800" cy="1828800"/>
          </a:xfrm>
          <a:prstGeom prst="rect">
            <a:avLst/>
          </a:prstGeom>
          <a:effectLst>
            <a:outerShdw blurRad="50800" dist="76200" dir="2700000" algn="tl" rotWithShape="0">
              <a:prstClr val="black"/>
            </a:outerShdw>
          </a:effectLst>
        </p:spPr>
      </p:pic>
      <p:pic>
        <p:nvPicPr>
          <p:cNvPr id="16" name="Graphic 15" descr="Single gear with solid fill">
            <a:extLst>
              <a:ext uri="{FF2B5EF4-FFF2-40B4-BE49-F238E27FC236}">
                <a16:creationId xmlns:a16="http://schemas.microsoft.com/office/drawing/2014/main" xmlns="" id="{753281F0-6387-A3FD-D573-A6FF03A1013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69082">
            <a:off x="3186719" y="2912467"/>
            <a:ext cx="1600200" cy="1600200"/>
          </a:xfrm>
          <a:prstGeom prst="rect">
            <a:avLst/>
          </a:prstGeom>
          <a:effectLst>
            <a:outerShdw blurRad="50800" dist="76200" dir="2700000" algn="tl" rotWithShape="0">
              <a:prstClr val="black"/>
            </a:outerShdw>
          </a:effectLst>
        </p:spPr>
      </p:pic>
      <p:pic>
        <p:nvPicPr>
          <p:cNvPr id="17" name="Graphic 16" descr="Single gear with solid fill">
            <a:extLst>
              <a:ext uri="{FF2B5EF4-FFF2-40B4-BE49-F238E27FC236}">
                <a16:creationId xmlns:a16="http://schemas.microsoft.com/office/drawing/2014/main" xmlns="" id="{420B0475-18EF-743B-B613-A49835411C9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034499" y="2180661"/>
            <a:ext cx="1371600" cy="1371600"/>
          </a:xfrm>
          <a:prstGeom prst="rect">
            <a:avLst/>
          </a:prstGeom>
          <a:effectLst>
            <a:outerShdw blurRad="50800" dist="76200" dir="2700000" algn="tl" rotWithShape="0">
              <a:prstClr val="black"/>
            </a:outerShdw>
          </a:effectLst>
        </p:spPr>
      </p:pic>
      <p:pic>
        <p:nvPicPr>
          <p:cNvPr id="18" name="Graphic 17" descr="Single gear with solid fill">
            <a:extLst>
              <a:ext uri="{FF2B5EF4-FFF2-40B4-BE49-F238E27FC236}">
                <a16:creationId xmlns:a16="http://schemas.microsoft.com/office/drawing/2014/main" xmlns="" id="{566486ED-8ADB-EA61-A7FC-6C0D9378BD8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835381" y="4614478"/>
            <a:ext cx="2057400" cy="2057400"/>
          </a:xfrm>
          <a:prstGeom prst="rect">
            <a:avLst/>
          </a:prstGeom>
          <a:effectLst>
            <a:outerShdw blurRad="50800" dist="76200" dir="2700000" algn="tl" rotWithShape="0">
              <a:prstClr val="black"/>
            </a:outerShdw>
          </a:effectLst>
        </p:spPr>
      </p:pic>
      <p:pic>
        <p:nvPicPr>
          <p:cNvPr id="19" name="Graphic 18" descr="Single gear with solid fill">
            <a:extLst>
              <a:ext uri="{FF2B5EF4-FFF2-40B4-BE49-F238E27FC236}">
                <a16:creationId xmlns:a16="http://schemas.microsoft.com/office/drawing/2014/main" xmlns="" id="{76A42AA2-CF5F-4741-2440-5C97716B11C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032621" y="1534704"/>
            <a:ext cx="1143000" cy="1143000"/>
          </a:xfrm>
          <a:prstGeom prst="rect">
            <a:avLst/>
          </a:prstGeom>
          <a:effectLst>
            <a:outerShdw blurRad="50800" dist="38100" dir="2700000" algn="tl" rotWithShape="0">
              <a:prstClr val="black"/>
            </a:outerShdw>
          </a:effectLst>
        </p:spPr>
      </p:pic>
      <p:sp>
        <p:nvSpPr>
          <p:cNvPr id="22" name="TextBox 21">
            <a:extLst>
              <a:ext uri="{FF2B5EF4-FFF2-40B4-BE49-F238E27FC236}">
                <a16:creationId xmlns:a16="http://schemas.microsoft.com/office/drawing/2014/main" xmlns="" id="{2071CBAD-B747-3170-EDC5-997215C2F51D}"/>
              </a:ext>
            </a:extLst>
          </p:cNvPr>
          <p:cNvSpPr txBox="1"/>
          <p:nvPr/>
        </p:nvSpPr>
        <p:spPr>
          <a:xfrm>
            <a:off x="2175621" y="1760447"/>
            <a:ext cx="36597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Peer Review / Professional Practice Committee</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66315586-43E9-DBA6-907B-8B191B1EA961}"/>
              </a:ext>
            </a:extLst>
          </p:cNvPr>
          <p:cNvSpPr txBox="1"/>
          <p:nvPr/>
        </p:nvSpPr>
        <p:spPr>
          <a:xfrm>
            <a:off x="6190599" y="1221787"/>
            <a:ext cx="5475884" cy="2628994"/>
          </a:xfrm>
          <a:prstGeom prst="rect">
            <a:avLst/>
          </a:prstGeom>
          <a:noFill/>
          <a:ln w="31750">
            <a:solidFill>
              <a:srgbClr val="8ED973"/>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Peer Review / Professional Practice Committee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FPPE plans are reviewed on a monthly basis to review progress toward achieving the goal.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Medical Staff Indicators are reviewed biennially or more frequently as needed, with the Department to ensure the data being collected is supporting process improvement efforts.</a:t>
            </a:r>
          </a:p>
        </p:txBody>
      </p:sp>
      <p:sp>
        <p:nvSpPr>
          <p:cNvPr id="6" name="TextBox 5">
            <a:extLst>
              <a:ext uri="{FF2B5EF4-FFF2-40B4-BE49-F238E27FC236}">
                <a16:creationId xmlns:a16="http://schemas.microsoft.com/office/drawing/2014/main" xmlns="" id="{2E59ACD9-63A9-5DA7-5CCB-777511AEC350}"/>
              </a:ext>
            </a:extLst>
          </p:cNvPr>
          <p:cNvSpPr txBox="1"/>
          <p:nvPr/>
        </p:nvSpPr>
        <p:spPr>
          <a:xfrm>
            <a:off x="6190599" y="1213393"/>
            <a:ext cx="5475884" cy="2628994"/>
          </a:xfrm>
          <a:prstGeom prst="rect">
            <a:avLst/>
          </a:prstGeom>
          <a:noFill/>
          <a:ln w="31750">
            <a:solidFill>
              <a:srgbClr val="B5CE37"/>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Department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Prior to distribution, the respective Department Chair reviews the OPPEs for the Department to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identify any unexpected data trends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After validating data, a letter of explanation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is prepared personally for each medical staff member</a:t>
            </a:r>
          </a:p>
        </p:txBody>
      </p:sp>
      <p:sp>
        <p:nvSpPr>
          <p:cNvPr id="12" name="TextBox 11">
            <a:extLst>
              <a:ext uri="{FF2B5EF4-FFF2-40B4-BE49-F238E27FC236}">
                <a16:creationId xmlns:a16="http://schemas.microsoft.com/office/drawing/2014/main" xmlns="" id="{0AF1D90D-5744-6146-0757-0889D5F41639}"/>
              </a:ext>
            </a:extLst>
          </p:cNvPr>
          <p:cNvSpPr txBox="1"/>
          <p:nvPr/>
        </p:nvSpPr>
        <p:spPr>
          <a:xfrm>
            <a:off x="6208533" y="1222099"/>
            <a:ext cx="5475884" cy="2628994"/>
          </a:xfrm>
          <a:prstGeom prst="rect">
            <a:avLst/>
          </a:prstGeom>
          <a:noFill/>
          <a:ln w="31750">
            <a:solidFill>
              <a:srgbClr val="4EA72E"/>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Provider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respective Department specific report is provided to the Provider. Details about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may be clarified by contacting the Medical Staff Office for identification of specific cases which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are attributed to the performance indicators. After review, any concerns should be directed to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Department Chair or the Chair of Peer Review.</a:t>
            </a:r>
          </a:p>
        </p:txBody>
      </p:sp>
      <p:sp>
        <p:nvSpPr>
          <p:cNvPr id="14" name="TextBox 13">
            <a:extLst>
              <a:ext uri="{FF2B5EF4-FFF2-40B4-BE49-F238E27FC236}">
                <a16:creationId xmlns:a16="http://schemas.microsoft.com/office/drawing/2014/main" xmlns="" id="{714BBC5E-1178-0FDA-EB86-D2BE17B80D93}"/>
              </a:ext>
            </a:extLst>
          </p:cNvPr>
          <p:cNvSpPr txBox="1"/>
          <p:nvPr/>
        </p:nvSpPr>
        <p:spPr>
          <a:xfrm>
            <a:off x="6197431" y="1215644"/>
            <a:ext cx="5475884" cy="2628994"/>
          </a:xfrm>
          <a:prstGeom prst="rect">
            <a:avLst/>
          </a:prstGeom>
          <a:noFill/>
          <a:ln w="31750">
            <a:solidFill>
              <a:srgbClr val="548235"/>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Credentials Committee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Credentials Committee reviews the OPPE with each re-appointment to assess if privilege(s) can be recommended as requested, denied, or require modification.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Recommendations of the Credentials Committee are discussed at the Medical Executive Committee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xmlns="" id="{F0C47E10-294D-A326-3F5F-B84B12BC3DAB}"/>
              </a:ext>
            </a:extLst>
          </p:cNvPr>
          <p:cNvSpPr txBox="1"/>
          <p:nvPr/>
        </p:nvSpPr>
        <p:spPr>
          <a:xfrm>
            <a:off x="6204263" y="1208832"/>
            <a:ext cx="5475884" cy="2628994"/>
          </a:xfrm>
          <a:prstGeom prst="rect">
            <a:avLst/>
          </a:prstGeom>
          <a:noFill/>
          <a:ln w="31750">
            <a:solidFill>
              <a:srgbClr val="13501B"/>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Medical Executive Committee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MEC reviews recommendations of the Credentials Committee and takes action which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may include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endorsement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modification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or </a:t>
            </a: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return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to Credentials Committee for further review.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Calibri" panose="020F0502020204030204"/>
                <a:ea typeface="+mn-ea"/>
                <a:cs typeface="+mn-cs"/>
              </a:rPr>
              <a:t>This recommendation is then forwarded to the Board of Directors.</a:t>
            </a:r>
          </a:p>
        </p:txBody>
      </p:sp>
    </p:spTree>
    <p:extLst>
      <p:ext uri="{BB962C8B-B14F-4D97-AF65-F5344CB8AC3E}">
        <p14:creationId xmlns:p14="http://schemas.microsoft.com/office/powerpoint/2010/main" val="118543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fltVal val="0"/>
                                          </p:val>
                                        </p:tav>
                                        <p:tav tm="100000">
                                          <p:val>
                                            <p:strVal val="#ppt_w"/>
                                          </p:val>
                                        </p:tav>
                                      </p:tavLst>
                                    </p:anim>
                                    <p:anim calcmode="lin" valueType="num">
                                      <p:cBhvr>
                                        <p:cTn id="23" dur="1000" fill="hold"/>
                                        <p:tgtEl>
                                          <p:spTgt spid="17"/>
                                        </p:tgtEl>
                                        <p:attrNameLst>
                                          <p:attrName>ppt_h</p:attrName>
                                        </p:attrNameLst>
                                      </p:cBhvr>
                                      <p:tavLst>
                                        <p:tav tm="0">
                                          <p:val>
                                            <p:fltVal val="0"/>
                                          </p:val>
                                        </p:tav>
                                        <p:tav tm="100000">
                                          <p:val>
                                            <p:strVal val="#ppt_h"/>
                                          </p:val>
                                        </p:tav>
                                      </p:tavLst>
                                    </p:anim>
                                    <p:anim calcmode="lin" valueType="num">
                                      <p:cBhvr>
                                        <p:cTn id="24" dur="1000" fill="hold"/>
                                        <p:tgtEl>
                                          <p:spTgt spid="17"/>
                                        </p:tgtEl>
                                        <p:attrNameLst>
                                          <p:attrName>style.rotation</p:attrName>
                                        </p:attrNameLst>
                                      </p:cBhvr>
                                      <p:tavLst>
                                        <p:tav tm="0">
                                          <p:val>
                                            <p:fltVal val="90"/>
                                          </p:val>
                                        </p:tav>
                                        <p:tav tm="100000">
                                          <p:val>
                                            <p:fltVal val="0"/>
                                          </p:val>
                                        </p:tav>
                                      </p:tavLst>
                                    </p:anim>
                                    <p:animEffect transition="in" filter="fade">
                                      <p:cBhvr>
                                        <p:cTn id="25" dur="1000"/>
                                        <p:tgtEl>
                                          <p:spTgt spid="17"/>
                                        </p:tgtEl>
                                      </p:cBhvr>
                                    </p:animEffec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fltVal val="0"/>
                                          </p:val>
                                        </p:tav>
                                        <p:tav tm="100000">
                                          <p:val>
                                            <p:strVal val="#ppt_w"/>
                                          </p:val>
                                        </p:tav>
                                      </p:tavLst>
                                    </p:anim>
                                    <p:anim calcmode="lin" valueType="num">
                                      <p:cBhvr>
                                        <p:cTn id="41" dur="1000" fill="hold"/>
                                        <p:tgtEl>
                                          <p:spTgt spid="16"/>
                                        </p:tgtEl>
                                        <p:attrNameLst>
                                          <p:attrName>ppt_h</p:attrName>
                                        </p:attrNameLst>
                                      </p:cBhvr>
                                      <p:tavLst>
                                        <p:tav tm="0">
                                          <p:val>
                                            <p:fltVal val="0"/>
                                          </p:val>
                                        </p:tav>
                                        <p:tav tm="100000">
                                          <p:val>
                                            <p:strVal val="#ppt_h"/>
                                          </p:val>
                                        </p:tav>
                                      </p:tavLst>
                                    </p:anim>
                                    <p:anim calcmode="lin" valueType="num">
                                      <p:cBhvr>
                                        <p:cTn id="42" dur="1000" fill="hold"/>
                                        <p:tgtEl>
                                          <p:spTgt spid="16"/>
                                        </p:tgtEl>
                                        <p:attrNameLst>
                                          <p:attrName>style.rotation</p:attrName>
                                        </p:attrNameLst>
                                      </p:cBhvr>
                                      <p:tavLst>
                                        <p:tav tm="0">
                                          <p:val>
                                            <p:fltVal val="90"/>
                                          </p:val>
                                        </p:tav>
                                        <p:tav tm="100000">
                                          <p:val>
                                            <p:fltVal val="0"/>
                                          </p:val>
                                        </p:tav>
                                      </p:tavLst>
                                    </p:anim>
                                    <p:animEffect transition="in" filter="fade">
                                      <p:cBhvr>
                                        <p:cTn id="43" dur="1000"/>
                                        <p:tgtEl>
                                          <p:spTgt spid="16"/>
                                        </p:tgtEl>
                                      </p:cBhvr>
                                    </p:animEffect>
                                  </p:childTnLst>
                                </p:cTn>
                              </p:par>
                              <p:par>
                                <p:cTn id="44" presetID="10" presetClass="exit" presetSubtype="0" fill="hold" grpId="1"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1000" fill="hold"/>
                                        <p:tgtEl>
                                          <p:spTgt spid="15"/>
                                        </p:tgtEl>
                                        <p:attrNameLst>
                                          <p:attrName>ppt_w</p:attrName>
                                        </p:attrNameLst>
                                      </p:cBhvr>
                                      <p:tavLst>
                                        <p:tav tm="0">
                                          <p:val>
                                            <p:fltVal val="0"/>
                                          </p:val>
                                        </p:tav>
                                        <p:tav tm="100000">
                                          <p:val>
                                            <p:strVal val="#ppt_w"/>
                                          </p:val>
                                        </p:tav>
                                      </p:tavLst>
                                    </p:anim>
                                    <p:anim calcmode="lin" valueType="num">
                                      <p:cBhvr>
                                        <p:cTn id="59" dur="1000" fill="hold"/>
                                        <p:tgtEl>
                                          <p:spTgt spid="15"/>
                                        </p:tgtEl>
                                        <p:attrNameLst>
                                          <p:attrName>ppt_h</p:attrName>
                                        </p:attrNameLst>
                                      </p:cBhvr>
                                      <p:tavLst>
                                        <p:tav tm="0">
                                          <p:val>
                                            <p:fltVal val="0"/>
                                          </p:val>
                                        </p:tav>
                                        <p:tav tm="100000">
                                          <p:val>
                                            <p:strVal val="#ppt_h"/>
                                          </p:val>
                                        </p:tav>
                                      </p:tavLst>
                                    </p:anim>
                                    <p:anim calcmode="lin" valueType="num">
                                      <p:cBhvr>
                                        <p:cTn id="60" dur="1000" fill="hold"/>
                                        <p:tgtEl>
                                          <p:spTgt spid="15"/>
                                        </p:tgtEl>
                                        <p:attrNameLst>
                                          <p:attrName>style.rotation</p:attrName>
                                        </p:attrNameLst>
                                      </p:cBhvr>
                                      <p:tavLst>
                                        <p:tav tm="0">
                                          <p:val>
                                            <p:fltVal val="90"/>
                                          </p:val>
                                        </p:tav>
                                        <p:tav tm="100000">
                                          <p:val>
                                            <p:fltVal val="0"/>
                                          </p:val>
                                        </p:tav>
                                      </p:tavLst>
                                    </p:anim>
                                    <p:animEffect transition="in" filter="fade">
                                      <p:cBhvr>
                                        <p:cTn id="61" dur="1000"/>
                                        <p:tgtEl>
                                          <p:spTgt spid="15"/>
                                        </p:tgtEl>
                                      </p:cBhvr>
                                    </p:animEffec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p:cTn id="76" dur="1000" fill="hold"/>
                                        <p:tgtEl>
                                          <p:spTgt spid="18"/>
                                        </p:tgtEl>
                                        <p:attrNameLst>
                                          <p:attrName>ppt_w</p:attrName>
                                        </p:attrNameLst>
                                      </p:cBhvr>
                                      <p:tavLst>
                                        <p:tav tm="0">
                                          <p:val>
                                            <p:fltVal val="0"/>
                                          </p:val>
                                        </p:tav>
                                        <p:tav tm="100000">
                                          <p:val>
                                            <p:strVal val="#ppt_w"/>
                                          </p:val>
                                        </p:tav>
                                      </p:tavLst>
                                    </p:anim>
                                    <p:anim calcmode="lin" valueType="num">
                                      <p:cBhvr>
                                        <p:cTn id="77" dur="1000" fill="hold"/>
                                        <p:tgtEl>
                                          <p:spTgt spid="18"/>
                                        </p:tgtEl>
                                        <p:attrNameLst>
                                          <p:attrName>ppt_h</p:attrName>
                                        </p:attrNameLst>
                                      </p:cBhvr>
                                      <p:tavLst>
                                        <p:tav tm="0">
                                          <p:val>
                                            <p:fltVal val="0"/>
                                          </p:val>
                                        </p:tav>
                                        <p:tav tm="100000">
                                          <p:val>
                                            <p:strVal val="#ppt_h"/>
                                          </p:val>
                                        </p:tav>
                                      </p:tavLst>
                                    </p:anim>
                                    <p:anim calcmode="lin" valueType="num">
                                      <p:cBhvr>
                                        <p:cTn id="78" dur="1000" fill="hold"/>
                                        <p:tgtEl>
                                          <p:spTgt spid="18"/>
                                        </p:tgtEl>
                                        <p:attrNameLst>
                                          <p:attrName>style.rotation</p:attrName>
                                        </p:attrNameLst>
                                      </p:cBhvr>
                                      <p:tavLst>
                                        <p:tav tm="0">
                                          <p:val>
                                            <p:fltVal val="90"/>
                                          </p:val>
                                        </p:tav>
                                        <p:tav tm="100000">
                                          <p:val>
                                            <p:fltVal val="0"/>
                                          </p:val>
                                        </p:tav>
                                      </p:tavLst>
                                    </p:anim>
                                    <p:animEffect transition="in" filter="fade">
                                      <p:cBhvr>
                                        <p:cTn id="79" dur="1000"/>
                                        <p:tgtEl>
                                          <p:spTgt spid="18"/>
                                        </p:tgtEl>
                                      </p:cBhvr>
                                    </p:animEffect>
                                  </p:childTnLst>
                                </p:cTn>
                              </p:par>
                              <p:par>
                                <p:cTn id="80" presetID="10" presetClass="exit" presetSubtype="0" fill="hold" grpId="1" nodeType="withEffect">
                                  <p:stCondLst>
                                    <p:cond delay="0"/>
                                  </p:stCondLst>
                                  <p:childTnLst>
                                    <p:animEffect transition="out" filter="fad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3"/>
                                        </p:tgtEl>
                                        <p:attrNameLst>
                                          <p:attrName>style.visibility</p:attrName>
                                        </p:attrNameLst>
                                      </p:cBhvr>
                                      <p:to>
                                        <p:strVal val="visible"/>
                                      </p:to>
                                    </p:set>
                                    <p:animEffect transition="in" filter="fade">
                                      <p:cBhvr>
                                        <p:cTn id="86" dur="500"/>
                                        <p:tgtEl>
                                          <p:spTgt spid="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22" grpId="0"/>
      <p:bldP spid="5" grpId="0" animBg="1"/>
      <p:bldP spid="5" grpId="1" animBg="1"/>
      <p:bldP spid="6" grpId="0" animBg="1"/>
      <p:bldP spid="6" grpId="1" animBg="1"/>
      <p:bldP spid="12" grpId="0" animBg="1"/>
      <p:bldP spid="12" grpId="1" animBg="1"/>
      <p:bldP spid="14" grpId="0" animBg="1"/>
      <p:bldP spid="14" grpId="1" animBg="1"/>
      <p:bldP spid="2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xmlns="" id="{5149752C-5034-356B-3FC9-D4121BFB880B}"/>
              </a:ext>
            </a:extLst>
          </p:cNvPr>
          <p:cNvSpPr txBox="1">
            <a:spLocks/>
          </p:cNvSpPr>
          <p:nvPr/>
        </p:nvSpPr>
        <p:spPr>
          <a:xfrm>
            <a:off x="418214" y="260791"/>
            <a:ext cx="11426456" cy="960400"/>
          </a:xfrm>
          <a:prstGeom prst="rect">
            <a:avLst/>
          </a:prstGeom>
        </p:spPr>
        <p:txBody>
          <a:bodyPr anchor="ctr"/>
          <a:lstStyle>
            <a:lvl1pPr algn="ctr" defTabSz="914400" rtl="0" eaLnBrk="1" latinLnBrk="0" hangingPunct="1">
              <a:lnSpc>
                <a:spcPct val="90000"/>
              </a:lnSpc>
              <a:spcBef>
                <a:spcPct val="0"/>
              </a:spcBef>
              <a:buNone/>
              <a:defRPr sz="44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mj-cs"/>
              </a:rPr>
              <a:t>Contemporary Peer Review Stages</a:t>
            </a:r>
          </a:p>
        </p:txBody>
      </p:sp>
      <p:sp>
        <p:nvSpPr>
          <p:cNvPr id="12" name="Content Placeholder 2">
            <a:extLst>
              <a:ext uri="{FF2B5EF4-FFF2-40B4-BE49-F238E27FC236}">
                <a16:creationId xmlns:a16="http://schemas.microsoft.com/office/drawing/2014/main" xmlns="" id="{E5D66AFE-0ECF-4188-9F8C-338F4DF7AFD2}"/>
              </a:ext>
            </a:extLst>
          </p:cNvPr>
          <p:cNvSpPr txBox="1">
            <a:spLocks/>
          </p:cNvSpPr>
          <p:nvPr/>
        </p:nvSpPr>
        <p:spPr>
          <a:xfrm>
            <a:off x="418214" y="1221192"/>
            <a:ext cx="11426456" cy="465824"/>
          </a:xfrm>
          <a:prstGeom prst="rect">
            <a:avLst/>
          </a:prstGeom>
        </p:spPr>
        <p:txBody>
          <a:bodyPr/>
          <a:lstStyle>
            <a:lvl1pPr marL="228600" indent="-228600" algn="l" defTabSz="914400" rtl="0" eaLnBrk="1" latinLnBrk="0" hangingPunct="1">
              <a:lnSpc>
                <a:spcPct val="90000"/>
              </a:lnSpc>
              <a:spcBef>
                <a:spcPts val="1000"/>
              </a:spcBef>
              <a:buFont typeface="Roboto"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Roboto"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Roboto"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Roboto" panose="020B0604020202020204" pitchFamily="34" charset="0"/>
              <a:buNone/>
              <a:tabLst/>
              <a:defRPr/>
            </a:pPr>
            <a:r>
              <a:rPr lang="en-US" b="1" i="1">
                <a:solidFill>
                  <a:schemeClr val="tx2"/>
                </a:solidFill>
                <a:latin typeface="Roboto"/>
              </a:rPr>
              <a:t>3</a:t>
            </a:r>
            <a:r>
              <a:rPr lang="en-US" b="1" i="1" baseline="30000">
                <a:solidFill>
                  <a:schemeClr val="tx2"/>
                </a:solidFill>
                <a:latin typeface="Roboto"/>
              </a:rPr>
              <a:t>rd</a:t>
            </a:r>
            <a:r>
              <a:rPr lang="en-US" b="1" i="1">
                <a:solidFill>
                  <a:schemeClr val="tx2"/>
                </a:solidFill>
                <a:latin typeface="Roboto"/>
              </a:rPr>
              <a:t> Stage – MD PRC Decision Options</a:t>
            </a:r>
          </a:p>
        </p:txBody>
      </p:sp>
      <p:pic>
        <p:nvPicPr>
          <p:cNvPr id="2" name="Picture 1" descr="5 Step Funnel Analysis Diagram">
            <a:extLst>
              <a:ext uri="{FF2B5EF4-FFF2-40B4-BE49-F238E27FC236}">
                <a16:creationId xmlns:a16="http://schemas.microsoft.com/office/drawing/2014/main" xmlns="" id="{6C93532E-91D0-49C2-713D-319932E8CE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80" t="20958" r="48178" b="32005"/>
          <a:stretch/>
        </p:blipFill>
        <p:spPr bwMode="auto">
          <a:xfrm>
            <a:off x="7944424" y="1221191"/>
            <a:ext cx="2405806" cy="209594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A151BFEB-DA14-2ABB-87A2-E412A8272ED8}"/>
              </a:ext>
            </a:extLst>
          </p:cNvPr>
          <p:cNvSpPr txBox="1">
            <a:spLocks/>
          </p:cNvSpPr>
          <p:nvPr/>
        </p:nvSpPr>
        <p:spPr>
          <a:xfrm>
            <a:off x="418215" y="2018037"/>
            <a:ext cx="7526210" cy="33307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407988" rtl="0" eaLnBrk="0" fontAlgn="base" latinLnBrk="0" hangingPunct="0">
              <a:lnSpc>
                <a:spcPct val="100000"/>
              </a:lnSpc>
              <a:spcBef>
                <a:spcPct val="20000"/>
              </a:spcBef>
              <a:spcAft>
                <a:spcPct val="0"/>
              </a:spcAft>
              <a:buClr>
                <a:srgbClr val="63B1BC"/>
              </a:buClr>
              <a:buSzTx/>
              <a:buFont typeface="Arial" panose="020B0604020202020204" pitchFamily="34" charset="0"/>
              <a:buChar char="•"/>
              <a:tabLst>
                <a:tab pos="7315200" algn="l"/>
              </a:tabLst>
              <a:defRPr/>
            </a:pPr>
            <a:r>
              <a:rPr lang="en-US" sz="2200" dirty="0">
                <a:ea typeface="ＭＳ Ｐゴシック" panose="020B0600070205080204" pitchFamily="34" charset="-128"/>
              </a:rPr>
              <a:t>No further action or review</a:t>
            </a:r>
          </a:p>
          <a:p>
            <a:pPr marL="228600" marR="0" lvl="0" indent="-228600" algn="l" defTabSz="407988" rtl="0" eaLnBrk="0" fontAlgn="base" latinLnBrk="0" hangingPunct="0">
              <a:lnSpc>
                <a:spcPct val="100000"/>
              </a:lnSpc>
              <a:spcBef>
                <a:spcPct val="20000"/>
              </a:spcBef>
              <a:spcAft>
                <a:spcPct val="0"/>
              </a:spcAft>
              <a:buClr>
                <a:srgbClr val="63B1BC"/>
              </a:buClr>
              <a:buSzTx/>
              <a:buFont typeface="Arial" panose="020B0604020202020204" pitchFamily="34" charset="0"/>
              <a:buChar char="•"/>
              <a:tabLst>
                <a:tab pos="7315200" algn="l"/>
              </a:tabLst>
              <a:defRPr/>
            </a:pPr>
            <a:r>
              <a:rPr lang="en-US" sz="2200" dirty="0">
                <a:ea typeface="ＭＳ Ｐゴシック" panose="020B0600070205080204" pitchFamily="34" charset="-128"/>
              </a:rPr>
              <a:t>Educational/Informational letter</a:t>
            </a:r>
          </a:p>
          <a:p>
            <a:pPr marL="228600" marR="0" lvl="0" indent="-228600" algn="l" defTabSz="407988" rtl="0" eaLnBrk="0" fontAlgn="base" latinLnBrk="0" hangingPunct="0">
              <a:lnSpc>
                <a:spcPct val="100000"/>
              </a:lnSpc>
              <a:spcBef>
                <a:spcPct val="20000"/>
              </a:spcBef>
              <a:spcAft>
                <a:spcPct val="0"/>
              </a:spcAft>
              <a:buClr>
                <a:srgbClr val="63B1BC"/>
              </a:buClr>
              <a:buSzTx/>
              <a:buFont typeface="Arial" panose="020B0604020202020204" pitchFamily="34" charset="0"/>
              <a:buChar char="•"/>
              <a:tabLst>
                <a:tab pos="7315200" algn="l"/>
              </a:tabLst>
              <a:defRPr/>
            </a:pPr>
            <a:r>
              <a:rPr lang="en-US" sz="2200" dirty="0">
                <a:ea typeface="ＭＳ Ｐゴシック" panose="020B0600070205080204" pitchFamily="34" charset="-128"/>
              </a:rPr>
              <a:t>Collegial intervention</a:t>
            </a:r>
          </a:p>
          <a:p>
            <a:pPr marL="228600" marR="0" lvl="0" indent="-228600" algn="l" defTabSz="407988" rtl="0" eaLnBrk="0" fontAlgn="base" latinLnBrk="0" hangingPunct="0">
              <a:lnSpc>
                <a:spcPct val="100000"/>
              </a:lnSpc>
              <a:spcBef>
                <a:spcPct val="20000"/>
              </a:spcBef>
              <a:spcAft>
                <a:spcPct val="0"/>
              </a:spcAft>
              <a:buClr>
                <a:srgbClr val="63B1BC"/>
              </a:buClr>
              <a:buSzTx/>
              <a:buFont typeface="Arial" panose="020B0604020202020204" pitchFamily="34" charset="0"/>
              <a:buChar char="•"/>
              <a:tabLst>
                <a:tab pos="7315200" algn="l"/>
              </a:tabLst>
              <a:defRPr/>
            </a:pPr>
            <a:r>
              <a:rPr lang="en-US" sz="2200" b="1" u="sng" dirty="0">
                <a:ea typeface="ＭＳ Ｐゴシック" panose="020B0600070205080204" pitchFamily="34" charset="-128"/>
              </a:rPr>
              <a:t>FPPE plan</a:t>
            </a:r>
          </a:p>
          <a:p>
            <a:pPr lvl="1" defTabSz="407988" eaLnBrk="0" fontAlgn="base" hangingPunct="0">
              <a:lnSpc>
                <a:spcPct val="100000"/>
              </a:lnSpc>
              <a:spcBef>
                <a:spcPct val="20000"/>
              </a:spcBef>
              <a:spcAft>
                <a:spcPct val="0"/>
              </a:spcAft>
              <a:buClr>
                <a:srgbClr val="63B1BC"/>
              </a:buClr>
              <a:buFont typeface="Courier New" panose="02070309020205020404" pitchFamily="49" charset="0"/>
              <a:buChar char="o"/>
              <a:tabLst>
                <a:tab pos="7315200" algn="l"/>
              </a:tabLst>
              <a:defRPr/>
            </a:pPr>
            <a:r>
              <a:rPr lang="en-US" sz="1800" dirty="0">
                <a:ea typeface="ＭＳ Ｐゴシック" panose="020B0600070205080204" pitchFamily="34" charset="-128"/>
              </a:rPr>
              <a:t>CME/additional education</a:t>
            </a:r>
          </a:p>
          <a:p>
            <a:pPr lvl="1" defTabSz="407988" eaLnBrk="0" fontAlgn="base" hangingPunct="0">
              <a:lnSpc>
                <a:spcPct val="100000"/>
              </a:lnSpc>
              <a:spcBef>
                <a:spcPct val="20000"/>
              </a:spcBef>
              <a:spcAft>
                <a:spcPct val="0"/>
              </a:spcAft>
              <a:buClr>
                <a:srgbClr val="63B1BC"/>
              </a:buClr>
              <a:buFont typeface="Courier New" panose="02070309020205020404" pitchFamily="49" charset="0"/>
              <a:buChar char="o"/>
              <a:tabLst>
                <a:tab pos="7315200" algn="l"/>
              </a:tabLst>
              <a:defRPr/>
            </a:pPr>
            <a:r>
              <a:rPr lang="en-US" sz="1800" dirty="0">
                <a:ea typeface="ＭＳ Ｐゴシック" panose="020B0600070205080204" pitchFamily="34" charset="-128"/>
              </a:rPr>
              <a:t>Monitoring/review of set number of cases</a:t>
            </a:r>
          </a:p>
          <a:p>
            <a:pPr lvl="1" defTabSz="407988" eaLnBrk="0" fontAlgn="base" hangingPunct="0">
              <a:lnSpc>
                <a:spcPct val="100000"/>
              </a:lnSpc>
              <a:spcBef>
                <a:spcPct val="20000"/>
              </a:spcBef>
              <a:spcAft>
                <a:spcPct val="0"/>
              </a:spcAft>
              <a:buClr>
                <a:srgbClr val="63B1BC"/>
              </a:buClr>
              <a:buFont typeface="Courier New" panose="02070309020205020404" pitchFamily="49" charset="0"/>
              <a:buChar char="o"/>
              <a:tabLst>
                <a:tab pos="7315200" algn="l"/>
              </a:tabLst>
              <a:defRPr/>
            </a:pPr>
            <a:r>
              <a:rPr lang="en-US" sz="1800" dirty="0">
                <a:ea typeface="ＭＳ Ｐゴシック" panose="020B0600070205080204" pitchFamily="34" charset="-128"/>
              </a:rPr>
              <a:t>Proctoring</a:t>
            </a:r>
          </a:p>
          <a:p>
            <a:pPr lvl="1" defTabSz="407988" eaLnBrk="0" fontAlgn="base" hangingPunct="0">
              <a:lnSpc>
                <a:spcPct val="100000"/>
              </a:lnSpc>
              <a:spcBef>
                <a:spcPct val="20000"/>
              </a:spcBef>
              <a:spcAft>
                <a:spcPct val="0"/>
              </a:spcAft>
              <a:buClr>
                <a:srgbClr val="63B1BC"/>
              </a:buClr>
              <a:buFont typeface="Courier New" panose="02070309020205020404" pitchFamily="49" charset="0"/>
              <a:buChar char="o"/>
              <a:tabLst>
                <a:tab pos="7315200" algn="l"/>
              </a:tabLst>
              <a:defRPr/>
            </a:pPr>
            <a:r>
              <a:rPr lang="en-US" sz="1800" dirty="0">
                <a:ea typeface="ＭＳ Ｐゴシック" panose="020B0600070205080204" pitchFamily="34" charset="-128"/>
              </a:rPr>
              <a:t>Referral to formal evaluation &amp; assessment program</a:t>
            </a:r>
          </a:p>
          <a:p>
            <a:pPr lvl="1" defTabSz="407988" eaLnBrk="0" fontAlgn="base" hangingPunct="0">
              <a:lnSpc>
                <a:spcPct val="100000"/>
              </a:lnSpc>
              <a:spcBef>
                <a:spcPct val="20000"/>
              </a:spcBef>
              <a:spcAft>
                <a:spcPct val="0"/>
              </a:spcAft>
              <a:buClr>
                <a:srgbClr val="63B1BC"/>
              </a:buClr>
              <a:buFont typeface="Courier New" panose="02070309020205020404" pitchFamily="49" charset="0"/>
              <a:buChar char="o"/>
              <a:tabLst>
                <a:tab pos="7315200" algn="l"/>
              </a:tabLst>
              <a:defRPr/>
            </a:pPr>
            <a:r>
              <a:rPr lang="en-US" sz="1800" dirty="0">
                <a:ea typeface="ＭＳ Ｐゴシック" panose="020B0600070205080204" pitchFamily="34" charset="-128"/>
              </a:rPr>
              <a:t>Additional training</a:t>
            </a:r>
          </a:p>
          <a:p>
            <a:pPr defTabSz="407988" eaLnBrk="0" fontAlgn="base" hangingPunct="0">
              <a:lnSpc>
                <a:spcPct val="100000"/>
              </a:lnSpc>
              <a:spcBef>
                <a:spcPct val="20000"/>
              </a:spcBef>
              <a:spcAft>
                <a:spcPct val="0"/>
              </a:spcAft>
              <a:buClr>
                <a:srgbClr val="63B1BC"/>
              </a:buClr>
              <a:tabLst>
                <a:tab pos="7315200" algn="l"/>
              </a:tabLst>
              <a:defRPr/>
            </a:pPr>
            <a:r>
              <a:rPr lang="en-US" sz="2200" dirty="0">
                <a:ea typeface="ＭＳ Ｐゴシック" panose="020B0600070205080204" pitchFamily="34" charset="-128"/>
              </a:rPr>
              <a:t>Referral to Medical Executive Committee</a:t>
            </a:r>
          </a:p>
        </p:txBody>
      </p:sp>
    </p:spTree>
    <p:extLst>
      <p:ext uri="{BB962C8B-B14F-4D97-AF65-F5344CB8AC3E}">
        <p14:creationId xmlns:p14="http://schemas.microsoft.com/office/powerpoint/2010/main" val="101891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xmlns="" id="{5149752C-5034-356B-3FC9-D4121BFB880B}"/>
              </a:ext>
            </a:extLst>
          </p:cNvPr>
          <p:cNvSpPr txBox="1">
            <a:spLocks/>
          </p:cNvSpPr>
          <p:nvPr/>
        </p:nvSpPr>
        <p:spPr>
          <a:xfrm>
            <a:off x="418214" y="260791"/>
            <a:ext cx="11426456" cy="960400"/>
          </a:xfrm>
          <a:prstGeom prst="rect">
            <a:avLst/>
          </a:prstGeom>
        </p:spPr>
        <p:txBody>
          <a:bodyPr anchor="ctr"/>
          <a:lstStyle>
            <a:lvl1pPr algn="ctr" defTabSz="914400" rtl="0" eaLnBrk="1" latinLnBrk="0" hangingPunct="1">
              <a:lnSpc>
                <a:spcPct val="90000"/>
              </a:lnSpc>
              <a:spcBef>
                <a:spcPct val="0"/>
              </a:spcBef>
              <a:buNone/>
              <a:defRPr sz="44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mj-cs"/>
              </a:rPr>
              <a:t>Contemporary Peer Review Stages</a:t>
            </a:r>
          </a:p>
        </p:txBody>
      </p:sp>
      <p:sp>
        <p:nvSpPr>
          <p:cNvPr id="11" name="Content Placeholder 2">
            <a:extLst>
              <a:ext uri="{FF2B5EF4-FFF2-40B4-BE49-F238E27FC236}">
                <a16:creationId xmlns:a16="http://schemas.microsoft.com/office/drawing/2014/main" xmlns="" id="{47C6B64E-C8F2-20E5-C69C-46FCAD40FD57}"/>
              </a:ext>
            </a:extLst>
          </p:cNvPr>
          <p:cNvSpPr txBox="1">
            <a:spLocks/>
          </p:cNvSpPr>
          <p:nvPr/>
        </p:nvSpPr>
        <p:spPr>
          <a:xfrm>
            <a:off x="418215" y="2018037"/>
            <a:ext cx="6910049" cy="33307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0" fontAlgn="auto" latinLnBrk="0" hangingPunct="0">
              <a:lnSpc>
                <a:spcPct val="100000"/>
              </a:lnSpc>
              <a:spcBef>
                <a:spcPct val="20000"/>
              </a:spcBef>
              <a:spcAft>
                <a:spcPts val="0"/>
              </a:spcAft>
              <a:buClr>
                <a:srgbClr val="63B1BC"/>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If any sanctions or changes in privileges are recommended, the issue will be forwarded to the MEC </a:t>
            </a:r>
          </a:p>
          <a:p>
            <a:pPr marL="228600" marR="0" lvl="0" indent="-228600" algn="l" defTabSz="914400" rtl="0" eaLnBrk="0" fontAlgn="auto" latinLnBrk="0" hangingPunct="0">
              <a:lnSpc>
                <a:spcPct val="100000"/>
              </a:lnSpc>
              <a:spcBef>
                <a:spcPct val="20000"/>
              </a:spcBef>
              <a:spcAft>
                <a:spcPts val="0"/>
              </a:spcAft>
              <a:buClr>
                <a:srgbClr val="63B1BC"/>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MEC will either support recommendation, ask for further review or disagree with the recommendation</a:t>
            </a:r>
          </a:p>
          <a:p>
            <a:pPr marL="228600" marR="0" lvl="0" indent="-228600" algn="l" defTabSz="914400" rtl="0" eaLnBrk="0" fontAlgn="auto" latinLnBrk="0" hangingPunct="0">
              <a:lnSpc>
                <a:spcPct val="100000"/>
              </a:lnSpc>
              <a:spcBef>
                <a:spcPct val="20000"/>
              </a:spcBef>
              <a:spcAft>
                <a:spcPts val="0"/>
              </a:spcAft>
              <a:buClr>
                <a:srgbClr val="63B1BC"/>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If MEC supports a significant sanction, the Appeals Process &amp; Fair Hearing Plans are initiated</a:t>
            </a:r>
          </a:p>
          <a:p>
            <a:pPr marL="228600" marR="0" lvl="0" indent="-228600" algn="l" defTabSz="914400" rtl="0" eaLnBrk="0" fontAlgn="auto" latinLnBrk="0" hangingPunct="0">
              <a:lnSpc>
                <a:spcPct val="100000"/>
              </a:lnSpc>
              <a:spcBef>
                <a:spcPct val="20000"/>
              </a:spcBef>
              <a:spcAft>
                <a:spcPts val="0"/>
              </a:spcAft>
              <a:buClr>
                <a:srgbClr val="63B1BC"/>
              </a:buClr>
              <a:buSzTx/>
              <a:buFont typeface="Arial" panose="020B0604020202020204" pitchFamily="34" charset="0"/>
              <a:buChar char="•"/>
              <a:tabLst/>
              <a:defRPr/>
            </a:pPr>
            <a:r>
              <a:rPr kumimoji="0" lang="en-US" altLang="en-US" sz="2400" b="0" i="1"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rPr>
              <a:t>Ultimately the Board (Governing Body) makes the final determination on sanctions</a:t>
            </a:r>
            <a:endParaRPr kumimoji="0" lang="en-US" altLang="en-US" sz="24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endParaRPr>
          </a:p>
          <a:p>
            <a:pPr marL="685800" marR="0" lvl="1" indent="-228600" algn="l" defTabSz="407988" rtl="0" eaLnBrk="0" fontAlgn="base" latinLnBrk="0" hangingPunct="0">
              <a:lnSpc>
                <a:spcPct val="100000"/>
              </a:lnSpc>
              <a:spcBef>
                <a:spcPct val="20000"/>
              </a:spcBef>
              <a:spcAft>
                <a:spcPct val="0"/>
              </a:spcAft>
              <a:buClr>
                <a:srgbClr val="1E948F"/>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4546A"/>
              </a:solidFill>
              <a:effectLst/>
              <a:uLnTx/>
              <a:uFillTx/>
              <a:latin typeface="Calibri" panose="020F0502020204030204"/>
              <a:ea typeface="ＭＳ Ｐゴシック" panose="020B0600070205080204" pitchFamily="34" charset="-128"/>
              <a:cs typeface="+mn-cs"/>
            </a:endParaRPr>
          </a:p>
        </p:txBody>
      </p:sp>
      <p:sp>
        <p:nvSpPr>
          <p:cNvPr id="12" name="Content Placeholder 2">
            <a:extLst>
              <a:ext uri="{FF2B5EF4-FFF2-40B4-BE49-F238E27FC236}">
                <a16:creationId xmlns:a16="http://schemas.microsoft.com/office/drawing/2014/main" xmlns="" id="{E5D66AFE-0ECF-4188-9F8C-338F4DF7AFD2}"/>
              </a:ext>
            </a:extLst>
          </p:cNvPr>
          <p:cNvSpPr txBox="1">
            <a:spLocks/>
          </p:cNvSpPr>
          <p:nvPr/>
        </p:nvSpPr>
        <p:spPr>
          <a:xfrm>
            <a:off x="418214" y="1221192"/>
            <a:ext cx="11426456" cy="465824"/>
          </a:xfrm>
          <a:prstGeom prst="rect">
            <a:avLst/>
          </a:prstGeom>
        </p:spPr>
        <p:txBody>
          <a:bodyPr/>
          <a:lstStyle>
            <a:lvl1pPr marL="228600" indent="-228600" algn="l" defTabSz="914400" rtl="0" eaLnBrk="1" latinLnBrk="0" hangingPunct="1">
              <a:lnSpc>
                <a:spcPct val="90000"/>
              </a:lnSpc>
              <a:spcBef>
                <a:spcPts val="1000"/>
              </a:spcBef>
              <a:buFont typeface="Roboto"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Roboto"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Roboto"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Roboto" panose="020B0604020202020204" pitchFamily="34" charset="0"/>
              <a:buNone/>
              <a:tabLst/>
              <a:defRPr/>
            </a:pPr>
            <a:r>
              <a:rPr kumimoji="0" lang="en-US" sz="2800" b="1" i="1" u="none" strike="noStrike" kern="1200" cap="none" spc="0" normalizeH="0" baseline="0" noProof="0" dirty="0">
                <a:ln>
                  <a:noFill/>
                </a:ln>
                <a:solidFill>
                  <a:srgbClr val="44546A"/>
                </a:solidFill>
                <a:effectLst/>
                <a:uLnTx/>
                <a:uFillTx/>
                <a:latin typeface="Roboto"/>
                <a:ea typeface="+mn-ea"/>
                <a:cs typeface="+mn-cs"/>
              </a:rPr>
              <a:t>4</a:t>
            </a:r>
            <a:r>
              <a:rPr kumimoji="0" lang="en-US" sz="2800" b="1" i="1" u="none" strike="noStrike" kern="1200" cap="none" spc="0" normalizeH="0" baseline="30000" noProof="0" dirty="0">
                <a:ln>
                  <a:noFill/>
                </a:ln>
                <a:solidFill>
                  <a:srgbClr val="44546A"/>
                </a:solidFill>
                <a:effectLst/>
                <a:uLnTx/>
                <a:uFillTx/>
                <a:latin typeface="Roboto"/>
                <a:ea typeface="+mn-ea"/>
                <a:cs typeface="+mn-cs"/>
              </a:rPr>
              <a:t>th</a:t>
            </a:r>
            <a:r>
              <a:rPr kumimoji="0" lang="en-US" sz="2800" b="1" i="1" u="none" strike="noStrike" kern="1200" cap="none" spc="0" normalizeH="0" baseline="0" noProof="0" dirty="0">
                <a:ln>
                  <a:noFill/>
                </a:ln>
                <a:solidFill>
                  <a:srgbClr val="44546A"/>
                </a:solidFill>
                <a:effectLst/>
                <a:uLnTx/>
                <a:uFillTx/>
                <a:latin typeface="Roboto"/>
                <a:ea typeface="+mn-ea"/>
                <a:cs typeface="+mn-cs"/>
              </a:rPr>
              <a:t> Stage – Management of Sanctions</a:t>
            </a:r>
          </a:p>
        </p:txBody>
      </p:sp>
      <p:pic>
        <p:nvPicPr>
          <p:cNvPr id="4" name="Picture 3" descr="5 Step Funnel Analysis Diagram">
            <a:extLst>
              <a:ext uri="{FF2B5EF4-FFF2-40B4-BE49-F238E27FC236}">
                <a16:creationId xmlns:a16="http://schemas.microsoft.com/office/drawing/2014/main" xmlns="" id="{07A109A5-A1DC-0151-6BD9-24BF423DBF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79" t="20958" r="35311" b="29494"/>
          <a:stretch/>
        </p:blipFill>
        <p:spPr bwMode="auto">
          <a:xfrm>
            <a:off x="7944424" y="1221191"/>
            <a:ext cx="3213202" cy="22078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E05C01DA-6FD9-229B-BA8A-1D28CE080261}"/>
              </a:ext>
            </a:extLst>
          </p:cNvPr>
          <p:cNvSpPr txBox="1"/>
          <p:nvPr/>
        </p:nvSpPr>
        <p:spPr>
          <a:xfrm>
            <a:off x="7523091" y="1238876"/>
            <a:ext cx="4250695" cy="4832092"/>
          </a:xfrm>
          <a:prstGeom prst="rect">
            <a:avLst/>
          </a:prstGeom>
          <a:gradFill flip="none" rotWithShape="1">
            <a:gsLst>
              <a:gs pos="0">
                <a:srgbClr val="DEE5ED"/>
              </a:gs>
              <a:gs pos="57000">
                <a:srgbClr val="003B5C"/>
              </a:gs>
            </a:gsLst>
            <a:lin ang="270000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a:ea typeface="+mn-ea"/>
                <a:cs typeface="+mn-cs"/>
              </a:rPr>
              <a:t>Potential Sanctions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a:ea typeface="+mn-ea"/>
                <a:cs typeface="+mn-cs"/>
              </a:rPr>
              <a:t>“Triggered” Focused Practice Review </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a:ea typeface="+mn-ea"/>
                <a:cs typeface="+mn-cs"/>
              </a:rPr>
              <a:t>(FPPE)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a:ea typeface="+mn-ea"/>
                <a:cs typeface="+mn-cs"/>
              </a:rPr>
              <a:t>Restriction of Certain Privileges</a:t>
            </a:r>
          </a:p>
          <a:p>
            <a:pPr algn="ctr">
              <a:defRPr/>
            </a:pPr>
            <a:r>
              <a:rPr lang="en-US" sz="2000" dirty="0">
                <a:solidFill>
                  <a:prstClr val="white"/>
                </a:solidFill>
                <a:effectLst>
                  <a:outerShdw blurRad="38100" dist="38100" dir="2700000" algn="tl">
                    <a:srgbClr val="000000">
                      <a:alpha val="43137"/>
                    </a:srgbClr>
                  </a:outerShdw>
                </a:effectLst>
                <a:latin typeface="Roboto"/>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effectLst>
                  <a:outerShdw blurRad="38100" dist="38100" dir="2700000" algn="tl">
                    <a:srgbClr val="000000">
                      <a:alpha val="43137"/>
                    </a:srgbClr>
                  </a:outerShdw>
                </a:effectLst>
                <a:latin typeface="Roboto"/>
              </a:rPr>
              <a:t>Proctoring</a:t>
            </a:r>
          </a:p>
          <a:p>
            <a:pPr algn="ctr">
              <a:defRPr/>
            </a:pPr>
            <a:r>
              <a:rPr lang="en-US" sz="2000" dirty="0">
                <a:solidFill>
                  <a:prstClr val="white"/>
                </a:solidFill>
                <a:effectLst>
                  <a:outerShdw blurRad="38100" dist="38100" dir="2700000" algn="tl">
                    <a:srgbClr val="000000">
                      <a:alpha val="43137"/>
                    </a:srgbClr>
                  </a:outerShdw>
                </a:effectLst>
                <a:latin typeface="Roboto"/>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a:ea typeface="+mn-ea"/>
                <a:cs typeface="+mn-cs"/>
              </a:rPr>
              <a:t>Chart Review / Monitoring</a:t>
            </a:r>
            <a:r>
              <a:rPr kumimoji="0" lang="en-US" sz="20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Roboto"/>
                <a:ea typeface="+mn-ea"/>
                <a:cs typeface="+mn-cs"/>
              </a:rPr>
              <a:t> Clinical Practice Patterns</a:t>
            </a: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a:ea typeface="+mn-ea"/>
                <a:cs typeface="+mn-cs"/>
              </a:rPr>
              <a:t>Temporary Suspension of Privileges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a:ea typeface="+mn-ea"/>
                <a:cs typeface="+mn-cs"/>
              </a:rPr>
              <a:t>Revocation of Privileges</a:t>
            </a:r>
          </a:p>
        </p:txBody>
      </p:sp>
    </p:spTree>
    <p:extLst>
      <p:ext uri="{BB962C8B-B14F-4D97-AF65-F5344CB8AC3E}">
        <p14:creationId xmlns:p14="http://schemas.microsoft.com/office/powerpoint/2010/main" val="149187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xmlns="" id="{5149752C-5034-356B-3FC9-D4121BFB880B}"/>
              </a:ext>
            </a:extLst>
          </p:cNvPr>
          <p:cNvSpPr txBox="1">
            <a:spLocks/>
          </p:cNvSpPr>
          <p:nvPr/>
        </p:nvSpPr>
        <p:spPr>
          <a:xfrm>
            <a:off x="418214" y="260791"/>
            <a:ext cx="11426456" cy="960400"/>
          </a:xfrm>
          <a:prstGeom prst="rect">
            <a:avLst/>
          </a:prstGeom>
        </p:spPr>
        <p:txBody>
          <a:bodyPr anchor="ctr"/>
          <a:lstStyle>
            <a:lvl1pPr algn="ctr" defTabSz="914400" rtl="0" eaLnBrk="1" latinLnBrk="0" hangingPunct="1">
              <a:lnSpc>
                <a:spcPct val="90000"/>
              </a:lnSpc>
              <a:spcBef>
                <a:spcPct val="0"/>
              </a:spcBef>
              <a:buNone/>
              <a:defRPr sz="44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mj-cs"/>
              </a:rPr>
              <a:t>Contemporary Peer Review Stages</a:t>
            </a:r>
          </a:p>
        </p:txBody>
      </p:sp>
      <p:sp>
        <p:nvSpPr>
          <p:cNvPr id="12" name="Content Placeholder 2">
            <a:extLst>
              <a:ext uri="{FF2B5EF4-FFF2-40B4-BE49-F238E27FC236}">
                <a16:creationId xmlns:a16="http://schemas.microsoft.com/office/drawing/2014/main" xmlns="" id="{E5D66AFE-0ECF-4188-9F8C-338F4DF7AFD2}"/>
              </a:ext>
            </a:extLst>
          </p:cNvPr>
          <p:cNvSpPr txBox="1">
            <a:spLocks/>
          </p:cNvSpPr>
          <p:nvPr/>
        </p:nvSpPr>
        <p:spPr>
          <a:xfrm>
            <a:off x="418214" y="1221192"/>
            <a:ext cx="11426456" cy="465824"/>
          </a:xfrm>
          <a:prstGeom prst="rect">
            <a:avLst/>
          </a:prstGeom>
        </p:spPr>
        <p:txBody>
          <a:bodyPr/>
          <a:lstStyle>
            <a:lvl1pPr marL="228600" indent="-228600" algn="l" defTabSz="914400" rtl="0" eaLnBrk="1" latinLnBrk="0" hangingPunct="1">
              <a:lnSpc>
                <a:spcPct val="90000"/>
              </a:lnSpc>
              <a:spcBef>
                <a:spcPts val="1000"/>
              </a:spcBef>
              <a:buFont typeface="Roboto"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Roboto"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Roboto"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Roboto"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Roboto" panose="020B0604020202020204" pitchFamily="34" charset="0"/>
              <a:buNone/>
              <a:tabLst/>
              <a:defRPr/>
            </a:pPr>
            <a:r>
              <a:rPr kumimoji="0" lang="en-US" sz="2800" b="1" i="1" u="none" strike="noStrike" kern="1200" cap="none" spc="0" normalizeH="0" baseline="0" noProof="0" dirty="0">
                <a:ln>
                  <a:noFill/>
                </a:ln>
                <a:solidFill>
                  <a:srgbClr val="44546A"/>
                </a:solidFill>
                <a:effectLst/>
                <a:uLnTx/>
                <a:uFillTx/>
                <a:latin typeface="Roboto"/>
                <a:ea typeface="+mn-ea"/>
                <a:cs typeface="+mn-cs"/>
              </a:rPr>
              <a:t>4</a:t>
            </a:r>
            <a:r>
              <a:rPr kumimoji="0" lang="en-US" sz="2800" b="1" i="1" u="none" strike="noStrike" kern="1200" cap="none" spc="0" normalizeH="0" baseline="30000" noProof="0" dirty="0">
                <a:ln>
                  <a:noFill/>
                </a:ln>
                <a:solidFill>
                  <a:srgbClr val="44546A"/>
                </a:solidFill>
                <a:effectLst/>
                <a:uLnTx/>
                <a:uFillTx/>
                <a:latin typeface="Roboto"/>
                <a:ea typeface="+mn-ea"/>
                <a:cs typeface="+mn-cs"/>
              </a:rPr>
              <a:t>th</a:t>
            </a:r>
            <a:r>
              <a:rPr kumimoji="0" lang="en-US" sz="2800" b="1" i="1" u="none" strike="noStrike" kern="1200" cap="none" spc="0" normalizeH="0" baseline="0" noProof="0" dirty="0">
                <a:ln>
                  <a:noFill/>
                </a:ln>
                <a:solidFill>
                  <a:srgbClr val="44546A"/>
                </a:solidFill>
                <a:effectLst/>
                <a:uLnTx/>
                <a:uFillTx/>
                <a:latin typeface="Roboto"/>
                <a:ea typeface="+mn-ea"/>
                <a:cs typeface="+mn-cs"/>
              </a:rPr>
              <a:t> Stage – Additional Actions</a:t>
            </a:r>
          </a:p>
        </p:txBody>
      </p:sp>
      <p:sp>
        <p:nvSpPr>
          <p:cNvPr id="8" name="TextBox 7">
            <a:extLst>
              <a:ext uri="{FF2B5EF4-FFF2-40B4-BE49-F238E27FC236}">
                <a16:creationId xmlns:a16="http://schemas.microsoft.com/office/drawing/2014/main" xmlns="" id="{7F4109B8-EF55-26B4-BE7C-3E80462E6C3B}"/>
              </a:ext>
            </a:extLst>
          </p:cNvPr>
          <p:cNvSpPr txBox="1"/>
          <p:nvPr/>
        </p:nvSpPr>
        <p:spPr>
          <a:xfrm>
            <a:off x="719771" y="1860408"/>
            <a:ext cx="6332782" cy="830997"/>
          </a:xfrm>
          <a:prstGeom prst="rect">
            <a:avLst/>
          </a:prstGeom>
          <a:solidFill>
            <a:srgbClr val="C7F4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Exemplary care, regardless of the patient’s outcome, should be formally recognized</a:t>
            </a:r>
          </a:p>
        </p:txBody>
      </p:sp>
      <p:sp>
        <p:nvSpPr>
          <p:cNvPr id="9" name="TextBox 8">
            <a:extLst>
              <a:ext uri="{FF2B5EF4-FFF2-40B4-BE49-F238E27FC236}">
                <a16:creationId xmlns:a16="http://schemas.microsoft.com/office/drawing/2014/main" xmlns="" id="{C1E72B75-3548-C9FA-DF03-AA2FD1D01006}"/>
              </a:ext>
            </a:extLst>
          </p:cNvPr>
          <p:cNvSpPr txBox="1"/>
          <p:nvPr/>
        </p:nvSpPr>
        <p:spPr>
          <a:xfrm>
            <a:off x="719770" y="2691405"/>
            <a:ext cx="6332783" cy="830997"/>
          </a:xfrm>
          <a:prstGeom prst="rect">
            <a:avLst/>
          </a:prstGeom>
          <a:solidFill>
            <a:srgbClr val="7FD7F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Separate documentation concerns from care concerns</a:t>
            </a:r>
          </a:p>
        </p:txBody>
      </p:sp>
      <p:sp>
        <p:nvSpPr>
          <p:cNvPr id="10" name="TextBox 9">
            <a:extLst>
              <a:ext uri="{FF2B5EF4-FFF2-40B4-BE49-F238E27FC236}">
                <a16:creationId xmlns:a16="http://schemas.microsoft.com/office/drawing/2014/main" xmlns="" id="{B8EF9166-0675-53CF-8709-E0B3E7BDD2BA}"/>
              </a:ext>
            </a:extLst>
          </p:cNvPr>
          <p:cNvSpPr txBox="1"/>
          <p:nvPr/>
        </p:nvSpPr>
        <p:spPr>
          <a:xfrm>
            <a:off x="719769" y="3522402"/>
            <a:ext cx="6332784" cy="830997"/>
          </a:xfrm>
          <a:prstGeom prst="rect">
            <a:avLst/>
          </a:prstGeom>
          <a:solidFill>
            <a:srgbClr val="BAA4C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Systems / process issues identified should generate communication with administration</a:t>
            </a:r>
          </a:p>
        </p:txBody>
      </p:sp>
      <p:sp>
        <p:nvSpPr>
          <p:cNvPr id="13" name="TextBox 12">
            <a:extLst>
              <a:ext uri="{FF2B5EF4-FFF2-40B4-BE49-F238E27FC236}">
                <a16:creationId xmlns:a16="http://schemas.microsoft.com/office/drawing/2014/main" xmlns="" id="{2479E49F-22FE-3C0D-A9DC-C728E35D94B2}"/>
              </a:ext>
            </a:extLst>
          </p:cNvPr>
          <p:cNvSpPr txBox="1"/>
          <p:nvPr/>
        </p:nvSpPr>
        <p:spPr>
          <a:xfrm>
            <a:off x="719771" y="4353399"/>
            <a:ext cx="6332782" cy="830997"/>
          </a:xfrm>
          <a:prstGeom prst="rect">
            <a:avLst/>
          </a:prstGeom>
          <a:solidFill>
            <a:srgbClr val="FEBE10">
              <a:lumMod val="40000"/>
              <a:lumOff val="6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The appropriate Department Chair should be informed of any care / documentation concerns</a:t>
            </a:r>
          </a:p>
        </p:txBody>
      </p:sp>
      <p:sp>
        <p:nvSpPr>
          <p:cNvPr id="15" name="TextBox 14">
            <a:extLst>
              <a:ext uri="{FF2B5EF4-FFF2-40B4-BE49-F238E27FC236}">
                <a16:creationId xmlns:a16="http://schemas.microsoft.com/office/drawing/2014/main" xmlns="" id="{5FA7E80F-3204-D151-C6BB-103CEDA195FE}"/>
              </a:ext>
            </a:extLst>
          </p:cNvPr>
          <p:cNvSpPr txBox="1"/>
          <p:nvPr/>
        </p:nvSpPr>
        <p:spPr>
          <a:xfrm>
            <a:off x="8349758" y="2455602"/>
            <a:ext cx="3654399" cy="2133600"/>
          </a:xfrm>
          <a:prstGeom prst="rect">
            <a:avLst/>
          </a:prstGeom>
          <a:gradFill flip="none" rotWithShape="1">
            <a:gsLst>
              <a:gs pos="0">
                <a:srgbClr val="DEE5ED"/>
              </a:gs>
              <a:gs pos="57000">
                <a:srgbClr val="003B5C"/>
              </a:gs>
            </a:gsLst>
            <a:lin ang="2700000" scaled="1"/>
            <a:tileRect/>
          </a:gradFill>
        </p:spPr>
        <p:txBody>
          <a:bodyPr wrap="square" rtlCol="0" anchor="ctr" anchorCtr="0">
            <a:noAutofit/>
          </a:bodyPr>
          <a:lstStyle>
            <a:defPPr>
              <a:defRPr lang="en-US"/>
            </a:defPPr>
            <a:lvl1pPr marR="0" lvl="0" indent="0" algn="ctr" fontAlgn="auto">
              <a:lnSpc>
                <a:spcPct val="100000"/>
              </a:lnSpc>
              <a:spcBef>
                <a:spcPts val="0"/>
              </a:spcBef>
              <a:spcAft>
                <a:spcPts val="0"/>
              </a:spcAft>
              <a:buClrTx/>
              <a:buSzTx/>
              <a:buFontTx/>
              <a:buNone/>
              <a:tabLst/>
              <a:defRPr kumimoji="0" sz="2400" b="0" i="0" u="sng" strike="noStrike" cap="none" spc="0" normalizeH="0" baseline="0">
                <a:ln>
                  <a:noFill/>
                </a:ln>
                <a:solidFill>
                  <a:prstClr val="white"/>
                </a:solidFill>
                <a:effectLst>
                  <a:outerShdw blurRad="38100" dist="38100" dir="2700000" algn="tl">
                    <a:srgbClr val="000000">
                      <a:alpha val="43137"/>
                    </a:srgbClr>
                  </a:outerShdw>
                </a:effectLst>
                <a:uLnTx/>
                <a:uFillTx/>
                <a:latin typeface="Roboto"/>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Educational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(Redirection)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Not Punitive</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AE521A77-6D63-F9B1-6DC8-1B80F50D7952}"/>
              </a:ext>
            </a:extLst>
          </p:cNvPr>
          <p:cNvSpPr txBox="1"/>
          <p:nvPr/>
        </p:nvSpPr>
        <p:spPr>
          <a:xfrm>
            <a:off x="7052553" y="3747544"/>
            <a:ext cx="423582" cy="423344"/>
          </a:xfrm>
          <a:prstGeom prst="rect">
            <a:avLst/>
          </a:prstGeom>
          <a:noFill/>
        </p:spPr>
        <p:txBody>
          <a:bodyPr wrap="square"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Bodoni MT" panose="02070603080606020203" pitchFamily="18" charset="0"/>
                <a:ea typeface="+mn-ea"/>
                <a:cs typeface="+mn-cs"/>
              </a:rPr>
              <a:t>*</a:t>
            </a:r>
          </a:p>
        </p:txBody>
      </p:sp>
      <p:sp>
        <p:nvSpPr>
          <p:cNvPr id="3" name="TextBox 2">
            <a:extLst>
              <a:ext uri="{FF2B5EF4-FFF2-40B4-BE49-F238E27FC236}">
                <a16:creationId xmlns:a16="http://schemas.microsoft.com/office/drawing/2014/main" xmlns="" id="{27E47309-B94D-F467-B1E2-9D15ADC230F6}"/>
              </a:ext>
            </a:extLst>
          </p:cNvPr>
          <p:cNvSpPr txBox="1"/>
          <p:nvPr/>
        </p:nvSpPr>
        <p:spPr>
          <a:xfrm>
            <a:off x="7476135" y="3522402"/>
            <a:ext cx="4715865" cy="830997"/>
          </a:xfrm>
          <a:prstGeom prst="rect">
            <a:avLst/>
          </a:prstGeom>
          <a:solidFill>
            <a:srgbClr val="BAA4CE"/>
          </a:solidFill>
        </p:spPr>
        <p:txBody>
          <a:bodyPr wrap="squar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Who should participate in Peer Review? Information Sharing?</a:t>
            </a:r>
          </a:p>
        </p:txBody>
      </p:sp>
    </p:spTree>
    <p:extLst>
      <p:ext uri="{BB962C8B-B14F-4D97-AF65-F5344CB8AC3E}">
        <p14:creationId xmlns:p14="http://schemas.microsoft.com/office/powerpoint/2010/main" val="423264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10" presetClass="entr" presetSubtype="0" fill="hold" grpId="0" nodeType="afterEffect">
                                  <p:stCondLst>
                                    <p:cond delay="10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par>
                                <p:cTn id="37" presetID="2" presetClass="entr" presetSubtype="2"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1000" fill="hold"/>
                                        <p:tgtEl>
                                          <p:spTgt spid="3"/>
                                        </p:tgtEl>
                                        <p:attrNameLst>
                                          <p:attrName>ppt_x</p:attrName>
                                        </p:attrNameLst>
                                      </p:cBhvr>
                                      <p:tavLst>
                                        <p:tav tm="0">
                                          <p:val>
                                            <p:strVal val="1+#ppt_w/2"/>
                                          </p:val>
                                        </p:tav>
                                        <p:tav tm="100000">
                                          <p:val>
                                            <p:strVal val="#ppt_x"/>
                                          </p:val>
                                        </p:tav>
                                      </p:tavLst>
                                    </p:anim>
                                    <p:anim calcmode="lin" valueType="num">
                                      <p:cBhvr additive="base">
                                        <p:cTn id="40" dur="1000" fill="hold"/>
                                        <p:tgtEl>
                                          <p:spTgt spid="3"/>
                                        </p:tgtEl>
                                        <p:attrNameLst>
                                          <p:attrName>ppt_y</p:attrName>
                                        </p:attrNameLst>
                                      </p:cBhvr>
                                      <p:tavLst>
                                        <p:tav tm="0">
                                          <p:val>
                                            <p:strVal val="#ppt_y"/>
                                          </p:val>
                                        </p:tav>
                                        <p:tav tm="100000">
                                          <p:val>
                                            <p:strVal val="#ppt_y"/>
                                          </p:val>
                                        </p:tav>
                                      </p:tavLst>
                                    </p:anim>
                                  </p:childTnLst>
                                </p:cTn>
                              </p:par>
                              <p:par>
                                <p:cTn id="41" presetID="2" presetClass="exit" presetSubtype="2" fill="hold" grpId="1" nodeType="withEffect">
                                  <p:stCondLst>
                                    <p:cond delay="0"/>
                                  </p:stCondLst>
                                  <p:childTnLst>
                                    <p:anim calcmode="lin" valueType="num">
                                      <p:cBhvr additive="base">
                                        <p:cTn id="42" dur="1000"/>
                                        <p:tgtEl>
                                          <p:spTgt spid="15"/>
                                        </p:tgtEl>
                                        <p:attrNameLst>
                                          <p:attrName>ppt_x</p:attrName>
                                        </p:attrNameLst>
                                      </p:cBhvr>
                                      <p:tavLst>
                                        <p:tav tm="0">
                                          <p:val>
                                            <p:strVal val="ppt_x"/>
                                          </p:val>
                                        </p:tav>
                                        <p:tav tm="100000">
                                          <p:val>
                                            <p:strVal val="1+ppt_w/2"/>
                                          </p:val>
                                        </p:tav>
                                      </p:tavLst>
                                    </p:anim>
                                    <p:anim calcmode="lin" valueType="num">
                                      <p:cBhvr additive="base">
                                        <p:cTn id="43" dur="1000"/>
                                        <p:tgtEl>
                                          <p:spTgt spid="15"/>
                                        </p:tgtEl>
                                        <p:attrNameLst>
                                          <p:attrName>ppt_y</p:attrName>
                                        </p:attrNameLst>
                                      </p:cBhvr>
                                      <p:tavLst>
                                        <p:tav tm="0">
                                          <p:val>
                                            <p:strVal val="ppt_y"/>
                                          </p:val>
                                        </p:tav>
                                        <p:tav tm="100000">
                                          <p:val>
                                            <p:strVal val="ppt_y"/>
                                          </p:val>
                                        </p:tav>
                                      </p:tavLst>
                                    </p:anim>
                                    <p:set>
                                      <p:cBhvr>
                                        <p:cTn id="44"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5" grpId="0" animBg="1"/>
      <p:bldP spid="15" grpId="1" animBg="1"/>
      <p:bldP spid="2" grpId="0"/>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A48BC07-830B-0F32-F5F8-F4CAD9399A1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xmlns="" id="{85C83FF3-F762-51E8-5A93-BFB1D2D88725}"/>
              </a:ext>
            </a:extLst>
          </p:cNvPr>
          <p:cNvSpPr txBox="1"/>
          <p:nvPr/>
        </p:nvSpPr>
        <p:spPr>
          <a:xfrm>
            <a:off x="7792338" y="5372734"/>
            <a:ext cx="3328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Medical Executive Committee</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6">
            <a:extLst>
              <a:ext uri="{FF2B5EF4-FFF2-40B4-BE49-F238E27FC236}">
                <a16:creationId xmlns:a16="http://schemas.microsoft.com/office/drawing/2014/main" xmlns="" id="{F7C80BFC-833A-3268-9983-5C9CF19C93DA}"/>
              </a:ext>
            </a:extLst>
          </p:cNvPr>
          <p:cNvSpPr txBox="1">
            <a:spLocks/>
          </p:cNvSpPr>
          <p:nvPr/>
        </p:nvSpPr>
        <p:spPr>
          <a:xfrm>
            <a:off x="333989" y="260556"/>
            <a:ext cx="7905750" cy="37941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F/OPPE Information Flow</a:t>
            </a:r>
          </a:p>
        </p:txBody>
      </p:sp>
      <p:sp>
        <p:nvSpPr>
          <p:cNvPr id="9" name="TextBox 8">
            <a:extLst>
              <a:ext uri="{FF2B5EF4-FFF2-40B4-BE49-F238E27FC236}">
                <a16:creationId xmlns:a16="http://schemas.microsoft.com/office/drawing/2014/main" xmlns="" id="{4D775B23-0C04-331B-A819-B6CB41FD11DA}"/>
              </a:ext>
            </a:extLst>
          </p:cNvPr>
          <p:cNvSpPr txBox="1"/>
          <p:nvPr/>
        </p:nvSpPr>
        <p:spPr>
          <a:xfrm>
            <a:off x="3360224" y="2631984"/>
            <a:ext cx="22070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Department Chair</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8B8D962F-8D00-CBF5-FD0E-E99841AF8A89}"/>
              </a:ext>
            </a:extLst>
          </p:cNvPr>
          <p:cNvSpPr txBox="1"/>
          <p:nvPr/>
        </p:nvSpPr>
        <p:spPr>
          <a:xfrm>
            <a:off x="4617038" y="3470161"/>
            <a:ext cx="26417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Provider</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FE187518-C1F9-7E6F-5352-9AEAE256A824}"/>
              </a:ext>
            </a:extLst>
          </p:cNvPr>
          <p:cNvSpPr txBox="1"/>
          <p:nvPr/>
        </p:nvSpPr>
        <p:spPr>
          <a:xfrm>
            <a:off x="6190599" y="4357239"/>
            <a:ext cx="3328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Credentials Committee</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Graphic 14" descr="Single gear with solid fill">
            <a:extLst>
              <a:ext uri="{FF2B5EF4-FFF2-40B4-BE49-F238E27FC236}">
                <a16:creationId xmlns:a16="http://schemas.microsoft.com/office/drawing/2014/main" xmlns="" id="{19411004-A04E-7204-09EF-D24B6D8D1F7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9641116">
            <a:off x="4483445" y="3730558"/>
            <a:ext cx="1828800" cy="1828800"/>
          </a:xfrm>
          <a:prstGeom prst="rect">
            <a:avLst/>
          </a:prstGeom>
          <a:effectLst>
            <a:outerShdw blurRad="50800" dist="76200" dir="2700000" algn="tl" rotWithShape="0">
              <a:prstClr val="black"/>
            </a:outerShdw>
          </a:effectLst>
        </p:spPr>
      </p:pic>
      <p:pic>
        <p:nvPicPr>
          <p:cNvPr id="16" name="Graphic 15" descr="Single gear with solid fill">
            <a:extLst>
              <a:ext uri="{FF2B5EF4-FFF2-40B4-BE49-F238E27FC236}">
                <a16:creationId xmlns:a16="http://schemas.microsoft.com/office/drawing/2014/main" xmlns="" id="{C7BFBAEF-F3B7-E735-9409-B3FDEAB3174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169082">
            <a:off x="3186719" y="2912467"/>
            <a:ext cx="1600200" cy="1600200"/>
          </a:xfrm>
          <a:prstGeom prst="rect">
            <a:avLst/>
          </a:prstGeom>
          <a:effectLst>
            <a:outerShdw blurRad="50800" dist="76200" dir="2700000" algn="tl" rotWithShape="0">
              <a:prstClr val="black"/>
            </a:outerShdw>
          </a:effectLst>
        </p:spPr>
      </p:pic>
      <p:pic>
        <p:nvPicPr>
          <p:cNvPr id="17" name="Graphic 16" descr="Single gear with solid fill">
            <a:extLst>
              <a:ext uri="{FF2B5EF4-FFF2-40B4-BE49-F238E27FC236}">
                <a16:creationId xmlns:a16="http://schemas.microsoft.com/office/drawing/2014/main" xmlns="" id="{4DA8BAED-9833-8648-870B-D588A4C2540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034499" y="2180661"/>
            <a:ext cx="1371600" cy="1371600"/>
          </a:xfrm>
          <a:prstGeom prst="rect">
            <a:avLst/>
          </a:prstGeom>
          <a:effectLst>
            <a:outerShdw blurRad="50800" dist="76200" dir="2700000" algn="tl" rotWithShape="0">
              <a:prstClr val="black"/>
            </a:outerShdw>
          </a:effectLst>
        </p:spPr>
      </p:pic>
      <p:pic>
        <p:nvPicPr>
          <p:cNvPr id="18" name="Graphic 17" descr="Single gear with solid fill">
            <a:extLst>
              <a:ext uri="{FF2B5EF4-FFF2-40B4-BE49-F238E27FC236}">
                <a16:creationId xmlns:a16="http://schemas.microsoft.com/office/drawing/2014/main" xmlns="" id="{323D4B51-CA7F-B7A7-106F-AFCC596C228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835381" y="4614478"/>
            <a:ext cx="2057400" cy="2057400"/>
          </a:xfrm>
          <a:prstGeom prst="rect">
            <a:avLst/>
          </a:prstGeom>
          <a:effectLst>
            <a:outerShdw blurRad="50800" dist="76200" dir="2700000" algn="tl" rotWithShape="0">
              <a:prstClr val="black"/>
            </a:outerShdw>
          </a:effectLst>
        </p:spPr>
      </p:pic>
      <p:pic>
        <p:nvPicPr>
          <p:cNvPr id="19" name="Graphic 18" descr="Single gear with solid fill">
            <a:extLst>
              <a:ext uri="{FF2B5EF4-FFF2-40B4-BE49-F238E27FC236}">
                <a16:creationId xmlns:a16="http://schemas.microsoft.com/office/drawing/2014/main" xmlns="" id="{778B0D4F-5116-948D-16D4-DF507060D34A}"/>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032621" y="1534704"/>
            <a:ext cx="1143000" cy="1143000"/>
          </a:xfrm>
          <a:prstGeom prst="rect">
            <a:avLst/>
          </a:prstGeom>
          <a:effectLst>
            <a:outerShdw blurRad="50800" dist="38100" dir="2700000" algn="tl" rotWithShape="0">
              <a:prstClr val="black"/>
            </a:outerShdw>
          </a:effectLst>
        </p:spPr>
      </p:pic>
      <p:sp>
        <p:nvSpPr>
          <p:cNvPr id="22" name="TextBox 21">
            <a:extLst>
              <a:ext uri="{FF2B5EF4-FFF2-40B4-BE49-F238E27FC236}">
                <a16:creationId xmlns:a16="http://schemas.microsoft.com/office/drawing/2014/main" xmlns="" id="{04F7CB3D-8545-B9B9-7854-79BDD603EB9A}"/>
              </a:ext>
            </a:extLst>
          </p:cNvPr>
          <p:cNvSpPr txBox="1"/>
          <p:nvPr/>
        </p:nvSpPr>
        <p:spPr>
          <a:xfrm>
            <a:off x="2175621" y="1760447"/>
            <a:ext cx="36597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Peer Review / Professional Practice Committee</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xmlns="" id="{AD9F1C5E-B688-A71C-EB9E-A642F725F88E}"/>
              </a:ext>
            </a:extLst>
          </p:cNvPr>
          <p:cNvSpPr txBox="1">
            <a:spLocks/>
          </p:cNvSpPr>
          <p:nvPr/>
        </p:nvSpPr>
        <p:spPr>
          <a:xfrm>
            <a:off x="6329781" y="897208"/>
            <a:ext cx="5599939" cy="26342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panose="020F0502020204030204"/>
                <a:ea typeface="+mn-ea"/>
                <a:cs typeface="+mn-cs"/>
              </a:rPr>
              <a:t>FPPE and OPPE require effective communication &amp; collaboration between:</a:t>
            </a:r>
          </a:p>
          <a:p>
            <a:pPr marL="685800" marR="0" lvl="1" indent="-228600" algn="l" defTabSz="914400" rtl="0" eaLnBrk="1" fontAlgn="auto" latinLnBrk="0" hangingPunct="1">
              <a:lnSpc>
                <a:spcPct val="90000"/>
              </a:lnSpc>
              <a:spcBef>
                <a:spcPts val="500"/>
              </a:spcBef>
              <a:spcAft>
                <a:spcPts val="0"/>
              </a:spcAft>
              <a:buClr>
                <a:srgbClr val="156082">
                  <a:lumMod val="50000"/>
                </a:srgbClr>
              </a:buClr>
              <a:buSzTx/>
              <a:buFont typeface="Roboto" panose="020B0604020202020204" pitchFamily="34" charset="0"/>
              <a:buChar char="•"/>
              <a:tabLst/>
              <a:defRPr/>
            </a:pPr>
            <a:r>
              <a:rPr lang="en-US" sz="1800" dirty="0">
                <a:solidFill>
                  <a:prstClr val="black"/>
                </a:solidFill>
                <a:latin typeface="Calibri" panose="020F0502020204030204"/>
                <a:ea typeface="+mn-ea"/>
                <a:cs typeface="+mn-cs"/>
              </a:rPr>
              <a:t>Medical Staff </a:t>
            </a:r>
          </a:p>
          <a:p>
            <a:pPr marL="685800" marR="0" lvl="1" indent="-228600" algn="l" defTabSz="914400" rtl="0" eaLnBrk="1" fontAlgn="auto" latinLnBrk="0" hangingPunct="1">
              <a:lnSpc>
                <a:spcPct val="90000"/>
              </a:lnSpc>
              <a:spcBef>
                <a:spcPts val="500"/>
              </a:spcBef>
              <a:spcAft>
                <a:spcPts val="0"/>
              </a:spcAft>
              <a:buClr>
                <a:srgbClr val="156082">
                  <a:lumMod val="50000"/>
                </a:srgbClr>
              </a:buClr>
              <a:buSzTx/>
              <a:buFont typeface="Roboto" panose="020B0604020202020204" pitchFamily="34" charset="0"/>
              <a:buChar char="•"/>
              <a:tabLst/>
              <a:defRPr/>
            </a:pPr>
            <a:r>
              <a:rPr lang="en-US" sz="1800" dirty="0">
                <a:solidFill>
                  <a:prstClr val="black"/>
                </a:solidFill>
                <a:latin typeface="Calibri" panose="020F0502020204030204"/>
                <a:ea typeface="+mn-ea"/>
                <a:cs typeface="+mn-cs"/>
              </a:rPr>
              <a:t>Quality Department </a:t>
            </a:r>
          </a:p>
          <a:p>
            <a:pPr marL="685800" marR="0" lvl="1" indent="-228600" algn="l" defTabSz="914400" rtl="0" eaLnBrk="1" fontAlgn="auto" latinLnBrk="0" hangingPunct="1">
              <a:lnSpc>
                <a:spcPct val="90000"/>
              </a:lnSpc>
              <a:spcBef>
                <a:spcPts val="500"/>
              </a:spcBef>
              <a:spcAft>
                <a:spcPts val="0"/>
              </a:spcAft>
              <a:buClr>
                <a:srgbClr val="156082">
                  <a:lumMod val="50000"/>
                </a:srgbClr>
              </a:buClr>
              <a:buSzTx/>
              <a:buFont typeface="Roboto" panose="020B0604020202020204" pitchFamily="34" charset="0"/>
              <a:buChar char="•"/>
              <a:tabLst/>
              <a:defRPr/>
            </a:pPr>
            <a:r>
              <a:rPr lang="en-US" sz="1800" dirty="0">
                <a:solidFill>
                  <a:prstClr val="black"/>
                </a:solidFill>
                <a:latin typeface="Calibri" panose="020F0502020204030204"/>
                <a:ea typeface="+mn-ea"/>
                <a:cs typeface="+mn-cs"/>
              </a:rPr>
              <a:t>Medical Staff leaders/Department Chairs/CMO</a:t>
            </a:r>
          </a:p>
          <a:p>
            <a:pPr marL="685800" marR="0" lvl="1" indent="-228600" algn="l" defTabSz="914400" rtl="0" eaLnBrk="1" fontAlgn="auto" latinLnBrk="0" hangingPunct="1">
              <a:lnSpc>
                <a:spcPct val="90000"/>
              </a:lnSpc>
              <a:spcBef>
                <a:spcPts val="500"/>
              </a:spcBef>
              <a:spcAft>
                <a:spcPts val="0"/>
              </a:spcAft>
              <a:buClr>
                <a:srgbClr val="156082">
                  <a:lumMod val="50000"/>
                </a:srgbClr>
              </a:buClr>
              <a:buSzTx/>
              <a:buFont typeface="Roboto" panose="020B0604020202020204" pitchFamily="34" charset="0"/>
              <a:buChar char="•"/>
              <a:tabLst/>
              <a:defRPr/>
            </a:pPr>
            <a:r>
              <a:rPr lang="en-US" sz="1800" dirty="0">
                <a:solidFill>
                  <a:prstClr val="black"/>
                </a:solidFill>
                <a:latin typeface="Calibri" panose="020F0502020204030204"/>
                <a:ea typeface="+mn-ea"/>
                <a:cs typeface="+mn-cs"/>
              </a:rPr>
              <a:t>Risk management</a:t>
            </a:r>
          </a:p>
          <a:p>
            <a:pPr marL="685800" marR="0" lvl="1" indent="-228600" algn="l" defTabSz="914400" rtl="0" eaLnBrk="1" fontAlgn="auto" latinLnBrk="0" hangingPunct="1">
              <a:lnSpc>
                <a:spcPct val="90000"/>
              </a:lnSpc>
              <a:spcBef>
                <a:spcPts val="500"/>
              </a:spcBef>
              <a:spcAft>
                <a:spcPts val="0"/>
              </a:spcAft>
              <a:buClr>
                <a:srgbClr val="156082">
                  <a:lumMod val="50000"/>
                </a:srgbClr>
              </a:buClr>
              <a:buSzTx/>
              <a:buFont typeface="Roboto" panose="020B0604020202020204" pitchFamily="34" charset="0"/>
              <a:buChar char="•"/>
              <a:tabLst/>
              <a:defRPr/>
            </a:pPr>
            <a:r>
              <a:rPr lang="en-US" sz="1800" dirty="0">
                <a:solidFill>
                  <a:prstClr val="black"/>
                </a:solidFill>
                <a:latin typeface="Calibri" panose="020F0502020204030204"/>
                <a:ea typeface="+mn-ea"/>
                <a:cs typeface="+mn-cs"/>
              </a:rPr>
              <a:t>MSPs - Credentialing/Privileging</a:t>
            </a:r>
          </a:p>
          <a:p>
            <a:pPr marL="685800" marR="0" lvl="1" indent="-228600" algn="l" defTabSz="914400" rtl="0" eaLnBrk="1" fontAlgn="auto" latinLnBrk="0" hangingPunct="1">
              <a:lnSpc>
                <a:spcPct val="90000"/>
              </a:lnSpc>
              <a:spcBef>
                <a:spcPts val="500"/>
              </a:spcBef>
              <a:spcAft>
                <a:spcPts val="0"/>
              </a:spcAft>
              <a:buClr>
                <a:srgbClr val="156082">
                  <a:lumMod val="50000"/>
                </a:srgbClr>
              </a:buClr>
              <a:buSzTx/>
              <a:buFont typeface="Roboto" panose="020B0604020202020204" pitchFamily="34" charset="0"/>
              <a:buChar char="•"/>
              <a:tabLst/>
              <a:defRPr/>
            </a:pPr>
            <a:r>
              <a:rPr lang="en-US" sz="1800" dirty="0">
                <a:solidFill>
                  <a:prstClr val="black"/>
                </a:solidFill>
                <a:latin typeface="Calibri" panose="020F0502020204030204"/>
                <a:ea typeface="+mn-ea"/>
                <a:cs typeface="+mn-cs"/>
              </a:rPr>
              <a:t>Nursing Leadership</a:t>
            </a:r>
          </a:p>
        </p:txBody>
      </p:sp>
    </p:spTree>
    <p:extLst>
      <p:ext uri="{BB962C8B-B14F-4D97-AF65-F5344CB8AC3E}">
        <p14:creationId xmlns:p14="http://schemas.microsoft.com/office/powerpoint/2010/main" val="42224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5000" fill="hold"/>
                                        <p:tgtEl>
                                          <p:spTgt spid="19"/>
                                        </p:tgtEl>
                                        <p:attrNameLst>
                                          <p:attrName>r</p:attrName>
                                        </p:attrNameLst>
                                      </p:cBhvr>
                                    </p:animRot>
                                  </p:childTnLst>
                                </p:cTn>
                              </p:par>
                              <p:par>
                                <p:cTn id="7" presetID="8" presetClass="emph" presetSubtype="0" fill="hold" nodeType="withEffect">
                                  <p:stCondLst>
                                    <p:cond delay="1000"/>
                                  </p:stCondLst>
                                  <p:childTnLst>
                                    <p:animRot by="21600000">
                                      <p:cBhvr>
                                        <p:cTn id="8" dur="25000" fill="hold"/>
                                        <p:tgtEl>
                                          <p:spTgt spid="17"/>
                                        </p:tgtEl>
                                        <p:attrNameLst>
                                          <p:attrName>r</p:attrName>
                                        </p:attrNameLst>
                                      </p:cBhvr>
                                    </p:animRot>
                                  </p:childTnLst>
                                </p:cTn>
                              </p:par>
                              <p:par>
                                <p:cTn id="9" presetID="8" presetClass="emph" presetSubtype="0" fill="hold" nodeType="withEffect">
                                  <p:stCondLst>
                                    <p:cond delay="2000"/>
                                  </p:stCondLst>
                                  <p:childTnLst>
                                    <p:animRot by="21600000">
                                      <p:cBhvr>
                                        <p:cTn id="10" dur="25000" fill="hold"/>
                                        <p:tgtEl>
                                          <p:spTgt spid="16"/>
                                        </p:tgtEl>
                                        <p:attrNameLst>
                                          <p:attrName>r</p:attrName>
                                        </p:attrNameLst>
                                      </p:cBhvr>
                                    </p:animRot>
                                  </p:childTnLst>
                                </p:cTn>
                              </p:par>
                              <p:par>
                                <p:cTn id="11" presetID="8" presetClass="emph" presetSubtype="0" fill="hold" nodeType="withEffect">
                                  <p:stCondLst>
                                    <p:cond delay="3000"/>
                                  </p:stCondLst>
                                  <p:childTnLst>
                                    <p:animRot by="21600000">
                                      <p:cBhvr>
                                        <p:cTn id="12" dur="25000" fill="hold"/>
                                        <p:tgtEl>
                                          <p:spTgt spid="15"/>
                                        </p:tgtEl>
                                        <p:attrNameLst>
                                          <p:attrName>r</p:attrName>
                                        </p:attrNameLst>
                                      </p:cBhvr>
                                    </p:animRot>
                                  </p:childTnLst>
                                </p:cTn>
                              </p:par>
                              <p:par>
                                <p:cTn id="13" presetID="8" presetClass="emph" presetSubtype="0" fill="hold" nodeType="withEffect">
                                  <p:stCondLst>
                                    <p:cond delay="4000"/>
                                  </p:stCondLst>
                                  <p:childTnLst>
                                    <p:animRot by="21600000">
                                      <p:cBhvr>
                                        <p:cTn id="14" dur="25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a:extLst>
            <a:ext uri="{FF2B5EF4-FFF2-40B4-BE49-F238E27FC236}">
              <a16:creationId xmlns:a16="http://schemas.microsoft.com/office/drawing/2014/main" xmlns="" id="{B771D1C9-D2BD-252C-24FB-5C3CD56FF57D}"/>
            </a:ext>
          </a:extLst>
        </p:cNvPr>
        <p:cNvGrpSpPr/>
        <p:nvPr/>
      </p:nvGrpSpPr>
      <p:grpSpPr>
        <a:xfrm>
          <a:off x="0" y="0"/>
          <a:ext cx="0" cy="0"/>
          <a:chOff x="0" y="0"/>
          <a:chExt cx="0" cy="0"/>
        </a:xfrm>
      </p:grpSpPr>
      <p:graphicFrame>
        <p:nvGraphicFramePr>
          <p:cNvPr id="4" name="Content Placeholder 6">
            <a:extLst>
              <a:ext uri="{FF2B5EF4-FFF2-40B4-BE49-F238E27FC236}">
                <a16:creationId xmlns:a16="http://schemas.microsoft.com/office/drawing/2014/main" xmlns="" id="{49678573-1912-38CE-296A-A46691B31FA2}"/>
              </a:ext>
            </a:extLst>
          </p:cNvPr>
          <p:cNvGraphicFramePr>
            <a:graphicFrameLocks/>
          </p:cNvGraphicFramePr>
          <p:nvPr/>
        </p:nvGraphicFramePr>
        <p:xfrm>
          <a:off x="418215" y="1023938"/>
          <a:ext cx="6170811" cy="48101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itle 1">
            <a:extLst>
              <a:ext uri="{FF2B5EF4-FFF2-40B4-BE49-F238E27FC236}">
                <a16:creationId xmlns:a16="http://schemas.microsoft.com/office/drawing/2014/main" xmlns="" id="{1E82DDAF-38A7-DED5-A54E-B88E65861DD0}"/>
              </a:ext>
            </a:extLst>
          </p:cNvPr>
          <p:cNvSpPr txBox="1">
            <a:spLocks/>
          </p:cNvSpPr>
          <p:nvPr/>
        </p:nvSpPr>
        <p:spPr>
          <a:xfrm>
            <a:off x="418214" y="260791"/>
            <a:ext cx="11426456" cy="960400"/>
          </a:xfrm>
          <a:prstGeom prst="rect">
            <a:avLst/>
          </a:prstGeom>
        </p:spPr>
        <p:txBody>
          <a:bodyPr anchor="ctr"/>
          <a:lstStyle>
            <a:lvl1pPr algn="ctr" defTabSz="914400" rtl="0" eaLnBrk="1" latinLnBrk="0" hangingPunct="1">
              <a:lnSpc>
                <a:spcPct val="90000"/>
              </a:lnSpc>
              <a:spcBef>
                <a:spcPct val="0"/>
              </a:spcBef>
              <a:buNone/>
              <a:defRPr sz="44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mj-cs"/>
              </a:rPr>
              <a:t>Complementary, Hand-in-Glove Roles</a:t>
            </a:r>
          </a:p>
        </p:txBody>
      </p:sp>
      <p:cxnSp>
        <p:nvCxnSpPr>
          <p:cNvPr id="24" name="Straight Arrow Connector 23">
            <a:extLst>
              <a:ext uri="{FF2B5EF4-FFF2-40B4-BE49-F238E27FC236}">
                <a16:creationId xmlns:a16="http://schemas.microsoft.com/office/drawing/2014/main" xmlns="" id="{BB9F78EA-9E1C-0FD8-EA52-E6A0048B347C}"/>
              </a:ext>
            </a:extLst>
          </p:cNvPr>
          <p:cNvCxnSpPr/>
          <p:nvPr/>
        </p:nvCxnSpPr>
        <p:spPr>
          <a:xfrm flipV="1">
            <a:off x="1633967" y="2327868"/>
            <a:ext cx="983226" cy="1604605"/>
          </a:xfrm>
          <a:prstGeom prst="straightConnector1">
            <a:avLst/>
          </a:prstGeom>
          <a:ln w="53975">
            <a:gradFill flip="none" rotWithShape="1">
              <a:gsLst>
                <a:gs pos="0">
                  <a:srgbClr val="F4B898"/>
                </a:gs>
                <a:gs pos="100000">
                  <a:srgbClr val="BAA4CE"/>
                </a:gs>
              </a:gsLst>
              <a:lin ang="5400000" scaled="1"/>
              <a:tileRect/>
            </a:gra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xmlns="" id="{33CA4036-AA31-A6A3-7C64-84DF47D49647}"/>
              </a:ext>
            </a:extLst>
          </p:cNvPr>
          <p:cNvCxnSpPr>
            <a:cxnSpLocks/>
          </p:cNvCxnSpPr>
          <p:nvPr/>
        </p:nvCxnSpPr>
        <p:spPr>
          <a:xfrm flipH="1" flipV="1">
            <a:off x="4388021" y="2324096"/>
            <a:ext cx="983226" cy="1604605"/>
          </a:xfrm>
          <a:prstGeom prst="straightConnector1">
            <a:avLst/>
          </a:prstGeom>
          <a:ln w="53975">
            <a:gradFill flip="none" rotWithShape="1">
              <a:gsLst>
                <a:gs pos="0">
                  <a:srgbClr val="7FBADD"/>
                </a:gs>
                <a:gs pos="100000">
                  <a:srgbClr val="BAA4CE"/>
                </a:gs>
              </a:gsLst>
              <a:lin ang="5400000" scaled="1"/>
              <a:tileRect/>
            </a:gra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xmlns="" id="{4185D30F-9207-087D-18C1-ADA1EBB0BE3D}"/>
              </a:ext>
            </a:extLst>
          </p:cNvPr>
          <p:cNvSpPr txBox="1">
            <a:spLocks/>
          </p:cNvSpPr>
          <p:nvPr/>
        </p:nvSpPr>
        <p:spPr>
          <a:xfrm>
            <a:off x="7084923" y="1207290"/>
            <a:ext cx="5005087" cy="49506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E2841">
                    <a:lumMod val="90000"/>
                    <a:lumOff val="10000"/>
                  </a:srgbClr>
                </a:solidFill>
                <a:effectLst/>
                <a:uLnTx/>
                <a:uFillTx/>
                <a:latin typeface="Calibri" panose="020F0502020204030204" pitchFamily="34" charset="0"/>
                <a:ea typeface="Calibri" panose="020F0502020204030204" pitchFamily="34" charset="0"/>
                <a:cs typeface="Calibri" panose="020F0502020204030204" pitchFamily="34" charset="0"/>
              </a:rPr>
              <a:t>Credentials Committee ensures that prospective and current medical staff members meet the hospital’s standards for appointment and reappointment</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E2841">
                    <a:lumMod val="90000"/>
                    <a:lumOff val="10000"/>
                  </a:srgbClr>
                </a:solidFill>
                <a:effectLst/>
                <a:uLnTx/>
                <a:uFillTx/>
                <a:latin typeface="Calibri" panose="020F0502020204030204" pitchFamily="34" charset="0"/>
                <a:ea typeface="Calibri" panose="020F0502020204030204" pitchFamily="34" charset="0"/>
                <a:cs typeface="Calibri" panose="020F0502020204030204" pitchFamily="34" charset="0"/>
              </a:rPr>
              <a:t>Initial FPPE</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E2841">
                    <a:lumMod val="90000"/>
                    <a:lumOff val="10000"/>
                  </a:srgbClr>
                </a:solidFill>
                <a:effectLst/>
                <a:uLnTx/>
                <a:uFillTx/>
                <a:latin typeface="Calibri" panose="020F0502020204030204" pitchFamily="34" charset="0"/>
                <a:ea typeface="Calibri" panose="020F0502020204030204" pitchFamily="34" charset="0"/>
                <a:cs typeface="Calibri" panose="020F0502020204030204" pitchFamily="34" charset="0"/>
              </a:rPr>
              <a:t>OPPE</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E2841">
                    <a:lumMod val="90000"/>
                    <a:lumOff val="10000"/>
                  </a:srgbClr>
                </a:solidFill>
                <a:effectLst/>
                <a:uLnTx/>
                <a:uFillTx/>
                <a:latin typeface="Calibri" panose="020F0502020204030204" pitchFamily="34" charset="0"/>
                <a:ea typeface="Calibri" panose="020F0502020204030204" pitchFamily="34" charset="0"/>
                <a:cs typeface="Calibri" panose="020F0502020204030204" pitchFamily="34" charset="0"/>
              </a:rPr>
              <a:t>Incorporation of Peer Review data</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E2841">
                    <a:lumMod val="90000"/>
                    <a:lumOff val="10000"/>
                  </a:srgbClr>
                </a:solidFill>
                <a:effectLst/>
                <a:uLnTx/>
                <a:uFillTx/>
                <a:latin typeface="Calibri" panose="020F0502020204030204" pitchFamily="34" charset="0"/>
                <a:ea typeface="Calibri" panose="020F0502020204030204" pitchFamily="34" charset="0"/>
                <a:cs typeface="Calibri" panose="020F0502020204030204" pitchFamily="34" charset="0"/>
              </a:rPr>
              <a:t>Medical Staff Departments are crucial in developing</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E2841">
                    <a:lumMod val="90000"/>
                    <a:lumOff val="10000"/>
                  </a:srgbClr>
                </a:solidFill>
                <a:effectLst/>
                <a:uLnTx/>
                <a:uFillTx/>
                <a:latin typeface="Calibri" panose="020F0502020204030204" pitchFamily="34" charset="0"/>
                <a:ea typeface="Calibri" panose="020F0502020204030204" pitchFamily="34" charset="0"/>
                <a:cs typeface="Calibri" panose="020F0502020204030204" pitchFamily="34" charset="0"/>
              </a:rPr>
              <a:t>Specialty-specific indicators</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E2841">
                    <a:lumMod val="90000"/>
                    <a:lumOff val="10000"/>
                  </a:srgbClr>
                </a:solidFill>
                <a:effectLst/>
                <a:uLnTx/>
                <a:uFillTx/>
                <a:latin typeface="Calibri" panose="020F0502020204030204" pitchFamily="34" charset="0"/>
                <a:ea typeface="Calibri" panose="020F0502020204030204" pitchFamily="34" charset="0"/>
                <a:cs typeface="Calibri" panose="020F0502020204030204" pitchFamily="34" charset="0"/>
              </a:rPr>
              <a:t>Appropriate OPPE and initial FPPE criteria</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E2841">
                    <a:lumMod val="90000"/>
                    <a:lumOff val="10000"/>
                  </a:srgbClr>
                </a:solidFill>
                <a:effectLst/>
                <a:uLnTx/>
                <a:uFillTx/>
                <a:latin typeface="Calibri" panose="020F0502020204030204" pitchFamily="34" charset="0"/>
                <a:ea typeface="Calibri" panose="020F0502020204030204" pitchFamily="34" charset="0"/>
                <a:cs typeface="Calibri" panose="020F0502020204030204" pitchFamily="34" charset="0"/>
              </a:rPr>
              <a:t>Peer Review Committee provides input to</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E2841">
                    <a:lumMod val="90000"/>
                    <a:lumOff val="10000"/>
                  </a:srgbClr>
                </a:solidFill>
                <a:effectLst/>
                <a:uLnTx/>
                <a:uFillTx/>
                <a:latin typeface="Calibri" panose="020F0502020204030204" pitchFamily="34" charset="0"/>
                <a:ea typeface="Calibri" panose="020F0502020204030204" pitchFamily="34" charset="0"/>
                <a:cs typeface="Calibri" panose="020F0502020204030204" pitchFamily="34" charset="0"/>
              </a:rPr>
              <a:t>MEC</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E2841">
                    <a:lumMod val="90000"/>
                    <a:lumOff val="10000"/>
                  </a:srgbClr>
                </a:solidFill>
                <a:effectLst/>
                <a:uLnTx/>
                <a:uFillTx/>
                <a:latin typeface="Calibri" panose="020F0502020204030204" pitchFamily="34" charset="0"/>
                <a:ea typeface="Calibri" panose="020F0502020204030204" pitchFamily="34" charset="0"/>
                <a:cs typeface="Calibri" panose="020F0502020204030204" pitchFamily="34" charset="0"/>
              </a:rPr>
              <a:t>Credentials Committee</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E2841">
                    <a:lumMod val="90000"/>
                    <a:lumOff val="10000"/>
                  </a:srgbClr>
                </a:solidFill>
                <a:effectLst/>
                <a:uLnTx/>
                <a:uFillTx/>
                <a:latin typeface="Calibri" panose="020F0502020204030204" pitchFamily="34" charset="0"/>
                <a:ea typeface="Calibri" panose="020F0502020204030204" pitchFamily="34" charset="0"/>
                <a:cs typeface="Calibri" panose="020F0502020204030204" pitchFamily="34" charset="0"/>
              </a:rPr>
              <a:t>Feedback to Departments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E2841">
                  <a:lumMod val="90000"/>
                  <a:lumOff val="1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E2841">
                    <a:lumMod val="90000"/>
                    <a:lumOff val="10000"/>
                  </a:srgbClr>
                </a:solidFill>
                <a:effectLst/>
                <a:uLnTx/>
                <a:uFillTx/>
                <a:latin typeface="Calibri" panose="020F0502020204030204" pitchFamily="34" charset="0"/>
                <a:ea typeface="Calibri" panose="020F0502020204030204" pitchFamily="34" charset="0"/>
                <a:cs typeface="Calibri" panose="020F0502020204030204" pitchFamily="34" charset="0"/>
              </a:rPr>
              <a:t>Peer review, FPPE, and OPPE data must be utilized in staff recredentialing --- it cannot just be a paper process</a:t>
            </a:r>
            <a:endParaRPr kumimoji="0" lang="en-US" sz="1600" b="0" i="0" u="none" strike="noStrike" kern="1200" cap="none" spc="0" normalizeH="0" baseline="0" noProof="0">
              <a:ln>
                <a:noFill/>
              </a:ln>
              <a:solidFill>
                <a:srgbClr val="0E2841">
                  <a:lumMod val="90000"/>
                  <a:lumOff val="1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Arrow Connector 11">
            <a:extLst>
              <a:ext uri="{FF2B5EF4-FFF2-40B4-BE49-F238E27FC236}">
                <a16:creationId xmlns:a16="http://schemas.microsoft.com/office/drawing/2014/main" xmlns="" id="{DEC4B9D0-863D-87BA-4CE4-1A6D654AA5BA}"/>
              </a:ext>
            </a:extLst>
          </p:cNvPr>
          <p:cNvCxnSpPr>
            <a:cxnSpLocks/>
          </p:cNvCxnSpPr>
          <p:nvPr/>
        </p:nvCxnSpPr>
        <p:spPr>
          <a:xfrm flipH="1">
            <a:off x="2543175" y="5519126"/>
            <a:ext cx="1910996" cy="0"/>
          </a:xfrm>
          <a:prstGeom prst="straightConnector1">
            <a:avLst/>
          </a:prstGeom>
          <a:ln w="53975">
            <a:gradFill flip="none" rotWithShape="1">
              <a:gsLst>
                <a:gs pos="0">
                  <a:srgbClr val="7FBADD"/>
                </a:gs>
                <a:gs pos="100000">
                  <a:srgbClr val="F4B898"/>
                </a:gs>
              </a:gsLst>
              <a:lin ang="0" scaled="1"/>
              <a:tileRect/>
            </a:gra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xmlns="" id="{E0A0C329-C107-1AFD-A034-2C4ECAD1C580}"/>
              </a:ext>
            </a:extLst>
          </p:cNvPr>
          <p:cNvSpPr txBox="1"/>
          <p:nvPr/>
        </p:nvSpPr>
        <p:spPr>
          <a:xfrm>
            <a:off x="3338304" y="2805493"/>
            <a:ext cx="528638" cy="1107996"/>
          </a:xfrm>
          <a:prstGeom prst="rect">
            <a:avLst/>
          </a:prstGeom>
          <a:noFill/>
        </p:spPr>
        <p:txBody>
          <a:bodyPr wrap="squar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E97132"/>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18" name="TextBox 17">
            <a:extLst>
              <a:ext uri="{FF2B5EF4-FFF2-40B4-BE49-F238E27FC236}">
                <a16:creationId xmlns:a16="http://schemas.microsoft.com/office/drawing/2014/main" xmlns="" id="{7AAD2414-9E69-BE01-8DC8-52C0458BDA25}"/>
              </a:ext>
            </a:extLst>
          </p:cNvPr>
          <p:cNvSpPr txBox="1"/>
          <p:nvPr/>
        </p:nvSpPr>
        <p:spPr>
          <a:xfrm>
            <a:off x="6986344" y="3533932"/>
            <a:ext cx="423582" cy="423344"/>
          </a:xfrm>
          <a:prstGeom prst="rect">
            <a:avLst/>
          </a:prstGeom>
          <a:noFill/>
        </p:spPr>
        <p:txBody>
          <a:bodyPr wrap="square"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Bodoni MT" panose="02070603080606020203" pitchFamily="18" charset="0"/>
                <a:ea typeface="+mn-ea"/>
                <a:cs typeface="+mn-cs"/>
              </a:rPr>
              <a:t>*</a:t>
            </a:r>
          </a:p>
        </p:txBody>
      </p:sp>
      <p:sp>
        <p:nvSpPr>
          <p:cNvPr id="19" name="TextBox 18">
            <a:extLst>
              <a:ext uri="{FF2B5EF4-FFF2-40B4-BE49-F238E27FC236}">
                <a16:creationId xmlns:a16="http://schemas.microsoft.com/office/drawing/2014/main" xmlns="" id="{8F886312-E7C6-F0AE-B426-1DB492FF7FB6}"/>
              </a:ext>
            </a:extLst>
          </p:cNvPr>
          <p:cNvSpPr txBox="1"/>
          <p:nvPr/>
        </p:nvSpPr>
        <p:spPr>
          <a:xfrm>
            <a:off x="6986344" y="2698809"/>
            <a:ext cx="423582" cy="423344"/>
          </a:xfrm>
          <a:prstGeom prst="rect">
            <a:avLst/>
          </a:prstGeom>
          <a:noFill/>
        </p:spPr>
        <p:txBody>
          <a:bodyPr wrap="square"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Bodoni MT" panose="02070603080606020203" pitchFamily="18" charset="0"/>
                <a:ea typeface="+mn-ea"/>
                <a:cs typeface="+mn-cs"/>
              </a:rPr>
              <a:t>*</a:t>
            </a:r>
          </a:p>
        </p:txBody>
      </p:sp>
      <p:pic>
        <p:nvPicPr>
          <p:cNvPr id="2" name="Picture 1">
            <a:extLst>
              <a:ext uri="{FF2B5EF4-FFF2-40B4-BE49-F238E27FC236}">
                <a16:creationId xmlns:a16="http://schemas.microsoft.com/office/drawing/2014/main" xmlns="" id="{EE5056F3-EA37-F5FE-2583-65E63DC594E8}"/>
              </a:ext>
            </a:extLst>
          </p:cNvPr>
          <p:cNvPicPr>
            <a:picLocks noChangeAspect="1"/>
          </p:cNvPicPr>
          <p:nvPr/>
        </p:nvPicPr>
        <p:blipFill>
          <a:blip r:embed="rId7"/>
          <a:srcRect l="25565" r="21384"/>
          <a:stretch/>
        </p:blipFill>
        <p:spPr>
          <a:xfrm>
            <a:off x="2467731" y="2872582"/>
            <a:ext cx="2044880" cy="2169386"/>
          </a:xfrm>
          <a:prstGeom prst="flowChartConnector">
            <a:avLst/>
          </a:prstGeom>
        </p:spPr>
      </p:pic>
      <p:grpSp>
        <p:nvGrpSpPr>
          <p:cNvPr id="5" name="Group 4">
            <a:extLst>
              <a:ext uri="{FF2B5EF4-FFF2-40B4-BE49-F238E27FC236}">
                <a16:creationId xmlns:a16="http://schemas.microsoft.com/office/drawing/2014/main" xmlns="" id="{33B08F09-F345-76C1-8646-4BA4DD37A763}"/>
              </a:ext>
            </a:extLst>
          </p:cNvPr>
          <p:cNvGrpSpPr/>
          <p:nvPr/>
        </p:nvGrpSpPr>
        <p:grpSpPr>
          <a:xfrm>
            <a:off x="2665584" y="3122153"/>
            <a:ext cx="1675283" cy="1620640"/>
            <a:chOff x="2261421" y="1594741"/>
            <a:chExt cx="1675283" cy="1620640"/>
          </a:xfrm>
        </p:grpSpPr>
        <p:sp>
          <p:nvSpPr>
            <p:cNvPr id="6" name="Oval 5">
              <a:extLst>
                <a:ext uri="{FF2B5EF4-FFF2-40B4-BE49-F238E27FC236}">
                  <a16:creationId xmlns:a16="http://schemas.microsoft.com/office/drawing/2014/main" xmlns="" id="{0B0F01AB-B7F8-3064-349E-E1434C050016}"/>
                </a:ext>
              </a:extLst>
            </p:cNvPr>
            <p:cNvSpPr/>
            <p:nvPr/>
          </p:nvSpPr>
          <p:spPr>
            <a:xfrm>
              <a:off x="2261421" y="1594741"/>
              <a:ext cx="1675283" cy="1620640"/>
            </a:xfrm>
            <a:prstGeom prst="ellipse">
              <a:avLst/>
            </a:prstGeom>
            <a:solidFill>
              <a:srgbClr val="FEBE10">
                <a:lumMod val="75000"/>
              </a:srgbClr>
            </a:solidFill>
            <a:ln w="12700" cap="flat" cmpd="sng" algn="ctr">
              <a:no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Roboto"/>
                <a:ea typeface="+mn-ea"/>
                <a:cs typeface="+mn-cs"/>
              </a:endParaRPr>
            </a:p>
          </p:txBody>
        </p:sp>
        <p:sp>
          <p:nvSpPr>
            <p:cNvPr id="7" name="Oval 4">
              <a:extLst>
                <a:ext uri="{FF2B5EF4-FFF2-40B4-BE49-F238E27FC236}">
                  <a16:creationId xmlns:a16="http://schemas.microsoft.com/office/drawing/2014/main" xmlns="" id="{03A1E24D-C7C7-A713-1E72-095F3EE13686}"/>
                </a:ext>
              </a:extLst>
            </p:cNvPr>
            <p:cNvSpPr txBox="1"/>
            <p:nvPr/>
          </p:nvSpPr>
          <p:spPr>
            <a:xfrm>
              <a:off x="2506761" y="1832078"/>
              <a:ext cx="1184603" cy="1145966"/>
            </a:xfrm>
            <a:prstGeom prst="rect">
              <a:avLst/>
            </a:prstGeom>
            <a:noFill/>
            <a:ln>
              <a:noFill/>
            </a:ln>
            <a:effectLst/>
          </p:spPr>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0" cap="none" spc="0" normalizeH="0" baseline="0" noProof="0">
                  <a:ln>
                    <a:noFill/>
                  </a:ln>
                  <a:solidFill>
                    <a:prstClr val="black"/>
                  </a:solidFill>
                  <a:effectLst/>
                  <a:uLnTx/>
                  <a:uFillTx/>
                  <a:latin typeface="Roboto"/>
                  <a:ea typeface="+mn-ea"/>
                  <a:cs typeface="+mn-cs"/>
                </a:rPr>
                <a:t>Medical Executive Committee</a:t>
              </a:r>
            </a:p>
          </p:txBody>
        </p:sp>
      </p:grpSp>
    </p:spTree>
    <p:extLst>
      <p:ext uri="{BB962C8B-B14F-4D97-AF65-F5344CB8AC3E}">
        <p14:creationId xmlns:p14="http://schemas.microsoft.com/office/powerpoint/2010/main" val="225637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448319-2E40-4A9F-558A-3B75D36821B7}"/>
              </a:ext>
            </a:extLst>
          </p:cNvPr>
          <p:cNvSpPr>
            <a:spLocks noGrp="1"/>
          </p:cNvSpPr>
          <p:nvPr>
            <p:ph type="title"/>
          </p:nvPr>
        </p:nvSpPr>
        <p:spPr/>
        <p:txBody>
          <a:bodyPr/>
          <a:lstStyle/>
          <a:p>
            <a:r>
              <a:rPr lang="en-US"/>
              <a:t>Consistent Method of Communicating Findings</a:t>
            </a:r>
          </a:p>
        </p:txBody>
      </p:sp>
      <p:sp>
        <p:nvSpPr>
          <p:cNvPr id="3" name="TextBox 2">
            <a:extLst>
              <a:ext uri="{FF2B5EF4-FFF2-40B4-BE49-F238E27FC236}">
                <a16:creationId xmlns:a16="http://schemas.microsoft.com/office/drawing/2014/main" xmlns="" id="{D06B15F1-5B2A-CE94-0404-152A38A88984}"/>
              </a:ext>
            </a:extLst>
          </p:cNvPr>
          <p:cNvSpPr txBox="1"/>
          <p:nvPr/>
        </p:nvSpPr>
        <p:spPr>
          <a:xfrm>
            <a:off x="0" y="2246968"/>
            <a:ext cx="3657600" cy="1754326"/>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 / OPPE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Peer Review</a:t>
            </a:r>
          </a:p>
        </p:txBody>
      </p:sp>
      <p:sp>
        <p:nvSpPr>
          <p:cNvPr id="4" name="Content Placeholder 2">
            <a:extLst>
              <a:ext uri="{FF2B5EF4-FFF2-40B4-BE49-F238E27FC236}">
                <a16:creationId xmlns:a16="http://schemas.microsoft.com/office/drawing/2014/main" xmlns="" id="{2068F177-6B29-98A8-F5AF-33ED327FC524}"/>
              </a:ext>
            </a:extLst>
          </p:cNvPr>
          <p:cNvSpPr txBox="1">
            <a:spLocks/>
          </p:cNvSpPr>
          <p:nvPr/>
        </p:nvSpPr>
        <p:spPr>
          <a:xfrm>
            <a:off x="3657601" y="1409834"/>
            <a:ext cx="6042660" cy="44524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marR="0" lvl="0" indent="0" algn="l" defTabSz="914400" rtl="0" eaLnBrk="1" fontAlgn="auto" latinLnBrk="0" hangingPunct="1">
              <a:lnSpc>
                <a:spcPct val="90000"/>
              </a:lnSpc>
              <a:spcBef>
                <a:spcPts val="1000"/>
              </a:spcBef>
              <a:spcAft>
                <a:spcPts val="0"/>
              </a:spcAft>
              <a:buClrTx/>
              <a:buSzTx/>
              <a:buFont typeface="Roboto" panose="020B0604020202020204" pitchFamily="34" charset="0"/>
              <a:buNone/>
              <a:tabLst/>
              <a:defRPr/>
            </a:pPr>
            <a:endParaRPr kumimoji="0" lang="en-US" sz="2200" b="0" i="0" u="none" strike="noStrike" kern="1200" cap="none" spc="0" normalizeH="0" baseline="0" noProof="0">
              <a:ln>
                <a:noFill/>
              </a:ln>
              <a:solidFill>
                <a:srgbClr val="003B5C"/>
              </a:solidFill>
              <a:effectLst/>
              <a:uLnTx/>
              <a:uFillTx/>
              <a:latin typeface="Calibri" panose="020F0502020204030204"/>
              <a:ea typeface="Calibri" panose="020F0502020204030204" pitchFamily="34" charset="0"/>
              <a:cs typeface="Calibri" panose="020F0502020204030204" pitchFamily="34" charset="0"/>
            </a:endParaRPr>
          </a:p>
          <a:p>
            <a:pPr marL="228600" marR="0" lvl="0" indent="-228600" algn="l" defTabSz="457200" rtl="0" eaLnBrk="1" fontAlgn="auto" latinLnBrk="0" hangingPunct="1">
              <a:lnSpc>
                <a:spcPct val="90000"/>
              </a:lnSpc>
              <a:spcBef>
                <a:spcPts val="1000"/>
              </a:spcBef>
              <a:spcAft>
                <a:spcPts val="600"/>
              </a:spcAft>
              <a:buClr>
                <a:srgbClr val="44546A">
                  <a:lumMod val="50000"/>
                </a:srgbClr>
              </a:buClr>
              <a:buSzTx/>
              <a:buFont typeface="Arial" panose="020B0604020202020204" pitchFamily="34" charset="0"/>
              <a:buChar char="•"/>
              <a:tabLst/>
              <a:defRPr/>
            </a:pPr>
            <a:r>
              <a:rPr kumimoji="0" lang="en-US" sz="2000" b="0" i="0" u="none" strike="noStrike" kern="1200" cap="none" spc="0" normalizeH="0" baseline="0" noProof="0">
                <a:ln>
                  <a:noFill/>
                </a:ln>
                <a:solidFill>
                  <a:srgbClr val="003B5C"/>
                </a:solidFill>
                <a:effectLst/>
                <a:uLnTx/>
                <a:uFillTx/>
                <a:latin typeface="Calibri" panose="020F0502020204030204" pitchFamily="34" charset="0"/>
                <a:ea typeface="Calibri" panose="020F0502020204030204" pitchFamily="34" charset="0"/>
                <a:cs typeface="Arial" panose="020B0604020202020204" pitchFamily="34" charset="0"/>
              </a:rPr>
              <a:t>How are results shared with providers?</a:t>
            </a:r>
          </a:p>
          <a:p>
            <a:pPr marR="0" lvl="1" algn="l" defTabSz="457200" rtl="0" eaLnBrk="1" fontAlgn="auto" latinLnBrk="0" hangingPunct="1">
              <a:lnSpc>
                <a:spcPct val="90000"/>
              </a:lnSpc>
              <a:spcBef>
                <a:spcPts val="500"/>
              </a:spcBef>
              <a:spcAft>
                <a:spcPts val="600"/>
              </a:spcAft>
              <a:buClr>
                <a:srgbClr val="44546A">
                  <a:lumMod val="50000"/>
                </a:srgbClr>
              </a:buClr>
              <a:buSzTx/>
              <a:buFont typeface="Courier New" panose="02070309020205020404" pitchFamily="49" charset="0"/>
              <a:buChar char="o"/>
              <a:tabLst/>
              <a:defRPr/>
            </a:pPr>
            <a:r>
              <a:rPr kumimoji="0" lang="en-US" sz="2000" b="0" i="0" u="none" strike="noStrike" kern="1200" cap="none" spc="0" normalizeH="0" baseline="0" noProof="0">
                <a:ln>
                  <a:noFill/>
                </a:ln>
                <a:solidFill>
                  <a:srgbClr val="003B5C"/>
                </a:solidFill>
                <a:effectLst/>
                <a:uLnTx/>
                <a:uFillTx/>
                <a:latin typeface="Calibri" panose="020F0502020204030204" pitchFamily="34" charset="0"/>
                <a:ea typeface="Calibri" panose="020F0502020204030204" pitchFamily="34" charset="0"/>
                <a:cs typeface="Arial" panose="020B0604020202020204" pitchFamily="34" charset="0"/>
              </a:rPr>
              <a:t>Opportunities for improvement</a:t>
            </a:r>
          </a:p>
          <a:p>
            <a:pPr marR="0" lvl="1" algn="l" defTabSz="457200" rtl="0" eaLnBrk="1" fontAlgn="auto" latinLnBrk="0" hangingPunct="1">
              <a:lnSpc>
                <a:spcPct val="90000"/>
              </a:lnSpc>
              <a:spcBef>
                <a:spcPts val="500"/>
              </a:spcBef>
              <a:spcAft>
                <a:spcPts val="600"/>
              </a:spcAft>
              <a:buClr>
                <a:srgbClr val="44546A">
                  <a:lumMod val="50000"/>
                </a:srgbClr>
              </a:buClr>
              <a:buSzTx/>
              <a:buFont typeface="Courier New" panose="02070309020205020404" pitchFamily="49" charset="0"/>
              <a:buChar char="o"/>
              <a:tabLst/>
              <a:defRPr/>
            </a:pPr>
            <a:r>
              <a:rPr kumimoji="0" lang="en-US" sz="2000" b="0" i="0" u="none" strike="noStrike" kern="1200" cap="none" spc="0" normalizeH="0" baseline="0" noProof="0">
                <a:ln>
                  <a:noFill/>
                </a:ln>
                <a:solidFill>
                  <a:srgbClr val="003B5C"/>
                </a:solidFill>
                <a:effectLst/>
                <a:uLnTx/>
                <a:uFillTx/>
                <a:latin typeface="Calibri" panose="020F0502020204030204" pitchFamily="34" charset="0"/>
                <a:ea typeface="Calibri" panose="020F0502020204030204" pitchFamily="34" charset="0"/>
                <a:cs typeface="Arial" panose="020B0604020202020204" pitchFamily="34" charset="0"/>
              </a:rPr>
              <a:t>Commendations – </a:t>
            </a:r>
            <a:r>
              <a:rPr kumimoji="0" lang="en-US" sz="2000" b="0" i="1" u="none" strike="noStrike" kern="1200" cap="none" spc="0" normalizeH="0" baseline="0" noProof="0">
                <a:ln>
                  <a:noFill/>
                </a:ln>
                <a:solidFill>
                  <a:srgbClr val="003B5C"/>
                </a:solidFill>
                <a:effectLst/>
                <a:uLnTx/>
                <a:uFillTx/>
                <a:latin typeface="Calibri" panose="020F0502020204030204" pitchFamily="34" charset="0"/>
                <a:ea typeface="Calibri" panose="020F0502020204030204" pitchFamily="34" charset="0"/>
                <a:cs typeface="Arial" panose="020B0604020202020204" pitchFamily="34" charset="0"/>
              </a:rPr>
              <a:t>Positive Feedback is Underutilized</a:t>
            </a:r>
            <a:endParaRPr kumimoji="0" lang="en-US" sz="2000" b="0" i="0" u="none" strike="noStrike" kern="1200" cap="none" spc="0" normalizeH="0" baseline="0" noProof="0">
              <a:ln>
                <a:noFill/>
              </a:ln>
              <a:solidFill>
                <a:srgbClr val="003B5C"/>
              </a:solidFill>
              <a:effectLst/>
              <a:uLnTx/>
              <a:uFillTx/>
              <a:latin typeface="Calibri" panose="020F0502020204030204" pitchFamily="34" charset="0"/>
              <a:ea typeface="Calibri" panose="020F0502020204030204" pitchFamily="34" charset="0"/>
              <a:cs typeface="Arial" panose="020B0604020202020204" pitchFamily="34" charset="0"/>
            </a:endParaRPr>
          </a:p>
          <a:p>
            <a:pPr marR="0" lvl="1" algn="l" defTabSz="457200" rtl="0" eaLnBrk="1" fontAlgn="auto" latinLnBrk="0" hangingPunct="1">
              <a:lnSpc>
                <a:spcPct val="90000"/>
              </a:lnSpc>
              <a:spcBef>
                <a:spcPts val="500"/>
              </a:spcBef>
              <a:spcAft>
                <a:spcPts val="600"/>
              </a:spcAft>
              <a:buClr>
                <a:srgbClr val="44546A">
                  <a:lumMod val="50000"/>
                </a:srgbClr>
              </a:buClr>
              <a:buSzTx/>
              <a:buFont typeface="Courier New" panose="02070309020205020404" pitchFamily="49" charset="0"/>
              <a:buChar char="o"/>
              <a:tabLst/>
              <a:defRPr/>
            </a:pPr>
            <a:r>
              <a:rPr kumimoji="0" lang="en-US" sz="2000" b="0" i="0" u="none" strike="noStrike" kern="1200" cap="none" spc="0" normalizeH="0" baseline="0" noProof="0">
                <a:ln>
                  <a:noFill/>
                </a:ln>
                <a:solidFill>
                  <a:srgbClr val="003B5C"/>
                </a:solidFill>
                <a:effectLst/>
                <a:uLnTx/>
                <a:uFillTx/>
                <a:latin typeface="Calibri" panose="020F0502020204030204" pitchFamily="34" charset="0"/>
                <a:ea typeface="Calibri" panose="020F0502020204030204" pitchFamily="34" charset="0"/>
                <a:cs typeface="Arial" panose="020B0604020202020204" pitchFamily="34" charset="0"/>
              </a:rPr>
              <a:t>Appropriateness of Care</a:t>
            </a:r>
          </a:p>
          <a:p>
            <a:pPr marL="228600" marR="0" lvl="0" indent="-228600" algn="l" defTabSz="457200" rtl="0" eaLnBrk="1" fontAlgn="auto" latinLnBrk="0" hangingPunct="1">
              <a:lnSpc>
                <a:spcPct val="90000"/>
              </a:lnSpc>
              <a:spcBef>
                <a:spcPts val="1000"/>
              </a:spcBef>
              <a:spcAft>
                <a:spcPts val="600"/>
              </a:spcAft>
              <a:buClr>
                <a:srgbClr val="44546A">
                  <a:lumMod val="50000"/>
                </a:srgbClr>
              </a:buClr>
              <a:buSzTx/>
              <a:buFont typeface="Arial" panose="020B0604020202020204" pitchFamily="34" charset="0"/>
              <a:buChar char="•"/>
              <a:tabLst/>
              <a:defRPr/>
            </a:pPr>
            <a:r>
              <a:rPr kumimoji="0" lang="en-US" sz="2000" b="0" i="0" u="none" strike="noStrike" kern="1200" cap="none" spc="0" normalizeH="0" baseline="0" noProof="0">
                <a:ln>
                  <a:noFill/>
                </a:ln>
                <a:solidFill>
                  <a:srgbClr val="003B5C"/>
                </a:solidFill>
                <a:effectLst/>
                <a:uLnTx/>
                <a:uFillTx/>
                <a:latin typeface="Calibri" panose="020F0502020204030204" pitchFamily="34" charset="0"/>
                <a:ea typeface="Calibri" panose="020F0502020204030204" pitchFamily="34" charset="0"/>
                <a:cs typeface="Arial" panose="020B0604020202020204" pitchFamily="34" charset="0"/>
              </a:rPr>
              <a:t>Have any opportunities for improvement have been identified?</a:t>
            </a:r>
          </a:p>
          <a:p>
            <a:pPr marR="0" lvl="1" algn="l" defTabSz="457200" rtl="0" eaLnBrk="1" fontAlgn="auto" latinLnBrk="0" hangingPunct="1">
              <a:lnSpc>
                <a:spcPct val="90000"/>
              </a:lnSpc>
              <a:spcBef>
                <a:spcPts val="500"/>
              </a:spcBef>
              <a:spcAft>
                <a:spcPts val="600"/>
              </a:spcAft>
              <a:buClr>
                <a:srgbClr val="44546A">
                  <a:lumMod val="50000"/>
                </a:srgbClr>
              </a:buClr>
              <a:buSzTx/>
              <a:buFont typeface="Courier New" panose="02070309020205020404" pitchFamily="49" charset="0"/>
              <a:buChar char="o"/>
              <a:tabLst/>
              <a:defRPr/>
            </a:pPr>
            <a:r>
              <a:rPr kumimoji="0" lang="en-US" sz="2000" b="0" i="0" u="none" strike="noStrike" kern="1200" cap="none" spc="0" normalizeH="0" baseline="0" noProof="0">
                <a:ln>
                  <a:noFill/>
                </a:ln>
                <a:solidFill>
                  <a:srgbClr val="003B5C"/>
                </a:solidFill>
                <a:effectLst/>
                <a:uLnTx/>
                <a:uFillTx/>
                <a:latin typeface="Calibri" panose="020F0502020204030204" pitchFamily="34" charset="0"/>
                <a:ea typeface="Calibri" panose="020F0502020204030204" pitchFamily="34" charset="0"/>
                <a:cs typeface="Arial" panose="020B0604020202020204" pitchFamily="34" charset="0"/>
              </a:rPr>
              <a:t>Process improvements</a:t>
            </a:r>
          </a:p>
          <a:p>
            <a:pPr marR="0" lvl="1" algn="l" defTabSz="457200" rtl="0" eaLnBrk="1" fontAlgn="auto" latinLnBrk="0" hangingPunct="1">
              <a:lnSpc>
                <a:spcPct val="90000"/>
              </a:lnSpc>
              <a:spcBef>
                <a:spcPts val="500"/>
              </a:spcBef>
              <a:spcAft>
                <a:spcPts val="600"/>
              </a:spcAft>
              <a:buClr>
                <a:srgbClr val="44546A">
                  <a:lumMod val="50000"/>
                </a:srgbClr>
              </a:buClr>
              <a:buSzTx/>
              <a:buFont typeface="Courier New" panose="02070309020205020404" pitchFamily="49" charset="0"/>
              <a:buChar char="o"/>
              <a:tabLst/>
              <a:defRPr/>
            </a:pPr>
            <a:r>
              <a:rPr kumimoji="0" lang="en-US" sz="2000" b="0" i="0" u="none" strike="noStrike" kern="1200" cap="none" spc="0" normalizeH="0" baseline="0" noProof="0">
                <a:ln>
                  <a:noFill/>
                </a:ln>
                <a:solidFill>
                  <a:srgbClr val="003B5C"/>
                </a:solidFill>
                <a:effectLst/>
                <a:uLnTx/>
                <a:uFillTx/>
                <a:latin typeface="Calibri" panose="020F0502020204030204" pitchFamily="34" charset="0"/>
                <a:ea typeface="Calibri" panose="020F0502020204030204" pitchFamily="34" charset="0"/>
                <a:cs typeface="Arial" panose="020B0604020202020204" pitchFamily="34" charset="0"/>
              </a:rPr>
              <a:t>Quality of care concerns</a:t>
            </a:r>
          </a:p>
          <a:p>
            <a:pPr marR="0" lvl="1" algn="l" defTabSz="457200" rtl="0" eaLnBrk="1" fontAlgn="auto" latinLnBrk="0" hangingPunct="1">
              <a:lnSpc>
                <a:spcPct val="90000"/>
              </a:lnSpc>
              <a:spcBef>
                <a:spcPts val="500"/>
              </a:spcBef>
              <a:spcAft>
                <a:spcPts val="600"/>
              </a:spcAft>
              <a:buClr>
                <a:srgbClr val="44546A">
                  <a:lumMod val="50000"/>
                </a:srgbClr>
              </a:buClr>
              <a:buSzTx/>
              <a:buFont typeface="Courier New" panose="02070309020205020404" pitchFamily="49" charset="0"/>
              <a:buChar char="o"/>
              <a:tabLst/>
              <a:defRPr/>
            </a:pPr>
            <a:r>
              <a:rPr kumimoji="0" lang="en-US" sz="2000" b="0" i="0" u="none" strike="noStrike" kern="1200" cap="none" spc="0" normalizeH="0" baseline="0" noProof="0">
                <a:ln>
                  <a:noFill/>
                </a:ln>
                <a:solidFill>
                  <a:srgbClr val="003B5C"/>
                </a:solidFill>
                <a:effectLst/>
                <a:uLnTx/>
                <a:uFillTx/>
                <a:latin typeface="Calibri" panose="020F0502020204030204" pitchFamily="34" charset="0"/>
                <a:ea typeface="Calibri" panose="020F0502020204030204" pitchFamily="34" charset="0"/>
                <a:cs typeface="Arial" panose="020B0604020202020204" pitchFamily="34" charset="0"/>
              </a:rPr>
              <a:t>Communication /documentation deficiencies</a:t>
            </a:r>
          </a:p>
          <a:p>
            <a:pPr marR="0" lvl="1" algn="l" defTabSz="457200" rtl="0" eaLnBrk="1" fontAlgn="auto" latinLnBrk="0" hangingPunct="1">
              <a:lnSpc>
                <a:spcPct val="90000"/>
              </a:lnSpc>
              <a:spcBef>
                <a:spcPts val="500"/>
              </a:spcBef>
              <a:spcAft>
                <a:spcPts val="600"/>
              </a:spcAft>
              <a:buClr>
                <a:srgbClr val="44546A">
                  <a:lumMod val="50000"/>
                </a:srgbClr>
              </a:buClr>
              <a:buSzTx/>
              <a:buFont typeface="Courier New" panose="02070309020205020404" pitchFamily="49" charset="0"/>
              <a:buChar char="o"/>
              <a:tabLst/>
              <a:defRPr/>
            </a:pPr>
            <a:r>
              <a:rPr kumimoji="0" lang="en-US" sz="2000" b="0" i="0" u="none" strike="noStrike" kern="1200" cap="none" spc="0" normalizeH="0" baseline="0" noProof="0">
                <a:ln>
                  <a:noFill/>
                </a:ln>
                <a:solidFill>
                  <a:srgbClr val="003B5C"/>
                </a:solidFill>
                <a:effectLst/>
                <a:uLnTx/>
                <a:uFillTx/>
                <a:latin typeface="Calibri" panose="020F0502020204030204" pitchFamily="34" charset="0"/>
                <a:ea typeface="Calibri" panose="020F0502020204030204" pitchFamily="34" charset="0"/>
                <a:cs typeface="Arial" panose="020B0604020202020204" pitchFamily="34" charset="0"/>
              </a:rPr>
              <a:t>Behavioral/Professional concerns</a:t>
            </a:r>
          </a:p>
          <a:p>
            <a:pPr marL="685800" marR="0" lvl="1" indent="-228600" algn="l" defTabSz="914400" rtl="0" eaLnBrk="1" fontAlgn="auto" latinLnBrk="0" hangingPunct="1">
              <a:lnSpc>
                <a:spcPct val="90000"/>
              </a:lnSpc>
              <a:spcBef>
                <a:spcPts val="500"/>
              </a:spcBef>
              <a:spcAft>
                <a:spcPts val="0"/>
              </a:spcAft>
              <a:buClr>
                <a:srgbClr val="4472C4">
                  <a:lumMod val="50000"/>
                </a:srgbClr>
              </a:buClr>
              <a:buSzTx/>
              <a:buFont typeface="Roboto" panose="020B0604020202020204" pitchFamily="34" charset="0"/>
              <a:buChar char="•"/>
              <a:tabLst/>
              <a:defRPr/>
            </a:pPr>
            <a:endParaRPr kumimoji="0" lang="en-US" sz="2200" b="0" i="0" u="none" strike="noStrike" kern="1200" cap="none" spc="0" normalizeH="0" baseline="0" noProof="0">
              <a:ln>
                <a:noFill/>
              </a:ln>
              <a:solidFill>
                <a:srgbClr val="003B5C"/>
              </a:solidFill>
              <a:effectLst/>
              <a:uLnTx/>
              <a:uFillTx/>
              <a:latin typeface="Calibri" panose="020F0502020204030204"/>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6A7759A5-2690-D32E-35F9-4358120C2568}"/>
              </a:ext>
            </a:extLst>
          </p:cNvPr>
          <p:cNvPicPr>
            <a:picLocks noChangeAspect="1"/>
          </p:cNvPicPr>
          <p:nvPr/>
        </p:nvPicPr>
        <p:blipFill>
          <a:blip r:embed="rId2"/>
          <a:stretch>
            <a:fillRect/>
          </a:stretch>
        </p:blipFill>
        <p:spPr>
          <a:xfrm>
            <a:off x="638175" y="4081111"/>
            <a:ext cx="2381250" cy="1781175"/>
          </a:xfrm>
          <a:prstGeom prst="rect">
            <a:avLst/>
          </a:prstGeom>
        </p:spPr>
      </p:pic>
      <p:sp>
        <p:nvSpPr>
          <p:cNvPr id="6" name="TextBox 5">
            <a:extLst>
              <a:ext uri="{FF2B5EF4-FFF2-40B4-BE49-F238E27FC236}">
                <a16:creationId xmlns:a16="http://schemas.microsoft.com/office/drawing/2014/main" xmlns="" id="{7958D560-0977-859C-68DD-30BE243A4056}"/>
              </a:ext>
            </a:extLst>
          </p:cNvPr>
          <p:cNvSpPr txBox="1"/>
          <p:nvPr/>
        </p:nvSpPr>
        <p:spPr>
          <a:xfrm>
            <a:off x="3657600" y="2140417"/>
            <a:ext cx="8534400" cy="3313594"/>
          </a:xfrm>
          <a:prstGeom prst="rect">
            <a:avLst/>
          </a:prstGeom>
          <a:gradFill flip="none" rotWithShape="1">
            <a:gsLst>
              <a:gs pos="6000">
                <a:srgbClr val="FDF3EE"/>
              </a:gs>
              <a:gs pos="45000">
                <a:srgbClr val="EF864E"/>
              </a:gs>
              <a:gs pos="91000">
                <a:schemeClr val="accent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2400" b="0" i="0" u="none" strike="noStrike" cap="none" spc="0" normalizeH="0" baseline="0">
                <a:ln>
                  <a:noFill/>
                </a:ln>
                <a:solidFill>
                  <a:srgbClr val="156082"/>
                </a:solidFill>
                <a:effectLst>
                  <a:outerShdw blurRad="38100" dist="38100" dir="2700000" algn="tl">
                    <a:srgbClr val="000000">
                      <a:alpha val="43137"/>
                    </a:srgbClr>
                  </a:outerShdw>
                </a:effectLst>
                <a:uLnTx/>
                <a:uFillTx/>
                <a:latin typeface="Robot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56082"/>
                </a:solidFill>
                <a:effectLst>
                  <a:outerShdw blurRad="38100" dist="38100" dir="2700000" algn="tl">
                    <a:srgbClr val="000000">
                      <a:alpha val="43137"/>
                    </a:srgbClr>
                  </a:outerShdw>
                </a:effectLst>
                <a:uLnTx/>
                <a:uFillTx/>
                <a:latin typeface="Calibri Light" panose="020F0302020204030204"/>
                <a:ea typeface="+mn-ea"/>
                <a:cs typeface="+mn-cs"/>
              </a:rPr>
              <a:t>Celebrate great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56082"/>
                </a:solidFill>
                <a:effectLst>
                  <a:outerShdw blurRad="38100" dist="38100" dir="2700000" algn="tl">
                    <a:srgbClr val="000000">
                      <a:alpha val="43137"/>
                    </a:srgbClr>
                  </a:outerShdw>
                </a:effectLst>
                <a:uLnTx/>
                <a:uFillTx/>
                <a:latin typeface="Calibri Light" panose="020F0302020204030204"/>
                <a:ea typeface="+mn-ea"/>
                <a:cs typeface="+mn-cs"/>
              </a:rPr>
              <a:t>performance in public.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56082"/>
              </a:solidFill>
              <a:effectLst>
                <a:outerShdw blurRad="38100" dist="38100" dir="2700000" algn="tl">
                  <a:srgbClr val="000000">
                    <a:alpha val="43137"/>
                  </a:srgbClr>
                </a:outerShdw>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56082"/>
                </a:solidFill>
                <a:effectLst>
                  <a:outerShdw blurRad="38100" dist="38100" dir="2700000" algn="tl">
                    <a:srgbClr val="000000">
                      <a:alpha val="43137"/>
                    </a:srgbClr>
                  </a:outerShdw>
                </a:effectLst>
                <a:uLnTx/>
                <a:uFillTx/>
                <a:latin typeface="Calibri Light" panose="020F0302020204030204"/>
                <a:ea typeface="+mn-ea"/>
                <a:cs typeface="+mn-cs"/>
              </a:rPr>
              <a:t>Remediate deficient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56082"/>
                </a:solidFill>
                <a:effectLst>
                  <a:outerShdw blurRad="38100" dist="38100" dir="2700000" algn="tl">
                    <a:srgbClr val="000000">
                      <a:alpha val="43137"/>
                    </a:srgbClr>
                  </a:outerShdw>
                </a:effectLst>
                <a:uLnTx/>
                <a:uFillTx/>
                <a:latin typeface="Calibri Light" panose="020F0302020204030204"/>
                <a:ea typeface="+mn-ea"/>
                <a:cs typeface="+mn-cs"/>
              </a:rPr>
              <a:t>performance in private.</a:t>
            </a:r>
          </a:p>
        </p:txBody>
      </p:sp>
    </p:spTree>
    <p:extLst>
      <p:ext uri="{BB962C8B-B14F-4D97-AF65-F5344CB8AC3E}">
        <p14:creationId xmlns:p14="http://schemas.microsoft.com/office/powerpoint/2010/main" val="20812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448319-2E40-4A9F-558A-3B75D36821B7}"/>
              </a:ext>
            </a:extLst>
          </p:cNvPr>
          <p:cNvSpPr>
            <a:spLocks noGrp="1"/>
          </p:cNvSpPr>
          <p:nvPr>
            <p:ph type="title"/>
          </p:nvPr>
        </p:nvSpPr>
        <p:spPr/>
        <p:txBody>
          <a:bodyPr/>
          <a:lstStyle/>
          <a:p>
            <a:r>
              <a:rPr lang="en-US"/>
              <a:t>Disruptive Providers</a:t>
            </a:r>
          </a:p>
        </p:txBody>
      </p:sp>
      <p:sp>
        <p:nvSpPr>
          <p:cNvPr id="3" name="TextBox 2">
            <a:extLst>
              <a:ext uri="{FF2B5EF4-FFF2-40B4-BE49-F238E27FC236}">
                <a16:creationId xmlns:a16="http://schemas.microsoft.com/office/drawing/2014/main" xmlns="" id="{D06B15F1-5B2A-CE94-0404-152A38A88984}"/>
              </a:ext>
            </a:extLst>
          </p:cNvPr>
          <p:cNvSpPr txBox="1"/>
          <p:nvPr/>
        </p:nvSpPr>
        <p:spPr>
          <a:xfrm>
            <a:off x="0" y="2246968"/>
            <a:ext cx="3657600" cy="1754326"/>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Peer Review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prstClr val="white"/>
                </a:solidFill>
                <a:effectLst>
                  <a:outerShdw blurRad="38100" dist="38100" dir="2700000" algn="tl">
                    <a:srgbClr val="000000">
                      <a:alpha val="43137"/>
                    </a:srgbClr>
                  </a:outerShdw>
                </a:effectLst>
                <a:latin typeface="Calibri" panose="020F0502020204030204"/>
              </a:rPr>
              <a:t>Considerations</a:t>
            </a:r>
            <a:endPar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xmlns="" id="{2068F177-6B29-98A8-F5AF-33ED327FC524}"/>
              </a:ext>
            </a:extLst>
          </p:cNvPr>
          <p:cNvSpPr txBox="1">
            <a:spLocks/>
          </p:cNvSpPr>
          <p:nvPr/>
        </p:nvSpPr>
        <p:spPr>
          <a:xfrm>
            <a:off x="3657601" y="1409834"/>
            <a:ext cx="6042660" cy="44524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marR="0" lvl="0" indent="0" algn="l" defTabSz="914400" rtl="0" eaLnBrk="1" fontAlgn="auto" latinLnBrk="0" hangingPunct="1">
              <a:lnSpc>
                <a:spcPct val="90000"/>
              </a:lnSpc>
              <a:spcBef>
                <a:spcPts val="1000"/>
              </a:spcBef>
              <a:spcAft>
                <a:spcPts val="0"/>
              </a:spcAft>
              <a:buClrTx/>
              <a:buSzTx/>
              <a:buFont typeface="Roboto" panose="020B0604020202020204" pitchFamily="34" charset="0"/>
              <a:buNone/>
              <a:tabLst/>
              <a:defRPr/>
            </a:pPr>
            <a:endParaRPr kumimoji="0" lang="en-US" sz="22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Char char="•"/>
              <a:tabLst/>
              <a:defRPr/>
            </a:pPr>
            <a:r>
              <a:rPr kumimoji="0" lang="en-US" altLang="en-US" sz="2200" b="0" i="0" u="none" strike="noStrike" kern="1200" cap="none" spc="0" normalizeH="0" baseline="0" noProof="0" dirty="0">
                <a:ln>
                  <a:noFill/>
                </a:ln>
                <a:solidFill>
                  <a:srgbClr val="003B5C"/>
                </a:solidFill>
                <a:effectLst/>
                <a:uLnTx/>
                <a:uFillTx/>
                <a:latin typeface="Calibri" panose="020F0502020204030204" pitchFamily="34" charset="0"/>
                <a:ea typeface="ＭＳ Ｐゴシック" panose="020B0600070205080204" pitchFamily="34" charset="-128"/>
                <a:cs typeface="Arial" panose="020B0604020202020204" pitchFamily="34" charset="0"/>
              </a:rPr>
              <a:t>Disruptive behavior and its potential for causing patient harm are closely linked</a:t>
            </a:r>
          </a:p>
          <a:p>
            <a:pPr marL="228600" marR="0" lvl="0" indent="-22860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Char char="•"/>
              <a:tabLst/>
              <a:defRPr/>
            </a:pPr>
            <a:r>
              <a:rPr kumimoji="0" lang="en-US" altLang="en-US" sz="2200" b="0" i="0" u="none" strike="noStrike" kern="1200" cap="none" spc="0" normalizeH="0" baseline="0" noProof="0" dirty="0">
                <a:ln>
                  <a:noFill/>
                </a:ln>
                <a:solidFill>
                  <a:srgbClr val="003B5C"/>
                </a:solidFill>
                <a:effectLst/>
                <a:uLnTx/>
                <a:uFillTx/>
                <a:latin typeface="Calibri" panose="020F0502020204030204" pitchFamily="34" charset="0"/>
                <a:ea typeface="ＭＳ Ｐゴシック" panose="020B0600070205080204" pitchFamily="34" charset="-128"/>
                <a:cs typeface="Arial" panose="020B0604020202020204" pitchFamily="34" charset="0"/>
              </a:rPr>
              <a:t>When there appears to have been a significant behavioral component in a case under review, it is the Peer Review Committee’s responsibility to break that link to allow care evaluation to be undertaken independently</a:t>
            </a:r>
          </a:p>
          <a:p>
            <a:pPr marL="228600" marR="0" lvl="0" indent="-228600" algn="l" defTabSz="914400" rtl="0" eaLnBrk="1" fontAlgn="auto" latinLnBrk="0" hangingPunct="1">
              <a:lnSpc>
                <a:spcPct val="90000"/>
              </a:lnSpc>
              <a:spcBef>
                <a:spcPts val="1000"/>
              </a:spcBef>
              <a:spcAft>
                <a:spcPts val="0"/>
              </a:spcAft>
              <a:buClr>
                <a:srgbClr val="4472C4">
                  <a:lumMod val="50000"/>
                </a:srgbClr>
              </a:buClr>
              <a:buSzTx/>
              <a:buFont typeface="Arial" panose="020B0604020202020204" pitchFamily="34" charset="0"/>
              <a:buChar char="•"/>
              <a:tabLst/>
              <a:defRPr/>
            </a:pPr>
            <a:r>
              <a:rPr kumimoji="0" lang="en-US" altLang="en-US" sz="2200" b="0" i="0" u="none" strike="noStrike" kern="1200" cap="none" spc="0" normalizeH="0" baseline="0" noProof="0" dirty="0">
                <a:ln>
                  <a:noFill/>
                </a:ln>
                <a:solidFill>
                  <a:srgbClr val="003B5C"/>
                </a:solidFill>
                <a:effectLst/>
                <a:uLnTx/>
                <a:uFillTx/>
                <a:latin typeface="Calibri" panose="020F0502020204030204" pitchFamily="34" charset="0"/>
                <a:ea typeface="ＭＳ Ｐゴシック" panose="020B0600070205080204" pitchFamily="34" charset="-128"/>
                <a:cs typeface="Arial" panose="020B0604020202020204" pitchFamily="34" charset="0"/>
              </a:rPr>
              <a:t>Create a separate pathway for evaluating and adjudicating possible behavioral problems</a:t>
            </a:r>
          </a:p>
          <a:p>
            <a:pPr marR="0" lvl="1" algn="l" defTabSz="914400" rtl="0" eaLnBrk="1" fontAlgn="auto" latinLnBrk="0" hangingPunct="1">
              <a:lnSpc>
                <a:spcPct val="90000"/>
              </a:lnSpc>
              <a:spcBef>
                <a:spcPts val="500"/>
              </a:spcBef>
              <a:spcAft>
                <a:spcPts val="0"/>
              </a:spcAft>
              <a:buClr>
                <a:srgbClr val="4472C4">
                  <a:lumMod val="50000"/>
                </a:srgbClr>
              </a:buClr>
              <a:buSzTx/>
              <a:buFont typeface="Courier New" panose="02070309020205020404" pitchFamily="49" charset="0"/>
              <a:buChar char="o"/>
              <a:tabLst/>
              <a:defRPr/>
            </a:pPr>
            <a:r>
              <a:rPr kumimoji="0" lang="en-US" altLang="en-US" sz="2000" b="0" i="0" u="none" strike="noStrike" kern="1200" cap="none" spc="0" normalizeH="0" baseline="0" noProof="0" dirty="0">
                <a:ln>
                  <a:noFill/>
                </a:ln>
                <a:solidFill>
                  <a:srgbClr val="003B5C"/>
                </a:solidFill>
                <a:effectLst/>
                <a:uLnTx/>
                <a:uFillTx/>
                <a:latin typeface="Calibri" panose="020F0502020204030204" pitchFamily="34" charset="0"/>
                <a:ea typeface="ＭＳ Ｐゴシック" panose="020B0600070205080204" pitchFamily="34" charset="-128"/>
                <a:cs typeface="Arial" panose="020B0604020202020204" pitchFamily="34" charset="0"/>
              </a:rPr>
              <a:t>Professionalism / Citizenship Committee – </a:t>
            </a:r>
            <a:r>
              <a:rPr kumimoji="0" lang="en-US" altLang="en-US" sz="2000" b="0" i="1" u="none" strike="noStrike" kern="1200" cap="none" spc="0" normalizeH="0" baseline="0" noProof="0" dirty="0">
                <a:ln>
                  <a:noFill/>
                </a:ln>
                <a:solidFill>
                  <a:srgbClr val="003B5C"/>
                </a:solidFill>
                <a:effectLst/>
                <a:uLnTx/>
                <a:uFillTx/>
                <a:latin typeface="Calibri" panose="020F0502020204030204" pitchFamily="34" charset="0"/>
                <a:ea typeface="ＭＳ Ｐゴシック" panose="020B0600070205080204" pitchFamily="34" charset="-128"/>
                <a:cs typeface="Arial" panose="020B0604020202020204" pitchFamily="34" charset="0"/>
              </a:rPr>
              <a:t>include APPs</a:t>
            </a:r>
          </a:p>
          <a:p>
            <a:pPr marR="0" lvl="1" algn="l" defTabSz="914400" rtl="0" eaLnBrk="1" fontAlgn="auto" latinLnBrk="0" hangingPunct="1">
              <a:lnSpc>
                <a:spcPct val="90000"/>
              </a:lnSpc>
              <a:spcBef>
                <a:spcPts val="500"/>
              </a:spcBef>
              <a:spcAft>
                <a:spcPts val="0"/>
              </a:spcAft>
              <a:buClr>
                <a:srgbClr val="4472C4">
                  <a:lumMod val="50000"/>
                </a:srgbClr>
              </a:buClr>
              <a:buSzTx/>
              <a:buFont typeface="Courier New" panose="02070309020205020404" pitchFamily="49" charset="0"/>
              <a:buChar char="o"/>
              <a:tabLst/>
              <a:defRPr/>
            </a:pPr>
            <a:r>
              <a:rPr kumimoji="0" lang="en-US" altLang="en-US" sz="2000" b="0" i="0" u="none" strike="noStrike" kern="1200" cap="none" spc="0" normalizeH="0" baseline="0" noProof="0" dirty="0">
                <a:ln>
                  <a:noFill/>
                </a:ln>
                <a:solidFill>
                  <a:srgbClr val="003B5C"/>
                </a:solidFill>
                <a:effectLst/>
                <a:uLnTx/>
                <a:uFillTx/>
                <a:latin typeface="Calibri" panose="020F0502020204030204" pitchFamily="34" charset="0"/>
                <a:ea typeface="ＭＳ Ｐゴシック" panose="020B0600070205080204" pitchFamily="34" charset="-128"/>
                <a:cs typeface="Arial" panose="020B0604020202020204" pitchFamily="34" charset="0"/>
              </a:rPr>
              <a:t>CMO &amp; CNO as non-voting members</a:t>
            </a:r>
            <a:endParaRPr kumimoji="0" lang="en-US" sz="2200" b="0" i="0" u="none" strike="noStrike" kern="1200" cap="none" spc="0" normalizeH="0" baseline="0" noProof="0" dirty="0">
              <a:ln>
                <a:noFill/>
              </a:ln>
              <a:solidFill>
                <a:srgbClr val="003B5C"/>
              </a:solidFill>
              <a:effectLst/>
              <a:uLnTx/>
              <a:uFillTx/>
              <a:latin typeface="Calibri" panose="020F0502020204030204"/>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E507301D-68F0-55C7-1402-4A0A447E37D0}"/>
              </a:ext>
            </a:extLst>
          </p:cNvPr>
          <p:cNvPicPr>
            <a:picLocks noChangeAspect="1"/>
          </p:cNvPicPr>
          <p:nvPr/>
        </p:nvPicPr>
        <p:blipFill>
          <a:blip r:embed="rId2"/>
          <a:stretch>
            <a:fillRect/>
          </a:stretch>
        </p:blipFill>
        <p:spPr>
          <a:xfrm>
            <a:off x="9546940" y="2265953"/>
            <a:ext cx="2488042" cy="2405107"/>
          </a:xfrm>
          <a:prstGeom prst="rect">
            <a:avLst/>
          </a:prstGeom>
          <a:effectLst>
            <a:outerShdw blurRad="50800" dist="76200" dir="2700000" algn="tl" rotWithShape="0">
              <a:prstClr val="black"/>
            </a:outerShdw>
          </a:effectLst>
        </p:spPr>
      </p:pic>
      <p:sp>
        <p:nvSpPr>
          <p:cNvPr id="5" name="TextBox 4">
            <a:extLst>
              <a:ext uri="{FF2B5EF4-FFF2-40B4-BE49-F238E27FC236}">
                <a16:creationId xmlns:a16="http://schemas.microsoft.com/office/drawing/2014/main" xmlns="" id="{4836F75A-2653-CE79-7D2F-2E112B160CD9}"/>
              </a:ext>
            </a:extLst>
          </p:cNvPr>
          <p:cNvSpPr txBox="1"/>
          <p:nvPr/>
        </p:nvSpPr>
        <p:spPr>
          <a:xfrm>
            <a:off x="3657600" y="4907280"/>
            <a:ext cx="8534400" cy="1950720"/>
          </a:xfrm>
          <a:prstGeom prst="rect">
            <a:avLst/>
          </a:prstGeom>
          <a:gradFill>
            <a:gsLst>
              <a:gs pos="0">
                <a:srgbClr val="ED7D31"/>
              </a:gs>
              <a:gs pos="100000">
                <a:srgbClr val="FDF3EE"/>
              </a:gs>
            </a:gsLst>
            <a:lin ang="0" scaled="1"/>
          </a:gradFill>
        </p:spPr>
        <p:txBody>
          <a:bodyPr wrap="square" rtlCol="0" anchor="ctr">
            <a:noAutofit/>
          </a:bodyPr>
          <a:lstStyle/>
          <a:p>
            <a:pPr algn="ctr"/>
            <a:r>
              <a:rPr lang="en-US" sz="2400" b="1">
                <a:solidFill>
                  <a:srgbClr val="003B5C"/>
                </a:solidFill>
                <a:latin typeface="Calibri" panose="020F0502020204030204" pitchFamily="34" charset="0"/>
                <a:ea typeface="ＭＳ Ｐゴシック" panose="020B0600070205080204" pitchFamily="34" charset="-128"/>
                <a:cs typeface="Arial" panose="020B0604020202020204" pitchFamily="34" charset="0"/>
              </a:rPr>
              <a:t>Maintains Peer Review Protections</a:t>
            </a:r>
          </a:p>
          <a:p>
            <a:pPr algn="ctr"/>
            <a:r>
              <a:rPr lang="en-US" sz="2400" b="1">
                <a:solidFill>
                  <a:srgbClr val="003B5C"/>
                </a:solidFill>
                <a:latin typeface="Calibri" panose="020F0502020204030204" pitchFamily="34" charset="0"/>
                <a:ea typeface="ＭＳ Ｐゴシック" panose="020B0600070205080204" pitchFamily="34" charset="-128"/>
                <a:cs typeface="Arial" panose="020B0604020202020204" pitchFamily="34" charset="0"/>
              </a:rPr>
              <a:t>“Triggered” FPPE is an excellent tool in this scenario</a:t>
            </a:r>
          </a:p>
        </p:txBody>
      </p:sp>
    </p:spTree>
    <p:extLst>
      <p:ext uri="{BB962C8B-B14F-4D97-AF65-F5344CB8AC3E}">
        <p14:creationId xmlns:p14="http://schemas.microsoft.com/office/powerpoint/2010/main" val="264791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ED0D46-AA0C-3C9F-0752-3F0B8BA922E7}"/>
              </a:ext>
            </a:extLst>
          </p:cNvPr>
          <p:cNvSpPr txBox="1">
            <a:spLocks/>
          </p:cNvSpPr>
          <p:nvPr/>
        </p:nvSpPr>
        <p:spPr>
          <a:xfrm>
            <a:off x="418214" y="260791"/>
            <a:ext cx="11426456" cy="960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Credentialing &amp; Peer Review Scenarios</a:t>
            </a:r>
          </a:p>
        </p:txBody>
      </p:sp>
      <p:sp>
        <p:nvSpPr>
          <p:cNvPr id="3" name="Content Placeholder 7">
            <a:extLst>
              <a:ext uri="{FF2B5EF4-FFF2-40B4-BE49-F238E27FC236}">
                <a16:creationId xmlns:a16="http://schemas.microsoft.com/office/drawing/2014/main" xmlns="" id="{B32EDC98-7A32-D79D-8113-18AC4E83795F}"/>
              </a:ext>
            </a:extLst>
          </p:cNvPr>
          <p:cNvSpPr txBox="1">
            <a:spLocks/>
          </p:cNvSpPr>
          <p:nvPr/>
        </p:nvSpPr>
        <p:spPr>
          <a:xfrm>
            <a:off x="418214" y="1295534"/>
            <a:ext cx="11426456" cy="44524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white"/>
              </a:buClr>
              <a:buSzTx/>
              <a:buFont typeface="Arial" panose="020B0604020202020204" pitchFamily="34" charset="0"/>
              <a:buChar char="•"/>
              <a:tabLst/>
              <a:defRPr/>
            </a:pPr>
            <a:r>
              <a:rPr kumimoji="0" lang="en-US" sz="2000" b="1" i="0" u="none" strike="noStrike" kern="1200" cap="none" spc="0" normalizeH="0" baseline="0" noProof="0">
                <a:ln>
                  <a:noFill/>
                </a:ln>
                <a:solidFill>
                  <a:srgbClr val="156082">
                    <a:lumMod val="50000"/>
                  </a:srgbClr>
                </a:solidFill>
                <a:effectLst/>
                <a:uLnTx/>
                <a:uFillTx/>
                <a:latin typeface="Calibri" panose="020F0502020204030204"/>
                <a:ea typeface="+mn-ea"/>
                <a:cs typeface="+mn-cs"/>
              </a:rPr>
              <a:t>Scenario 1</a:t>
            </a:r>
          </a:p>
          <a:p>
            <a:pPr marL="685800" marR="0" lvl="1" indent="-22860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Char char="•"/>
              <a:tabLst/>
              <a:defRPr/>
            </a:pPr>
            <a:r>
              <a:rPr kumimoji="0" lang="en-US" sz="2000" b="1" i="0" u="none" strike="noStrike" kern="1200" cap="none" spc="0" normalizeH="0" baseline="0" noProof="0">
                <a:ln>
                  <a:noFill/>
                </a:ln>
                <a:solidFill>
                  <a:srgbClr val="156082">
                    <a:lumMod val="50000"/>
                  </a:srgbClr>
                </a:solidFill>
                <a:effectLst/>
                <a:uLnTx/>
                <a:uFillTx/>
                <a:latin typeface="Calibri" panose="020F0502020204030204"/>
                <a:ea typeface="+mn-ea"/>
                <a:cs typeface="+mn-cs"/>
              </a:rPr>
              <a:t>“Later career” general surgeon requests Robotic Surgery privileges</a:t>
            </a:r>
          </a:p>
          <a:p>
            <a:pPr marL="685800" marR="0" lvl="1" indent="-22860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Char char="•"/>
              <a:tabLst/>
              <a:defRPr/>
            </a:pPr>
            <a:r>
              <a:rPr kumimoji="0" lang="en-US" sz="2000" b="1" i="0" u="none" strike="noStrike" kern="1200" cap="none" spc="0" normalizeH="0" baseline="0" noProof="0">
                <a:ln>
                  <a:noFill/>
                </a:ln>
                <a:solidFill>
                  <a:srgbClr val="156082">
                    <a:lumMod val="50000"/>
                  </a:srgbClr>
                </a:solidFill>
                <a:effectLst/>
                <a:uLnTx/>
                <a:uFillTx/>
                <a:latin typeface="Calibri" panose="020F0502020204030204"/>
                <a:ea typeface="+mn-ea"/>
                <a:cs typeface="+mn-cs"/>
              </a:rPr>
              <a:t>What are the next steps for the Credentials Committee?</a:t>
            </a:r>
          </a:p>
          <a:p>
            <a:pPr marL="685800" marR="0" lvl="1" indent="-22860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Char char="•"/>
              <a:tabLst/>
              <a:defRPr/>
            </a:pPr>
            <a:r>
              <a:rPr kumimoji="0" lang="en-US" sz="2000" b="1" i="0" u="none" strike="noStrike" kern="1200" cap="none" spc="0" normalizeH="0" baseline="0" noProof="0">
                <a:ln>
                  <a:noFill/>
                </a:ln>
                <a:solidFill>
                  <a:srgbClr val="156082">
                    <a:lumMod val="50000"/>
                  </a:srgbClr>
                </a:solidFill>
                <a:effectLst/>
                <a:uLnTx/>
                <a:uFillTx/>
                <a:latin typeface="Calibri" panose="020F0502020204030204"/>
                <a:ea typeface="+mn-ea"/>
                <a:cs typeface="+mn-cs"/>
              </a:rPr>
              <a:t>Review of education, training, etc.</a:t>
            </a:r>
          </a:p>
          <a:p>
            <a:pPr marL="685800" marR="0" lvl="1" indent="-22860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Char char="•"/>
              <a:tabLst/>
              <a:defRPr/>
            </a:pPr>
            <a:r>
              <a:rPr kumimoji="0" lang="en-US" sz="2000" b="1" i="0" u="none" strike="noStrike" kern="1200" cap="none" spc="0" normalizeH="0" baseline="0" noProof="0">
                <a:ln>
                  <a:noFill/>
                </a:ln>
                <a:solidFill>
                  <a:srgbClr val="156082">
                    <a:lumMod val="50000"/>
                  </a:srgbClr>
                </a:solidFill>
                <a:effectLst/>
                <a:uLnTx/>
                <a:uFillTx/>
                <a:latin typeface="Calibri" panose="020F0502020204030204"/>
                <a:ea typeface="+mn-ea"/>
                <a:cs typeface="+mn-cs"/>
              </a:rPr>
              <a:t>FPPE for new credentials</a:t>
            </a:r>
          </a:p>
          <a:p>
            <a:pPr marL="685800" marR="0" lvl="1" indent="-22860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Char char="•"/>
              <a:tabLst/>
              <a:defRPr/>
            </a:pPr>
            <a:r>
              <a:rPr kumimoji="0" lang="en-US" sz="2000" b="1" i="0" u="none" strike="noStrike" kern="1200" cap="none" spc="0" normalizeH="0" baseline="0" noProof="0">
                <a:ln>
                  <a:noFill/>
                </a:ln>
                <a:solidFill>
                  <a:srgbClr val="156082">
                    <a:lumMod val="50000"/>
                  </a:srgbClr>
                </a:solidFill>
                <a:effectLst/>
                <a:uLnTx/>
                <a:uFillTx/>
                <a:latin typeface="Calibri" panose="020F0502020204030204"/>
                <a:ea typeface="+mn-ea"/>
                <a:cs typeface="+mn-cs"/>
              </a:rPr>
              <a:t>Proctoring</a:t>
            </a:r>
          </a:p>
          <a:p>
            <a:pPr marL="228600" marR="0" lvl="0" indent="-228600" algn="l" defTabSz="914400" rtl="0" eaLnBrk="1" fontAlgn="auto" latinLnBrk="0" hangingPunct="1">
              <a:lnSpc>
                <a:spcPct val="90000"/>
              </a:lnSpc>
              <a:spcBef>
                <a:spcPts val="1000"/>
              </a:spcBef>
              <a:spcAft>
                <a:spcPts val="0"/>
              </a:spcAft>
              <a:buClr>
                <a:prstClr val="white"/>
              </a:buClr>
              <a:buSzTx/>
              <a:buFont typeface="Arial" panose="020B0604020202020204" pitchFamily="34" charset="0"/>
              <a:buChar char="•"/>
              <a:tabLst/>
              <a:defRPr/>
            </a:pPr>
            <a:r>
              <a:rPr kumimoji="0" lang="en-US" sz="2000" b="1" i="0" u="none" strike="noStrike" kern="1200" cap="none" spc="0" normalizeH="0" baseline="0" noProof="0">
                <a:ln>
                  <a:noFill/>
                </a:ln>
                <a:solidFill>
                  <a:srgbClr val="156082">
                    <a:lumMod val="50000"/>
                  </a:srgbClr>
                </a:solidFill>
                <a:effectLst/>
                <a:uLnTx/>
                <a:uFillTx/>
                <a:latin typeface="Calibri" panose="020F0502020204030204"/>
                <a:ea typeface="+mn-ea"/>
                <a:cs typeface="+mn-cs"/>
              </a:rPr>
              <a:t>Scenario 2</a:t>
            </a:r>
          </a:p>
          <a:p>
            <a:pPr marL="685800" marR="0" lvl="1" indent="-22860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Char char="•"/>
              <a:tabLst/>
              <a:defRPr/>
            </a:pPr>
            <a:r>
              <a:rPr kumimoji="0" lang="en-US" sz="2000" b="1" i="0" u="none" strike="noStrike" kern="1200" cap="none" spc="0" normalizeH="0" baseline="0" noProof="0">
                <a:ln>
                  <a:noFill/>
                </a:ln>
                <a:solidFill>
                  <a:srgbClr val="156082">
                    <a:lumMod val="50000"/>
                  </a:srgbClr>
                </a:solidFill>
                <a:effectLst/>
                <a:uLnTx/>
                <a:uFillTx/>
                <a:latin typeface="Calibri" panose="020F0502020204030204"/>
                <a:ea typeface="+mn-ea"/>
                <a:cs typeface="+mn-cs"/>
              </a:rPr>
              <a:t>Busy ophthalmologist </a:t>
            </a:r>
          </a:p>
          <a:p>
            <a:pPr marL="685800" marR="0" lvl="1" indent="-22860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Char char="•"/>
              <a:tabLst/>
              <a:defRPr/>
            </a:pPr>
            <a:r>
              <a:rPr kumimoji="0" lang="en-US" sz="2000" b="1" i="0" u="none" strike="noStrike" kern="1200" cap="none" spc="0" normalizeH="0" baseline="0" noProof="0">
                <a:ln>
                  <a:noFill/>
                </a:ln>
                <a:solidFill>
                  <a:srgbClr val="156082">
                    <a:lumMod val="50000"/>
                  </a:srgbClr>
                </a:solidFill>
                <a:effectLst/>
                <a:uLnTx/>
                <a:uFillTx/>
                <a:latin typeface="Calibri" panose="020F0502020204030204"/>
                <a:ea typeface="+mn-ea"/>
                <a:cs typeface="+mn-cs"/>
              </a:rPr>
              <a:t>OPPE “catches” apparent higher rate of cataract surgery complications</a:t>
            </a:r>
          </a:p>
          <a:p>
            <a:pPr marL="1143000" marR="0" lvl="2" indent="-22860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Char char="•"/>
              <a:tabLst/>
              <a:defRPr/>
            </a:pPr>
            <a:r>
              <a:rPr kumimoji="0" lang="en-US" sz="2000" b="1" i="1" u="none" strike="noStrike" kern="1200" cap="none" spc="0" normalizeH="0" baseline="0" noProof="0">
                <a:ln>
                  <a:noFill/>
                </a:ln>
                <a:solidFill>
                  <a:srgbClr val="156082">
                    <a:lumMod val="50000"/>
                  </a:srgbClr>
                </a:solidFill>
                <a:effectLst/>
                <a:uLnTx/>
                <a:uFillTx/>
                <a:latin typeface="Calibri" panose="020F0502020204030204"/>
                <a:ea typeface="+mn-ea"/>
                <a:cs typeface="+mn-cs"/>
              </a:rPr>
              <a:t>But volumes are low – majority of procedures are done at an outpatient facility</a:t>
            </a:r>
          </a:p>
          <a:p>
            <a:pPr marL="685800" marR="0" lvl="1" indent="-22860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Char char="•"/>
              <a:tabLst/>
              <a:defRPr/>
            </a:pPr>
            <a:r>
              <a:rPr kumimoji="0" lang="en-US" sz="2000" b="1" i="0" u="none" strike="noStrike" kern="1200" cap="none" spc="0" normalizeH="0" baseline="0" noProof="0">
                <a:ln>
                  <a:noFill/>
                </a:ln>
                <a:solidFill>
                  <a:srgbClr val="156082">
                    <a:lumMod val="50000"/>
                  </a:srgbClr>
                </a:solidFill>
                <a:effectLst/>
                <a:uLnTx/>
                <a:uFillTx/>
                <a:latin typeface="Calibri" panose="020F0502020204030204"/>
                <a:ea typeface="+mn-ea"/>
                <a:cs typeface="+mn-cs"/>
              </a:rPr>
              <a:t>What should the Peer Review Committee recommend?</a:t>
            </a:r>
          </a:p>
          <a:p>
            <a:pPr marL="685800" marR="0" lvl="1" indent="-22860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Char char="•"/>
              <a:tabLst/>
              <a:defRPr/>
            </a:pPr>
            <a:r>
              <a:rPr kumimoji="0" lang="en-US" sz="2000" b="1" i="0" u="none" strike="noStrike" kern="1200" cap="none" spc="0" normalizeH="0" baseline="0" noProof="0">
                <a:ln>
                  <a:noFill/>
                </a:ln>
                <a:solidFill>
                  <a:srgbClr val="156082">
                    <a:lumMod val="50000"/>
                  </a:srgbClr>
                </a:solidFill>
                <a:effectLst/>
                <a:uLnTx/>
                <a:uFillTx/>
                <a:latin typeface="Calibri" panose="020F0502020204030204"/>
                <a:ea typeface="+mn-ea"/>
                <a:cs typeface="+mn-cs"/>
              </a:rPr>
              <a:t>Any additional data available?</a:t>
            </a:r>
          </a:p>
          <a:p>
            <a:pPr marL="685800" marR="0" lvl="1" indent="-22860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Char char="•"/>
              <a:tabLst/>
              <a:defRPr/>
            </a:pPr>
            <a:r>
              <a:rPr kumimoji="0" lang="en-US" sz="2000" b="1" i="0" u="none" strike="noStrike" kern="1200" cap="none" spc="0" normalizeH="0" baseline="0" noProof="0">
                <a:ln>
                  <a:noFill/>
                </a:ln>
                <a:solidFill>
                  <a:srgbClr val="156082">
                    <a:lumMod val="50000"/>
                  </a:srgbClr>
                </a:solidFill>
                <a:effectLst/>
                <a:uLnTx/>
                <a:uFillTx/>
                <a:latin typeface="Calibri" panose="020F0502020204030204"/>
                <a:ea typeface="+mn-ea"/>
                <a:cs typeface="+mn-cs"/>
              </a:rPr>
              <a:t>Track/trend vs “Triggered” FPPE?</a:t>
            </a:r>
          </a:p>
        </p:txBody>
      </p:sp>
      <p:pic>
        <p:nvPicPr>
          <p:cNvPr id="4" name="Picture 3" descr="A couple of doctors in scrubs and hair caps&#10;&#10;Description automatically generated">
            <a:extLst>
              <a:ext uri="{FF2B5EF4-FFF2-40B4-BE49-F238E27FC236}">
                <a16:creationId xmlns:a16="http://schemas.microsoft.com/office/drawing/2014/main" xmlns="" id="{BB426766-4F41-677C-C5BB-D1A0B9822B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1495" y="1221190"/>
            <a:ext cx="2822291" cy="3763055"/>
          </a:xfrm>
          <a:prstGeom prst="rect">
            <a:avLst/>
          </a:prstGeom>
          <a:effectLst>
            <a:softEdge rad="63500"/>
          </a:effectLst>
        </p:spPr>
      </p:pic>
      <p:pic>
        <p:nvPicPr>
          <p:cNvPr id="5" name="Picture 2">
            <a:extLst>
              <a:ext uri="{FF2B5EF4-FFF2-40B4-BE49-F238E27FC236}">
                <a16:creationId xmlns:a16="http://schemas.microsoft.com/office/drawing/2014/main" xmlns="" id="{7630605C-5E1B-C416-9C9D-88A44546F7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267" r="7206" b="12442"/>
          <a:stretch/>
        </p:blipFill>
        <p:spPr bwMode="auto">
          <a:xfrm>
            <a:off x="9032692" y="1870111"/>
            <a:ext cx="2816724" cy="219845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09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
                                            <p:txEl>
                                              <p:pRg st="4" end="4"/>
                                            </p:txEl>
                                          </p:spTgt>
                                        </p:tgtEl>
                                      </p:cBhvr>
                                    </p:animEffect>
                                    <p:set>
                                      <p:cBhvr>
                                        <p:cTn id="19" dur="1" fill="hold">
                                          <p:stCondLst>
                                            <p:cond delay="499"/>
                                          </p:stCondLst>
                                        </p:cTn>
                                        <p:tgtEl>
                                          <p:spTgt spid="3">
                                            <p:txEl>
                                              <p:pRg st="4" end="4"/>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
                                            <p:txEl>
                                              <p:pRg st="5" end="5"/>
                                            </p:txEl>
                                          </p:spTgt>
                                        </p:tgtEl>
                                      </p:cBhvr>
                                    </p:animEffect>
                                    <p:set>
                                      <p:cBhvr>
                                        <p:cTn id="22" dur="1" fill="hold">
                                          <p:stCondLst>
                                            <p:cond delay="499"/>
                                          </p:stCondLst>
                                        </p:cTn>
                                        <p:tgtEl>
                                          <p:spTgt spid="3">
                                            <p:txEl>
                                              <p:pRg st="5" end="5"/>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2" end="12"/>
                                            </p:txEl>
                                          </p:spTgt>
                                        </p:tgtEl>
                                        <p:attrNameLst>
                                          <p:attrName>style.visibility</p:attrName>
                                        </p:attrNameLst>
                                      </p:cBhvr>
                                      <p:to>
                                        <p:strVal val="visible"/>
                                      </p:to>
                                    </p:set>
                                    <p:animEffect transition="in" filter="fade">
                                      <p:cBhvr>
                                        <p:cTn id="46" dur="500"/>
                                        <p:tgtEl>
                                          <p:spTgt spid="3">
                                            <p:txEl>
                                              <p:pRg st="12" end="12"/>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xmlns="" id="{D9081159-4BCF-CF0D-D0E1-854FD62CBF58}"/>
              </a:ext>
            </a:extLst>
          </p:cNvPr>
          <p:cNvSpPr txBox="1">
            <a:spLocks/>
          </p:cNvSpPr>
          <p:nvPr/>
        </p:nvSpPr>
        <p:spPr>
          <a:xfrm>
            <a:off x="907773" y="1779185"/>
            <a:ext cx="7331765" cy="23372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5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n-ea"/>
                <a:cs typeface="+mn-cs"/>
              </a:rPr>
              <a:t>Follow your processes</a:t>
            </a:r>
          </a:p>
          <a:p>
            <a:pPr marR="0" lvl="1"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lang="en-US" sz="2000" b="1" i="1" spc="50">
                <a:solidFill>
                  <a:prstClr val="white"/>
                </a:solidFill>
                <a:effectLst>
                  <a:outerShdw blurRad="38100" dist="38100" dir="2700000" algn="tl">
                    <a:srgbClr val="000000">
                      <a:alpha val="43137"/>
                    </a:srgbClr>
                  </a:outerShdw>
                </a:effectLst>
                <a:latin typeface="Calibri Light" panose="020F0302020204030204"/>
              </a:rPr>
              <a:t>F/OPPE cannot just be paper processes</a:t>
            </a:r>
          </a:p>
          <a:p>
            <a:pPr marR="0" lvl="1"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1" i="1" u="none" strike="noStrike" kern="1200" cap="none" spc="5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rPr>
              <a:t>Robust</a:t>
            </a:r>
            <a:r>
              <a:rPr kumimoji="0" lang="en-US" sz="2000" b="1" i="1" u="none" strike="noStrike" kern="1200" cap="none" spc="50" normalizeH="0" noProof="0">
                <a:ln>
                  <a:noFill/>
                </a:ln>
                <a:solidFill>
                  <a:prstClr val="white"/>
                </a:solidFill>
                <a:effectLst>
                  <a:outerShdw blurRad="38100" dist="38100" dir="2700000" algn="tl">
                    <a:srgbClr val="000000">
                      <a:alpha val="43137"/>
                    </a:srgbClr>
                  </a:outerShdw>
                </a:effectLst>
                <a:uLnTx/>
                <a:uFillTx/>
                <a:latin typeface="Calibri Light" panose="020F0302020204030204"/>
              </a:rPr>
              <a:t> PPE supports robust Peer Review &amp; Credentialing</a:t>
            </a:r>
            <a:endParaRPr kumimoji="0" lang="en-US" sz="2000" b="1" i="1" u="none" strike="noStrike" kern="1200" cap="none" spc="5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5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n-ea"/>
                <a:cs typeface="+mn-cs"/>
              </a:rPr>
              <a:t>If it isn’t documented….it didn’t happen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5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a:ea typeface="+mn-ea"/>
                <a:cs typeface="+mn-cs"/>
              </a:rPr>
              <a:t>Help yourself! Use a standardized documentation timeline</a:t>
            </a:r>
            <a:r>
              <a:rPr kumimoji="0" lang="en-US" sz="1600" b="0" i="0" u="none" strike="noStrike" kern="1200" cap="none" spc="5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r>
            <a:br>
              <a:rPr kumimoji="0" lang="en-US" sz="1600" b="0" i="0" u="none" strike="noStrike" kern="1200" cap="none" spc="5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br>
            <a:endParaRPr kumimoji="0" lang="en-US" sz="1600" b="0" i="0" u="none" strike="noStrike" kern="1200" cap="none" spc="5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 name="Text Placeholder 2">
            <a:extLst>
              <a:ext uri="{FF2B5EF4-FFF2-40B4-BE49-F238E27FC236}">
                <a16:creationId xmlns:a16="http://schemas.microsoft.com/office/drawing/2014/main" xmlns="" id="{E9677E20-0936-0027-ABB6-72042976D69D}"/>
              </a:ext>
            </a:extLst>
          </p:cNvPr>
          <p:cNvSpPr txBox="1">
            <a:spLocks/>
          </p:cNvSpPr>
          <p:nvPr/>
        </p:nvSpPr>
        <p:spPr>
          <a:xfrm>
            <a:off x="808383" y="746643"/>
            <a:ext cx="2461591" cy="599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1" u="none" strike="noStrike" kern="1200" cap="none" spc="0" normalizeH="0" baseline="0" noProof="0">
                <a:ln>
                  <a:noFill/>
                </a:ln>
                <a:solidFill>
                  <a:srgbClr val="ED7D31"/>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Takeaways</a:t>
            </a:r>
          </a:p>
        </p:txBody>
      </p:sp>
      <p:pic>
        <p:nvPicPr>
          <p:cNvPr id="6" name="Picture 5">
            <a:extLst>
              <a:ext uri="{FF2B5EF4-FFF2-40B4-BE49-F238E27FC236}">
                <a16:creationId xmlns:a16="http://schemas.microsoft.com/office/drawing/2014/main" xmlns="" id="{9F679B86-510A-EC0F-A81E-0AFF24CA0702}"/>
              </a:ext>
            </a:extLst>
          </p:cNvPr>
          <p:cNvPicPr>
            <a:picLocks noChangeAspect="1"/>
          </p:cNvPicPr>
          <p:nvPr/>
        </p:nvPicPr>
        <p:blipFill>
          <a:blip r:embed="rId2"/>
          <a:stretch>
            <a:fillRect/>
          </a:stretch>
        </p:blipFill>
        <p:spPr>
          <a:xfrm>
            <a:off x="8165301" y="1570217"/>
            <a:ext cx="3992189" cy="3088217"/>
          </a:xfrm>
          <a:prstGeom prst="rect">
            <a:avLst/>
          </a:prstGeom>
          <a:effectLst>
            <a:outerShdw blurRad="50800" dist="76200" dir="2700000" algn="tl" rotWithShape="0">
              <a:prstClr val="black"/>
            </a:outerShdw>
          </a:effectLst>
        </p:spPr>
      </p:pic>
      <p:pic>
        <p:nvPicPr>
          <p:cNvPr id="2" name="Picture 1">
            <a:extLst>
              <a:ext uri="{FF2B5EF4-FFF2-40B4-BE49-F238E27FC236}">
                <a16:creationId xmlns:a16="http://schemas.microsoft.com/office/drawing/2014/main" xmlns="" id="{C6711C53-A8DC-7CC4-F58F-71716CD6EDB6}"/>
              </a:ext>
            </a:extLst>
          </p:cNvPr>
          <p:cNvPicPr>
            <a:picLocks noChangeAspect="1"/>
          </p:cNvPicPr>
          <p:nvPr/>
        </p:nvPicPr>
        <p:blipFill>
          <a:blip r:embed="rId3"/>
          <a:stretch>
            <a:fillRect/>
          </a:stretch>
        </p:blipFill>
        <p:spPr>
          <a:xfrm>
            <a:off x="4026700" y="3777726"/>
            <a:ext cx="2560446" cy="2874463"/>
          </a:xfrm>
          <a:prstGeom prst="rect">
            <a:avLst/>
          </a:prstGeom>
          <a:effectLst>
            <a:outerShdw blurRad="50800" dist="76200" dir="2700000" algn="tl" rotWithShape="0">
              <a:prstClr val="black"/>
            </a:outerShdw>
          </a:effectLst>
        </p:spPr>
      </p:pic>
    </p:spTree>
    <p:extLst>
      <p:ext uri="{BB962C8B-B14F-4D97-AF65-F5344CB8AC3E}">
        <p14:creationId xmlns:p14="http://schemas.microsoft.com/office/powerpoint/2010/main" val="235496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42"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47"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7C4443A-BB47-1682-C9C7-777D04C009C3}"/>
            </a:ext>
          </a:extLst>
        </p:cNvPr>
        <p:cNvGrpSpPr/>
        <p:nvPr/>
      </p:nvGrpSpPr>
      <p:grpSpPr>
        <a:xfrm>
          <a:off x="0" y="0"/>
          <a:ext cx="0" cy="0"/>
          <a:chOff x="0" y="0"/>
          <a:chExt cx="0" cy="0"/>
        </a:xfrm>
      </p:grpSpPr>
      <p:sp>
        <p:nvSpPr>
          <p:cNvPr id="4" name="Title 6">
            <a:extLst>
              <a:ext uri="{FF2B5EF4-FFF2-40B4-BE49-F238E27FC236}">
                <a16:creationId xmlns:a16="http://schemas.microsoft.com/office/drawing/2014/main" xmlns="" id="{ED6DC2E7-D192-EE6D-713E-ABD5141E0289}"/>
              </a:ext>
            </a:extLst>
          </p:cNvPr>
          <p:cNvSpPr txBox="1">
            <a:spLocks/>
          </p:cNvSpPr>
          <p:nvPr/>
        </p:nvSpPr>
        <p:spPr>
          <a:xfrm>
            <a:off x="465666" y="407988"/>
            <a:ext cx="10075333" cy="5635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1929F"/>
                </a:solidFill>
                <a:effectLst>
                  <a:outerShdw blurRad="38100" dist="38100" dir="2700000" algn="tl">
                    <a:srgbClr val="000000">
                      <a:alpha val="43137"/>
                    </a:srgbClr>
                  </a:outerShdw>
                </a:effectLst>
                <a:uLnTx/>
                <a:uFillTx/>
                <a:latin typeface="Calibri Light" panose="020F0302020204030204"/>
                <a:ea typeface="+mj-ea"/>
                <a:cs typeface="+mj-cs"/>
              </a:rPr>
              <a:t>Physician Leaders</a:t>
            </a:r>
            <a:endParaRPr kumimoji="0" lang="en-US" sz="4000" b="1" i="0" u="none" strike="noStrike" kern="1200" cap="none" spc="0" normalizeH="0" baseline="0" noProof="0" dirty="0">
              <a:ln>
                <a:noFill/>
              </a:ln>
              <a:solidFill>
                <a:srgbClr val="01929F"/>
              </a:solidFill>
              <a:effectLst/>
              <a:uLnTx/>
              <a:uFillTx/>
              <a:latin typeface="Calibri Light" panose="020F0302020204030204"/>
              <a:ea typeface="+mj-ea"/>
              <a:cs typeface="+mj-cs"/>
            </a:endParaRPr>
          </a:p>
        </p:txBody>
      </p:sp>
      <p:sp>
        <p:nvSpPr>
          <p:cNvPr id="5" name="Title 6">
            <a:extLst>
              <a:ext uri="{FF2B5EF4-FFF2-40B4-BE49-F238E27FC236}">
                <a16:creationId xmlns:a16="http://schemas.microsoft.com/office/drawing/2014/main" xmlns="" id="{829124CA-7261-2012-4EB4-97C98E7F440C}"/>
              </a:ext>
            </a:extLst>
          </p:cNvPr>
          <p:cNvSpPr txBox="1">
            <a:spLocks/>
          </p:cNvSpPr>
          <p:nvPr/>
        </p:nvSpPr>
        <p:spPr>
          <a:xfrm>
            <a:off x="838199" y="1151620"/>
            <a:ext cx="5753519" cy="381906"/>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1"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Partners for Success with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1"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     Quality &amp; Patient Safety</a:t>
            </a:r>
          </a:p>
        </p:txBody>
      </p:sp>
      <p:graphicFrame>
        <p:nvGraphicFramePr>
          <p:cNvPr id="2" name="Diagram 1">
            <a:extLst>
              <a:ext uri="{FF2B5EF4-FFF2-40B4-BE49-F238E27FC236}">
                <a16:creationId xmlns:a16="http://schemas.microsoft.com/office/drawing/2014/main" xmlns="" id="{E6B45FF2-00D3-2D72-835B-20841F02CDFF}"/>
              </a:ext>
            </a:extLst>
          </p:cNvPr>
          <p:cNvGraphicFramePr/>
          <p:nvPr/>
        </p:nvGraphicFramePr>
        <p:xfrm>
          <a:off x="1889760" y="42998"/>
          <a:ext cx="8807884" cy="6042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xmlns="" id="{28D4414B-1546-0E0A-A7A2-EAAD276B5EDA}"/>
              </a:ext>
            </a:extLst>
          </p:cNvPr>
          <p:cNvSpPr txBox="1"/>
          <p:nvPr/>
        </p:nvSpPr>
        <p:spPr>
          <a:xfrm>
            <a:off x="838199" y="3429000"/>
            <a:ext cx="272089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929F"/>
                </a:solidFill>
                <a:effectLst/>
                <a:uLnTx/>
                <a:uFillTx/>
                <a:latin typeface="Calibri" panose="020F0502020204030204"/>
                <a:ea typeface="+mn-ea"/>
                <a:cs typeface="+mn-cs"/>
              </a:rPr>
              <a:t>CMS Condition of Participation §482.22 - The hospital must have an organized medical staff … </a:t>
            </a:r>
            <a:r>
              <a:rPr kumimoji="0" lang="en-US" sz="1800" b="1" i="1" u="none" strike="noStrike" kern="1200" cap="none" spc="0" normalizeH="0" baseline="0" noProof="0" dirty="0">
                <a:ln>
                  <a:noFill/>
                </a:ln>
                <a:solidFill>
                  <a:srgbClr val="01929F"/>
                </a:solidFill>
                <a:effectLst/>
                <a:uLnTx/>
                <a:uFillTx/>
                <a:latin typeface="Calibri" panose="020F0502020204030204"/>
                <a:ea typeface="+mn-ea"/>
                <a:cs typeface="+mn-cs"/>
              </a:rPr>
              <a:t>which is responsible for the quality of medical care provided to patients by the hospital.</a:t>
            </a:r>
          </a:p>
        </p:txBody>
      </p:sp>
      <p:sp>
        <p:nvSpPr>
          <p:cNvPr id="10" name="TextBox 9">
            <a:extLst>
              <a:ext uri="{FF2B5EF4-FFF2-40B4-BE49-F238E27FC236}">
                <a16:creationId xmlns:a16="http://schemas.microsoft.com/office/drawing/2014/main" xmlns="" id="{F838D64F-60C9-8CD0-08C4-5980C1FA062B}"/>
              </a:ext>
            </a:extLst>
          </p:cNvPr>
          <p:cNvSpPr txBox="1"/>
          <p:nvPr/>
        </p:nvSpPr>
        <p:spPr>
          <a:xfrm>
            <a:off x="8231461" y="4109225"/>
            <a:ext cx="27208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rPr>
              <a:t>Financial Viability,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rPr>
              <a:t>Operations, Meet Community Needs</a:t>
            </a:r>
          </a:p>
        </p:txBody>
      </p:sp>
      <p:cxnSp>
        <p:nvCxnSpPr>
          <p:cNvPr id="12" name="Straight Arrow Connector 11">
            <a:extLst>
              <a:ext uri="{FF2B5EF4-FFF2-40B4-BE49-F238E27FC236}">
                <a16:creationId xmlns:a16="http://schemas.microsoft.com/office/drawing/2014/main" xmlns="" id="{F5743253-D4F0-A729-E811-6E45F5B7D439}"/>
              </a:ext>
            </a:extLst>
          </p:cNvPr>
          <p:cNvCxnSpPr/>
          <p:nvPr/>
        </p:nvCxnSpPr>
        <p:spPr>
          <a:xfrm>
            <a:off x="7593980" y="1533526"/>
            <a:ext cx="1226635" cy="2458611"/>
          </a:xfrm>
          <a:prstGeom prst="straightConnector1">
            <a:avLst/>
          </a:prstGeom>
          <a:ln w="88900">
            <a:gradFill>
              <a:gsLst>
                <a:gs pos="50000">
                  <a:srgbClr val="DEE5ED"/>
                </a:gs>
                <a:gs pos="0">
                  <a:srgbClr val="146081"/>
                </a:gs>
                <a:gs pos="100000">
                  <a:srgbClr val="EB7C30"/>
                </a:gs>
              </a:gsLst>
              <a:lin ang="5400000" scaled="1"/>
            </a:gra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xmlns="" id="{67D9FDA3-3AF2-9F79-94A0-C6C94EBB03F0}"/>
              </a:ext>
            </a:extLst>
          </p:cNvPr>
          <p:cNvCxnSpPr>
            <a:cxnSpLocks/>
          </p:cNvCxnSpPr>
          <p:nvPr/>
        </p:nvCxnSpPr>
        <p:spPr>
          <a:xfrm rot="10800000" flipV="1">
            <a:off x="3992144" y="1533526"/>
            <a:ext cx="1226635" cy="2458611"/>
          </a:xfrm>
          <a:prstGeom prst="straightConnector1">
            <a:avLst/>
          </a:prstGeom>
          <a:ln w="88900">
            <a:gradFill>
              <a:gsLst>
                <a:gs pos="54500">
                  <a:srgbClr val="DEE5ED"/>
                </a:gs>
                <a:gs pos="9000">
                  <a:srgbClr val="146081"/>
                </a:gs>
                <a:gs pos="100000">
                  <a:srgbClr val="00919D"/>
                </a:gs>
              </a:gsLst>
              <a:lin ang="5400000" scaled="1"/>
            </a:gra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 name="Circle: Hollow 2">
            <a:extLst>
              <a:ext uri="{FF2B5EF4-FFF2-40B4-BE49-F238E27FC236}">
                <a16:creationId xmlns:a16="http://schemas.microsoft.com/office/drawing/2014/main" xmlns="" id="{B1F397F5-21EF-DEAA-5D20-68C6E25E29FE}"/>
              </a:ext>
            </a:extLst>
          </p:cNvPr>
          <p:cNvSpPr/>
          <p:nvPr/>
        </p:nvSpPr>
        <p:spPr>
          <a:xfrm>
            <a:off x="4715217" y="601089"/>
            <a:ext cx="2878763" cy="2927195"/>
          </a:xfrm>
          <a:prstGeom prst="donut">
            <a:avLst>
              <a:gd name="adj" fmla="val 9089"/>
            </a:avLst>
          </a:prstGeom>
          <a:solidFill>
            <a:srgbClr val="C00000"/>
          </a:solidFill>
          <a:ln>
            <a:noFill/>
          </a:ln>
          <a:scene3d>
            <a:camera prst="perspectiveHeroicExtremeLeftFacing"/>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3E2B652F-1B96-8DEF-570E-D9748DAAA684}"/>
              </a:ext>
            </a:extLst>
          </p:cNvPr>
          <p:cNvPicPr>
            <a:picLocks noChangeAspect="1"/>
          </p:cNvPicPr>
          <p:nvPr/>
        </p:nvPicPr>
        <p:blipFill>
          <a:blip r:embed="rId8"/>
          <a:srcRect l="16862" t="1505" r="6078" b="6327"/>
          <a:stretch/>
        </p:blipFill>
        <p:spPr>
          <a:xfrm>
            <a:off x="8727224" y="1697048"/>
            <a:ext cx="3021981" cy="1731952"/>
          </a:xfrm>
          <a:prstGeom prst="rect">
            <a:avLst/>
          </a:prstGeom>
          <a:effectLst>
            <a:outerShdw blurRad="50800" dist="76200" dir="2700000" algn="tl" rotWithShape="0">
              <a:prstClr val="black"/>
            </a:outerShdw>
          </a:effectLst>
        </p:spPr>
      </p:pic>
      <p:sp>
        <p:nvSpPr>
          <p:cNvPr id="7" name="TextBox 6">
            <a:extLst>
              <a:ext uri="{FF2B5EF4-FFF2-40B4-BE49-F238E27FC236}">
                <a16:creationId xmlns:a16="http://schemas.microsoft.com/office/drawing/2014/main" xmlns="" id="{E466627E-FC22-63E1-047B-D4C685619218}"/>
              </a:ext>
            </a:extLst>
          </p:cNvPr>
          <p:cNvSpPr txBox="1"/>
          <p:nvPr/>
        </p:nvSpPr>
        <p:spPr>
          <a:xfrm>
            <a:off x="8871662" y="699314"/>
            <a:ext cx="27208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libri" panose="020F0502020204030204"/>
                <a:ea typeface="+mn-ea"/>
                <a:cs typeface="+mn-cs"/>
              </a:rPr>
              <a:t>With competing priorities, patient safety can get lost in the shuffle</a:t>
            </a:r>
          </a:p>
        </p:txBody>
      </p:sp>
    </p:spTree>
    <p:extLst>
      <p:ext uri="{BB962C8B-B14F-4D97-AF65-F5344CB8AC3E}">
        <p14:creationId xmlns:p14="http://schemas.microsoft.com/office/powerpoint/2010/main" val="86380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500"/>
                            </p:stCondLst>
                            <p:childTnLst>
                              <p:par>
                                <p:cTn id="20" presetID="16" presetClass="entr" presetSubtype="37"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outVertical)">
                                      <p:cBhvr>
                                        <p:cTn id="22" dur="500"/>
                                        <p:tgtEl>
                                          <p:spTgt spid="13"/>
                                        </p:tgtEl>
                                      </p:cBhvr>
                                    </p:animEffect>
                                  </p:childTnLst>
                                </p:cTn>
                              </p:par>
                            </p:childTnLst>
                          </p:cTn>
                        </p:par>
                        <p:par>
                          <p:cTn id="23" fill="hold">
                            <p:stCondLst>
                              <p:cond delay="2000"/>
                            </p:stCondLst>
                            <p:childTnLst>
                              <p:par>
                                <p:cTn id="24" presetID="21" presetClass="entr" presetSubtype="1"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heel(1)">
                                      <p:cBhvr>
                                        <p:cTn id="26" dur="1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xmlns="" id="{8757BDBF-11AE-E56A-249F-5DAF0B381942}"/>
              </a:ext>
            </a:extLst>
          </p:cNvPr>
          <p:cNvSpPr txBox="1">
            <a:spLocks/>
          </p:cNvSpPr>
          <p:nvPr/>
        </p:nvSpPr>
        <p:spPr>
          <a:xfrm>
            <a:off x="334295" y="274525"/>
            <a:ext cx="9468465" cy="81302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Medical Staff Reappointments</a:t>
            </a:r>
          </a:p>
        </p:txBody>
      </p:sp>
      <p:sp>
        <p:nvSpPr>
          <p:cNvPr id="3" name="TextBox 2">
            <a:extLst>
              <a:ext uri="{FF2B5EF4-FFF2-40B4-BE49-F238E27FC236}">
                <a16:creationId xmlns:a16="http://schemas.microsoft.com/office/drawing/2014/main" xmlns="" id="{392C2BE2-9DA0-C895-89E1-70864378BCBE}"/>
              </a:ext>
            </a:extLst>
          </p:cNvPr>
          <p:cNvSpPr txBox="1"/>
          <p:nvPr/>
        </p:nvSpPr>
        <p:spPr>
          <a:xfrm>
            <a:off x="737418" y="889074"/>
            <a:ext cx="10785988"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50" normalizeH="0" baseline="0" noProof="0" dirty="0">
                <a:ln>
                  <a:noFill/>
                </a:ln>
                <a:solidFill>
                  <a:srgbClr val="156082">
                    <a:lumMod val="50000"/>
                  </a:srgbClr>
                </a:solidFill>
                <a:effectLst/>
                <a:uLnTx/>
                <a:uFillTx/>
                <a:latin typeface="Calibri" panose="020F0502020204030204"/>
                <a:ea typeface="+mn-ea"/>
                <a:cs typeface="+mn-cs"/>
              </a:rPr>
              <a:t>The Credentials C</a:t>
            </a:r>
            <a:r>
              <a:rPr kumimoji="0" lang="en-US" sz="2200" b="1" i="0" u="none" strike="noStrike" kern="1200" cap="none" spc="50" normalizeH="0" baseline="0" noProof="0" dirty="0" err="1">
                <a:ln>
                  <a:noFill/>
                </a:ln>
                <a:solidFill>
                  <a:srgbClr val="156082">
                    <a:lumMod val="50000"/>
                  </a:srgbClr>
                </a:solidFill>
                <a:effectLst/>
                <a:uLnTx/>
                <a:uFillTx/>
                <a:latin typeface="Calibri" panose="020F0502020204030204"/>
                <a:ea typeface="+mn-ea"/>
                <a:cs typeface="+mn-cs"/>
              </a:rPr>
              <a:t>ommittee</a:t>
            </a:r>
            <a:r>
              <a:rPr kumimoji="0" lang="en-US" sz="2200" b="1" i="0" u="none" strike="noStrike" kern="1200" cap="none" spc="50" normalizeH="0" baseline="0" noProof="0" dirty="0">
                <a:ln>
                  <a:noFill/>
                </a:ln>
                <a:solidFill>
                  <a:srgbClr val="156082">
                    <a:lumMod val="50000"/>
                  </a:srgbClr>
                </a:solidFill>
                <a:effectLst/>
                <a:uLnTx/>
                <a:uFillTx/>
                <a:latin typeface="Calibri" panose="020F0502020204030204"/>
                <a:ea typeface="+mn-ea"/>
                <a:cs typeface="+mn-cs"/>
              </a:rPr>
              <a:t> is responsible for reviewing and verifying the credentials of each medical staff member before they are eligible for reappointment.</a:t>
            </a:r>
            <a:br>
              <a:rPr kumimoji="0" lang="en-US" sz="2200" b="1" i="0" u="none" strike="noStrike" kern="1200" cap="none" spc="50" normalizeH="0" baseline="0" noProof="0" dirty="0">
                <a:ln>
                  <a:noFill/>
                </a:ln>
                <a:solidFill>
                  <a:srgbClr val="156082">
                    <a:lumMod val="50000"/>
                  </a:srgbClr>
                </a:solidFill>
                <a:effectLst/>
                <a:uLnTx/>
                <a:uFillTx/>
                <a:latin typeface="Calibri" panose="020F0502020204030204"/>
                <a:ea typeface="+mn-ea"/>
                <a:cs typeface="+mn-cs"/>
              </a:rPr>
            </a:br>
            <a:r>
              <a:rPr kumimoji="0" lang="en-US" sz="2200" b="1" i="0" u="none" strike="noStrike" kern="1200" cap="none" spc="50" normalizeH="0" baseline="0" noProof="0" dirty="0">
                <a:ln>
                  <a:noFill/>
                </a:ln>
                <a:solidFill>
                  <a:srgbClr val="156082">
                    <a:lumMod val="50000"/>
                  </a:srgbClr>
                </a:solidFill>
                <a:effectLst/>
                <a:uLnTx/>
                <a:uFillTx/>
                <a:latin typeface="Calibri" panose="020F0502020204030204"/>
                <a:ea typeface="+mn-ea"/>
                <a:cs typeface="+mn-cs"/>
              </a:rPr>
              <a:t/>
            </a:r>
            <a:br>
              <a:rPr kumimoji="0" lang="en-US" sz="2200" b="1" i="0" u="none" strike="noStrike" kern="1200" cap="none" spc="50" normalizeH="0" baseline="0" noProof="0" dirty="0">
                <a:ln>
                  <a:noFill/>
                </a:ln>
                <a:solidFill>
                  <a:srgbClr val="156082">
                    <a:lumMod val="50000"/>
                  </a:srgbClr>
                </a:solidFill>
                <a:effectLst/>
                <a:uLnTx/>
                <a:uFillTx/>
                <a:latin typeface="Calibri" panose="020F0502020204030204"/>
                <a:ea typeface="+mn-ea"/>
                <a:cs typeface="+mn-cs"/>
              </a:rPr>
            </a:br>
            <a:r>
              <a:rPr kumimoji="0" lang="en-US" sz="2200" b="1" i="0" u="none" strike="noStrike" kern="1200" cap="none" spc="50" normalizeH="0" baseline="0" noProof="0" dirty="0">
                <a:ln>
                  <a:noFill/>
                </a:ln>
                <a:solidFill>
                  <a:srgbClr val="156082">
                    <a:lumMod val="50000"/>
                  </a:srgbClr>
                </a:solidFill>
                <a:effectLst/>
                <a:uLnTx/>
                <a:uFillTx/>
                <a:latin typeface="Calibri" panose="020F0502020204030204"/>
                <a:ea typeface="+mn-ea"/>
                <a:cs typeface="+mn-cs"/>
              </a:rPr>
              <a:t>This will include:</a:t>
            </a:r>
          </a:p>
        </p:txBody>
      </p:sp>
      <p:sp>
        <p:nvSpPr>
          <p:cNvPr id="4" name="TextBox 3">
            <a:extLst>
              <a:ext uri="{FF2B5EF4-FFF2-40B4-BE49-F238E27FC236}">
                <a16:creationId xmlns:a16="http://schemas.microsoft.com/office/drawing/2014/main" xmlns="" id="{EA56EE31-B86B-C5A2-5513-CAAA9E233067}"/>
              </a:ext>
            </a:extLst>
          </p:cNvPr>
          <p:cNvSpPr txBox="1"/>
          <p:nvPr/>
        </p:nvSpPr>
        <p:spPr>
          <a:xfrm>
            <a:off x="737418" y="2381250"/>
            <a:ext cx="10263957" cy="34778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Light" panose="020F0302020204030204"/>
                <a:ea typeface="+mn-ea"/>
                <a:cs typeface="+mn-cs"/>
              </a:rPr>
              <a:t>Reviewing application materials: </a:t>
            </a:r>
            <a:r>
              <a:rPr kumimoji="0" lang="en-US" sz="20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Light" panose="020F0302020204030204"/>
                <a:ea typeface="+mn-ea"/>
                <a:cs typeface="+mn-cs"/>
              </a:rPr>
              <a:t>The credentials committee typically reviews each medical staff member’s reappointment application materials, which can include information such as their medical education, training, licensure, and any malpractice or disciplinary history.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Light" panose="020F0302020204030204"/>
                <a:ea typeface="+mn-ea"/>
                <a:cs typeface="+mn-cs"/>
              </a:rPr>
              <a:t>Conducting background checks: </a:t>
            </a:r>
            <a:r>
              <a:rPr kumimoji="0" lang="en-US" sz="20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Light" panose="020F0302020204030204"/>
                <a:ea typeface="+mn-ea"/>
                <a:cs typeface="+mn-cs"/>
              </a:rPr>
              <a:t>The committee may also conduct background checks to verify the accuracy of the information provided by the medical staff member and to ensure that they meet all of the hospital’s qualifications for staff membership.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Light" panose="020F0302020204030204"/>
                <a:ea typeface="+mn-ea"/>
                <a:cs typeface="+mn-cs"/>
              </a:rPr>
              <a:t>Applying standards and criteria: </a:t>
            </a:r>
            <a:r>
              <a:rPr kumimoji="0" lang="en-US" sz="20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Light" panose="020F0302020204030204"/>
                <a:ea typeface="+mn-ea"/>
                <a:cs typeface="+mn-cs"/>
              </a:rPr>
              <a:t>The credentials committee applies specific standards and criteria to evaluate the qualifications of each medical staff member, such as required CME hours or number of patient encounters.</a:t>
            </a:r>
          </a:p>
        </p:txBody>
      </p:sp>
    </p:spTree>
    <p:extLst>
      <p:ext uri="{BB962C8B-B14F-4D97-AF65-F5344CB8AC3E}">
        <p14:creationId xmlns:p14="http://schemas.microsoft.com/office/powerpoint/2010/main" val="127800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left)">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8" name="Content Placeholder 2">
            <a:extLst>
              <a:ext uri="{FF2B5EF4-FFF2-40B4-BE49-F238E27FC236}">
                <a16:creationId xmlns:a16="http://schemas.microsoft.com/office/drawing/2014/main" xmlns="" id="{D863290D-38F9-8B08-A07C-8BEB593DECF0}"/>
              </a:ext>
            </a:extLst>
          </p:cNvPr>
          <p:cNvSpPr txBox="1">
            <a:spLocks/>
          </p:cNvSpPr>
          <p:nvPr/>
        </p:nvSpPr>
        <p:spPr>
          <a:xfrm>
            <a:off x="4179017" y="3186709"/>
            <a:ext cx="3833965" cy="4845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It’s all about </a:t>
            </a:r>
            <a:r>
              <a:rPr kumimoji="0" lang="en-US" sz="2800" b="0" i="1" u="sng" strike="noStrike" kern="1200" cap="none" spc="0" normalizeH="0" baseline="0" noProof="0">
                <a:ln>
                  <a:noFill/>
                </a:ln>
                <a:solidFill>
                  <a:prstClr val="white"/>
                </a:solidFill>
                <a:effectLst/>
                <a:uLnTx/>
                <a:uFillTx/>
                <a:latin typeface="Calibri" panose="020F0502020204030204"/>
                <a:ea typeface="+mn-ea"/>
                <a:cs typeface="+mn-cs"/>
              </a:rPr>
              <a:t>competency</a:t>
            </a:r>
          </a:p>
        </p:txBody>
      </p:sp>
      <p:pic>
        <p:nvPicPr>
          <p:cNvPr id="102" name="Google Shape;102;p19"/>
          <p:cNvPicPr preferRelativeResize="0"/>
          <p:nvPr/>
        </p:nvPicPr>
        <p:blipFill>
          <a:blip r:embed="rId3">
            <a:alphaModFix/>
          </a:blip>
          <a:stretch>
            <a:fillRect/>
          </a:stretch>
        </p:blipFill>
        <p:spPr>
          <a:xfrm>
            <a:off x="730233" y="6045200"/>
            <a:ext cx="2058667" cy="254000"/>
          </a:xfrm>
          <a:prstGeom prst="rect">
            <a:avLst/>
          </a:prstGeom>
          <a:noFill/>
          <a:ln>
            <a:noFill/>
          </a:ln>
        </p:spPr>
      </p:pic>
      <p:pic>
        <p:nvPicPr>
          <p:cNvPr id="3" name="Picture 2">
            <a:extLst>
              <a:ext uri="{FF2B5EF4-FFF2-40B4-BE49-F238E27FC236}">
                <a16:creationId xmlns:a16="http://schemas.microsoft.com/office/drawing/2014/main" xmlns="" id="{8CF9D43C-5A02-4209-0C0F-C666A4A376C7}"/>
              </a:ext>
            </a:extLst>
          </p:cNvPr>
          <p:cNvPicPr>
            <a:picLocks noChangeAspect="1"/>
          </p:cNvPicPr>
          <p:nvPr/>
        </p:nvPicPr>
        <p:blipFill rotWithShape="1">
          <a:blip r:embed="rId4"/>
          <a:srcRect l="68884" t="57817" r="25550" b="35088"/>
          <a:stretch/>
        </p:blipFill>
        <p:spPr>
          <a:xfrm>
            <a:off x="4869074" y="3105834"/>
            <a:ext cx="863495" cy="825669"/>
          </a:xfrm>
          <a:prstGeom prst="roundRect">
            <a:avLst/>
          </a:prstGeom>
          <a:effectLst>
            <a:softEdge rad="25400"/>
          </a:effectLst>
        </p:spPr>
      </p:pic>
      <p:pic>
        <p:nvPicPr>
          <p:cNvPr id="5" name="Picture 4">
            <a:extLst>
              <a:ext uri="{FF2B5EF4-FFF2-40B4-BE49-F238E27FC236}">
                <a16:creationId xmlns:a16="http://schemas.microsoft.com/office/drawing/2014/main" xmlns="" id="{2DCE69C5-E2D0-6435-8E8D-9A787BE9BCD9}"/>
              </a:ext>
            </a:extLst>
          </p:cNvPr>
          <p:cNvPicPr>
            <a:picLocks noChangeAspect="1"/>
          </p:cNvPicPr>
          <p:nvPr/>
        </p:nvPicPr>
        <p:blipFill rotWithShape="1">
          <a:blip r:embed="rId4"/>
          <a:srcRect l="86812" t="57895" r="7868" b="35009"/>
          <a:stretch/>
        </p:blipFill>
        <p:spPr>
          <a:xfrm>
            <a:off x="6517816" y="3125971"/>
            <a:ext cx="805109" cy="805533"/>
          </a:xfrm>
          <a:prstGeom prst="roundRect">
            <a:avLst/>
          </a:prstGeom>
          <a:effectLst>
            <a:softEdge rad="25400"/>
          </a:effectLst>
        </p:spPr>
      </p:pic>
      <p:pic>
        <p:nvPicPr>
          <p:cNvPr id="6" name="Picture 5">
            <a:extLst>
              <a:ext uri="{FF2B5EF4-FFF2-40B4-BE49-F238E27FC236}">
                <a16:creationId xmlns:a16="http://schemas.microsoft.com/office/drawing/2014/main" xmlns="" id="{70E11714-509B-481B-E128-920F924F70A4}"/>
              </a:ext>
            </a:extLst>
          </p:cNvPr>
          <p:cNvPicPr>
            <a:picLocks noChangeAspect="1"/>
          </p:cNvPicPr>
          <p:nvPr/>
        </p:nvPicPr>
        <p:blipFill rotWithShape="1">
          <a:blip r:embed="rId4"/>
          <a:srcRect l="68884" t="24778" r="25665" b="67659"/>
          <a:stretch/>
        </p:blipFill>
        <p:spPr>
          <a:xfrm>
            <a:off x="5724436" y="3125971"/>
            <a:ext cx="793380" cy="825669"/>
          </a:xfrm>
          <a:prstGeom prst="roundRect">
            <a:avLst/>
          </a:prstGeom>
          <a:effectLst>
            <a:softEdge rad="25400"/>
          </a:effectLst>
        </p:spPr>
      </p:pic>
      <p:sp>
        <p:nvSpPr>
          <p:cNvPr id="7" name="Title 1">
            <a:extLst>
              <a:ext uri="{FF2B5EF4-FFF2-40B4-BE49-F238E27FC236}">
                <a16:creationId xmlns:a16="http://schemas.microsoft.com/office/drawing/2014/main" xmlns="" id="{8FD9E654-D18B-DD53-3713-1E24EEC50392}"/>
              </a:ext>
            </a:extLst>
          </p:cNvPr>
          <p:cNvSpPr txBox="1">
            <a:spLocks/>
          </p:cNvSpPr>
          <p:nvPr/>
        </p:nvSpPr>
        <p:spPr>
          <a:xfrm>
            <a:off x="418214" y="260791"/>
            <a:ext cx="11426456" cy="960400"/>
          </a:xfrm>
          <a:prstGeom prst="rect">
            <a:avLst/>
          </a:prstGeom>
        </p:spPr>
        <p:txBody>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B0F0"/>
                </a:solidFill>
                <a:effectLst/>
                <a:uLnTx/>
                <a:uFillTx/>
                <a:latin typeface="Calibri Light" panose="020F0302020204030204"/>
                <a:ea typeface="+mj-ea"/>
                <a:cs typeface="+mj-cs"/>
              </a:rPr>
              <a:t>Why Do We Credential, Appropriately Privilege, and Monitor Performance of Physicians &amp; APPs with Peer Review?</a:t>
            </a:r>
          </a:p>
        </p:txBody>
      </p:sp>
      <p:grpSp>
        <p:nvGrpSpPr>
          <p:cNvPr id="4" name="Group 3">
            <a:extLst>
              <a:ext uri="{FF2B5EF4-FFF2-40B4-BE49-F238E27FC236}">
                <a16:creationId xmlns:a16="http://schemas.microsoft.com/office/drawing/2014/main" xmlns="" id="{77B01D67-906E-5F44-4448-7196B687F344}"/>
              </a:ext>
            </a:extLst>
          </p:cNvPr>
          <p:cNvGrpSpPr/>
          <p:nvPr/>
        </p:nvGrpSpPr>
        <p:grpSpPr>
          <a:xfrm>
            <a:off x="3534842" y="4032515"/>
            <a:ext cx="5122314" cy="524320"/>
            <a:chOff x="2022042" y="5362505"/>
            <a:chExt cx="5122314" cy="524320"/>
          </a:xfrm>
        </p:grpSpPr>
        <p:pic>
          <p:nvPicPr>
            <p:cNvPr id="11" name="Picture 10">
              <a:extLst>
                <a:ext uri="{FF2B5EF4-FFF2-40B4-BE49-F238E27FC236}">
                  <a16:creationId xmlns:a16="http://schemas.microsoft.com/office/drawing/2014/main" xmlns="" id="{D2B5CE65-8C99-9E29-BCC6-A283B3762D57}"/>
                </a:ext>
              </a:extLst>
            </p:cNvPr>
            <p:cNvPicPr>
              <a:picLocks noChangeAspect="1"/>
            </p:cNvPicPr>
            <p:nvPr/>
          </p:nvPicPr>
          <p:blipFill rotWithShape="1">
            <a:blip r:embed="rId5"/>
            <a:srcRect l="51320" t="47056" r="43103" b="45615"/>
            <a:stretch/>
          </p:blipFill>
          <p:spPr>
            <a:xfrm>
              <a:off x="3579604" y="5378959"/>
              <a:ext cx="509931" cy="502653"/>
            </a:xfrm>
            <a:prstGeom prst="roundRect">
              <a:avLst/>
            </a:prstGeom>
            <a:effectLst>
              <a:softEdge rad="25400"/>
            </a:effectLst>
          </p:spPr>
        </p:pic>
        <p:pic>
          <p:nvPicPr>
            <p:cNvPr id="12" name="Picture 11">
              <a:extLst>
                <a:ext uri="{FF2B5EF4-FFF2-40B4-BE49-F238E27FC236}">
                  <a16:creationId xmlns:a16="http://schemas.microsoft.com/office/drawing/2014/main" xmlns="" id="{D4B48880-407D-CA62-CCA4-5FEF49666FE6}"/>
                </a:ext>
              </a:extLst>
            </p:cNvPr>
            <p:cNvPicPr>
              <a:picLocks noChangeAspect="1"/>
            </p:cNvPicPr>
            <p:nvPr/>
          </p:nvPicPr>
          <p:blipFill rotWithShape="1">
            <a:blip r:embed="rId4"/>
            <a:srcRect l="68884" t="35616" r="25252" b="57132"/>
            <a:stretch/>
          </p:blipFill>
          <p:spPr>
            <a:xfrm>
              <a:off x="3035258" y="5371256"/>
              <a:ext cx="536148" cy="497307"/>
            </a:xfrm>
            <a:prstGeom prst="roundRect">
              <a:avLst/>
            </a:prstGeom>
            <a:effectLst>
              <a:softEdge rad="25400"/>
            </a:effectLst>
          </p:spPr>
        </p:pic>
        <p:pic>
          <p:nvPicPr>
            <p:cNvPr id="13" name="Picture 12">
              <a:extLst>
                <a:ext uri="{FF2B5EF4-FFF2-40B4-BE49-F238E27FC236}">
                  <a16:creationId xmlns:a16="http://schemas.microsoft.com/office/drawing/2014/main" xmlns="" id="{25DEA19B-88CE-F1EB-881B-AB8CB59571F5}"/>
                </a:ext>
              </a:extLst>
            </p:cNvPr>
            <p:cNvPicPr>
              <a:picLocks noChangeAspect="1"/>
            </p:cNvPicPr>
            <p:nvPr/>
          </p:nvPicPr>
          <p:blipFill rotWithShape="1">
            <a:blip r:embed="rId4"/>
            <a:srcRect l="68884" t="14425" r="25575" b="78557"/>
            <a:stretch/>
          </p:blipFill>
          <p:spPr>
            <a:xfrm>
              <a:off x="2022042" y="5394987"/>
              <a:ext cx="506608" cy="481264"/>
            </a:xfrm>
            <a:prstGeom prst="roundRect">
              <a:avLst/>
            </a:prstGeom>
            <a:effectLst>
              <a:softEdge rad="25400"/>
            </a:effectLst>
          </p:spPr>
        </p:pic>
        <p:pic>
          <p:nvPicPr>
            <p:cNvPr id="14" name="Picture 13">
              <a:extLst>
                <a:ext uri="{FF2B5EF4-FFF2-40B4-BE49-F238E27FC236}">
                  <a16:creationId xmlns:a16="http://schemas.microsoft.com/office/drawing/2014/main" xmlns="" id="{BBFC050F-C934-74F1-7D8C-C81C9CA213F2}"/>
                </a:ext>
              </a:extLst>
            </p:cNvPr>
            <p:cNvPicPr>
              <a:picLocks noChangeAspect="1"/>
            </p:cNvPicPr>
            <p:nvPr/>
          </p:nvPicPr>
          <p:blipFill rotWithShape="1">
            <a:blip r:embed="rId4"/>
            <a:srcRect l="77960" t="35711" r="16476" b="57038"/>
            <a:stretch/>
          </p:blipFill>
          <p:spPr>
            <a:xfrm>
              <a:off x="5649077" y="5386089"/>
              <a:ext cx="508903" cy="497306"/>
            </a:xfrm>
            <a:prstGeom prst="roundRect">
              <a:avLst/>
            </a:prstGeom>
            <a:effectLst>
              <a:softEdge rad="25400"/>
            </a:effectLst>
          </p:spPr>
        </p:pic>
        <p:pic>
          <p:nvPicPr>
            <p:cNvPr id="15" name="Picture 14">
              <a:extLst>
                <a:ext uri="{FF2B5EF4-FFF2-40B4-BE49-F238E27FC236}">
                  <a16:creationId xmlns:a16="http://schemas.microsoft.com/office/drawing/2014/main" xmlns="" id="{35D3E4CB-8443-D116-3758-69C5C1E5B3B6}"/>
                </a:ext>
              </a:extLst>
            </p:cNvPr>
            <p:cNvPicPr>
              <a:picLocks noChangeAspect="1"/>
            </p:cNvPicPr>
            <p:nvPr/>
          </p:nvPicPr>
          <p:blipFill rotWithShape="1">
            <a:blip r:embed="rId4"/>
            <a:srcRect l="86829" t="47252" r="7720" b="45653"/>
            <a:stretch/>
          </p:blipFill>
          <p:spPr>
            <a:xfrm>
              <a:off x="4624200" y="5378061"/>
              <a:ext cx="498410" cy="486611"/>
            </a:xfrm>
            <a:prstGeom prst="roundRect">
              <a:avLst/>
            </a:prstGeom>
            <a:effectLst>
              <a:softEdge rad="25400"/>
            </a:effectLst>
          </p:spPr>
        </p:pic>
        <p:pic>
          <p:nvPicPr>
            <p:cNvPr id="16" name="Picture 15">
              <a:extLst>
                <a:ext uri="{FF2B5EF4-FFF2-40B4-BE49-F238E27FC236}">
                  <a16:creationId xmlns:a16="http://schemas.microsoft.com/office/drawing/2014/main" xmlns="" id="{1D31AAAA-2029-1845-07D0-86BB81254CC6}"/>
                </a:ext>
              </a:extLst>
            </p:cNvPr>
            <p:cNvPicPr>
              <a:picLocks noChangeAspect="1"/>
            </p:cNvPicPr>
            <p:nvPr/>
          </p:nvPicPr>
          <p:blipFill rotWithShape="1">
            <a:blip r:embed="rId4"/>
            <a:srcRect l="86879" t="35538" r="7670" b="56955"/>
            <a:stretch/>
          </p:blipFill>
          <p:spPr>
            <a:xfrm>
              <a:off x="2528650" y="5368588"/>
              <a:ext cx="498410" cy="514807"/>
            </a:xfrm>
            <a:prstGeom prst="roundRect">
              <a:avLst/>
            </a:prstGeom>
            <a:effectLst>
              <a:softEdge rad="25400"/>
            </a:effectLst>
          </p:spPr>
        </p:pic>
        <p:pic>
          <p:nvPicPr>
            <p:cNvPr id="17" name="Picture 16">
              <a:extLst>
                <a:ext uri="{FF2B5EF4-FFF2-40B4-BE49-F238E27FC236}">
                  <a16:creationId xmlns:a16="http://schemas.microsoft.com/office/drawing/2014/main" xmlns="" id="{83447669-C04C-2381-2029-E475DEDD1047}"/>
                </a:ext>
              </a:extLst>
            </p:cNvPr>
            <p:cNvPicPr>
              <a:picLocks noChangeAspect="1"/>
            </p:cNvPicPr>
            <p:nvPr/>
          </p:nvPicPr>
          <p:blipFill rotWithShape="1">
            <a:blip r:embed="rId4"/>
            <a:srcRect l="86813" t="13741" r="7420" b="78752"/>
            <a:stretch/>
          </p:blipFill>
          <p:spPr>
            <a:xfrm>
              <a:off x="4097733" y="5362505"/>
              <a:ext cx="527311" cy="514807"/>
            </a:xfrm>
            <a:prstGeom prst="roundRect">
              <a:avLst/>
            </a:prstGeom>
            <a:effectLst>
              <a:softEdge rad="25400"/>
            </a:effectLst>
          </p:spPr>
        </p:pic>
        <p:pic>
          <p:nvPicPr>
            <p:cNvPr id="18" name="Picture 17">
              <a:extLst>
                <a:ext uri="{FF2B5EF4-FFF2-40B4-BE49-F238E27FC236}">
                  <a16:creationId xmlns:a16="http://schemas.microsoft.com/office/drawing/2014/main" xmlns="" id="{41F7B5B3-9F1E-61F8-62DE-552B35F359A5}"/>
                </a:ext>
              </a:extLst>
            </p:cNvPr>
            <p:cNvPicPr>
              <a:picLocks noChangeAspect="1"/>
            </p:cNvPicPr>
            <p:nvPr/>
          </p:nvPicPr>
          <p:blipFill rotWithShape="1">
            <a:blip r:embed="rId4"/>
            <a:srcRect l="86813" t="13741" r="7420" b="78752"/>
            <a:stretch/>
          </p:blipFill>
          <p:spPr>
            <a:xfrm>
              <a:off x="5125064" y="5372018"/>
              <a:ext cx="527311" cy="514807"/>
            </a:xfrm>
            <a:prstGeom prst="roundRect">
              <a:avLst/>
            </a:prstGeom>
            <a:effectLst>
              <a:softEdge rad="25400"/>
            </a:effectLst>
          </p:spPr>
        </p:pic>
        <p:pic>
          <p:nvPicPr>
            <p:cNvPr id="19" name="Picture 18">
              <a:extLst>
                <a:ext uri="{FF2B5EF4-FFF2-40B4-BE49-F238E27FC236}">
                  <a16:creationId xmlns:a16="http://schemas.microsoft.com/office/drawing/2014/main" xmlns="" id="{F17D024E-D12D-127C-39D6-BBAD4C4376D8}"/>
                </a:ext>
              </a:extLst>
            </p:cNvPr>
            <p:cNvPicPr>
              <a:picLocks noChangeAspect="1"/>
            </p:cNvPicPr>
            <p:nvPr/>
          </p:nvPicPr>
          <p:blipFill rotWithShape="1">
            <a:blip r:embed="rId4"/>
            <a:srcRect l="68884" t="14425" r="25575" b="78557"/>
            <a:stretch/>
          </p:blipFill>
          <p:spPr>
            <a:xfrm>
              <a:off x="6152395" y="5390733"/>
              <a:ext cx="506608" cy="481264"/>
            </a:xfrm>
            <a:prstGeom prst="roundRect">
              <a:avLst/>
            </a:prstGeom>
            <a:effectLst>
              <a:softEdge rad="25400"/>
            </a:effectLst>
          </p:spPr>
        </p:pic>
        <p:pic>
          <p:nvPicPr>
            <p:cNvPr id="20" name="Picture 19">
              <a:extLst>
                <a:ext uri="{FF2B5EF4-FFF2-40B4-BE49-F238E27FC236}">
                  <a16:creationId xmlns:a16="http://schemas.microsoft.com/office/drawing/2014/main" xmlns="" id="{E5E0F494-2821-1750-5C9A-957CBA1402AC}"/>
                </a:ext>
              </a:extLst>
            </p:cNvPr>
            <p:cNvPicPr>
              <a:picLocks noChangeAspect="1"/>
            </p:cNvPicPr>
            <p:nvPr/>
          </p:nvPicPr>
          <p:blipFill rotWithShape="1">
            <a:blip r:embed="rId4"/>
            <a:srcRect l="86812" t="57895" r="7868" b="35009"/>
            <a:stretch/>
          </p:blipFill>
          <p:spPr>
            <a:xfrm>
              <a:off x="6658000" y="5378061"/>
              <a:ext cx="486356" cy="486611"/>
            </a:xfrm>
            <a:prstGeom prst="roundRect">
              <a:avLst/>
            </a:prstGeom>
            <a:effectLst>
              <a:softEdge rad="25400"/>
            </a:effectLst>
          </p:spPr>
        </p:pic>
      </p:grpSp>
    </p:spTree>
    <p:extLst>
      <p:ext uri="{BB962C8B-B14F-4D97-AF65-F5344CB8AC3E}">
        <p14:creationId xmlns:p14="http://schemas.microsoft.com/office/powerpoint/2010/main" val="402758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xit" presetSubtype="0" fill="hold" nodeType="with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22FF342-3D5E-875E-9C63-0AC48802B6C6}"/>
            </a:ext>
          </a:extLst>
        </p:cNvPr>
        <p:cNvGrpSpPr/>
        <p:nvPr/>
      </p:nvGrpSpPr>
      <p:grpSpPr>
        <a:xfrm>
          <a:off x="0" y="0"/>
          <a:ext cx="0" cy="0"/>
          <a:chOff x="0" y="0"/>
          <a:chExt cx="0" cy="0"/>
        </a:xfrm>
      </p:grpSpPr>
      <p:pic>
        <p:nvPicPr>
          <p:cNvPr id="13" name="Picture 12" descr="A black and white logo&#10;&#10;Description automatically generated">
            <a:extLst>
              <a:ext uri="{FF2B5EF4-FFF2-40B4-BE49-F238E27FC236}">
                <a16:creationId xmlns:a16="http://schemas.microsoft.com/office/drawing/2014/main" xmlns="" id="{CA897392-BCA4-AAA3-ED99-108515EB00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322" y="342096"/>
            <a:ext cx="4885272" cy="1152525"/>
          </a:xfrm>
          <a:prstGeom prst="rect">
            <a:avLst/>
          </a:prstGeom>
        </p:spPr>
      </p:pic>
      <p:pic>
        <p:nvPicPr>
          <p:cNvPr id="6152" name="Picture 8" descr="Thank You - CashFlow HQ">
            <a:extLst>
              <a:ext uri="{FF2B5EF4-FFF2-40B4-BE49-F238E27FC236}">
                <a16:creationId xmlns:a16="http://schemas.microsoft.com/office/drawing/2014/main" xmlns="" id="{0F95F2FF-1E28-96B3-CA11-1E03BB65C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0" y="1905783"/>
            <a:ext cx="4894036" cy="3227388"/>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Circle Question Mark Clip Art Image - ClipSafari">
            <a:extLst>
              <a:ext uri="{FF2B5EF4-FFF2-40B4-BE49-F238E27FC236}">
                <a16:creationId xmlns:a16="http://schemas.microsoft.com/office/drawing/2014/main" xmlns="" id="{F82E7101-2E26-68C1-24B2-6CFC950E4C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49665">
            <a:off x="1924903" y="1117600"/>
            <a:ext cx="3076575"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6790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71F2DC6-6C05-6B77-9B7C-AB9E67B56779}"/>
            </a:ext>
          </a:extLst>
        </p:cNvPr>
        <p:cNvGrpSpPr/>
        <p:nvPr/>
      </p:nvGrpSpPr>
      <p:grpSpPr>
        <a:xfrm>
          <a:off x="0" y="0"/>
          <a:ext cx="0" cy="0"/>
          <a:chOff x="0" y="0"/>
          <a:chExt cx="0" cy="0"/>
        </a:xfrm>
      </p:grpSpPr>
      <p:pic>
        <p:nvPicPr>
          <p:cNvPr id="13" name="Picture 12" descr="A black and white logo&#10;&#10;Description automatically generated">
            <a:extLst>
              <a:ext uri="{FF2B5EF4-FFF2-40B4-BE49-F238E27FC236}">
                <a16:creationId xmlns:a16="http://schemas.microsoft.com/office/drawing/2014/main" xmlns="" id="{0AD3232C-BB0D-051D-534D-67CC44519D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322" y="342096"/>
            <a:ext cx="4885272" cy="1152525"/>
          </a:xfrm>
          <a:prstGeom prst="rect">
            <a:avLst/>
          </a:prstGeom>
        </p:spPr>
      </p:pic>
      <p:pic>
        <p:nvPicPr>
          <p:cNvPr id="3" name="Graphic 2" descr="Email with solid fill">
            <a:extLst>
              <a:ext uri="{FF2B5EF4-FFF2-40B4-BE49-F238E27FC236}">
                <a16:creationId xmlns:a16="http://schemas.microsoft.com/office/drawing/2014/main" xmlns="" id="{56287E91-AF52-97E1-E907-BD9A22A8C3B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30696" y="2395637"/>
            <a:ext cx="793519" cy="793519"/>
          </a:xfrm>
          <a:prstGeom prst="rect">
            <a:avLst/>
          </a:prstGeom>
        </p:spPr>
      </p:pic>
      <p:sp>
        <p:nvSpPr>
          <p:cNvPr id="4" name="TextBox 3">
            <a:extLst>
              <a:ext uri="{FF2B5EF4-FFF2-40B4-BE49-F238E27FC236}">
                <a16:creationId xmlns:a16="http://schemas.microsoft.com/office/drawing/2014/main" xmlns="" id="{0ABAE2E3-DF9A-E7DF-4F14-7919AC0C4B7C}"/>
              </a:ext>
            </a:extLst>
          </p:cNvPr>
          <p:cNvSpPr txBox="1"/>
          <p:nvPr/>
        </p:nvSpPr>
        <p:spPr>
          <a:xfrm>
            <a:off x="1324215" y="2605783"/>
            <a:ext cx="6455229" cy="523220"/>
          </a:xfrm>
          <a:prstGeom prst="rect">
            <a:avLst/>
          </a:prstGeom>
          <a:noFill/>
        </p:spPr>
        <p:txBody>
          <a:bodyPr wrap="square">
            <a:spAutoFit/>
          </a:bodyPr>
          <a:lstStyle/>
          <a:p>
            <a:r>
              <a:rPr lang="en-US" sz="2800" dirty="0">
                <a:solidFill>
                  <a:schemeClr val="bg1"/>
                </a:solidFill>
                <a:hlinkClick r:id="rId5">
                  <a:extLst>
                    <a:ext uri="{A12FA001-AC4F-418D-AE19-62706E023703}">
                      <ahyp:hlinkClr xmlns:ahyp="http://schemas.microsoft.com/office/drawing/2018/hyperlinkcolor" xmlns="" val="tx"/>
                    </a:ext>
                  </a:extLst>
                </a:hlinkClick>
              </a:rPr>
              <a:t>SCameron@HardenberghGroup.com</a:t>
            </a:r>
            <a:endParaRPr lang="en-US" sz="2800" dirty="0">
              <a:solidFill>
                <a:schemeClr val="bg1"/>
              </a:solidFill>
            </a:endParaRPr>
          </a:p>
        </p:txBody>
      </p:sp>
      <p:sp>
        <p:nvSpPr>
          <p:cNvPr id="10" name="Rectangle 9">
            <a:extLst>
              <a:ext uri="{FF2B5EF4-FFF2-40B4-BE49-F238E27FC236}">
                <a16:creationId xmlns:a16="http://schemas.microsoft.com/office/drawing/2014/main" xmlns="" id="{7C4B2B66-9F97-8CF4-9B05-9FBDDDD9680A}"/>
              </a:ext>
            </a:extLst>
          </p:cNvPr>
          <p:cNvSpPr/>
          <p:nvPr/>
        </p:nvSpPr>
        <p:spPr>
          <a:xfrm>
            <a:off x="8240398" y="576210"/>
            <a:ext cx="3596280" cy="1107996"/>
          </a:xfrm>
          <a:prstGeom prst="rect">
            <a:avLst/>
          </a:prstGeom>
          <a:noFill/>
        </p:spPr>
        <p:txBody>
          <a:bodyPr wrap="square" lIns="91440" tIns="45720" rIns="91440" bIns="45720">
            <a:spAutoFit/>
          </a:bodyPr>
          <a:lstStyle/>
          <a:p>
            <a:pPr algn="ctr"/>
            <a:r>
              <a:rPr lang="en-US" sz="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onotype Corsiva" panose="03010101010201010101" pitchFamily="66" charset="0"/>
              </a:rPr>
              <a:t>Let’s Chat!</a:t>
            </a:r>
          </a:p>
        </p:txBody>
      </p:sp>
      <p:pic>
        <p:nvPicPr>
          <p:cNvPr id="5" name="Picture 4" descr="A qr code with a white background&#10;&#10;AI-generated content may be incorrect.">
            <a:extLst>
              <a:ext uri="{FF2B5EF4-FFF2-40B4-BE49-F238E27FC236}">
                <a16:creationId xmlns:a16="http://schemas.microsoft.com/office/drawing/2014/main" xmlns="" id="{397CEF25-D47D-3834-3E11-EF8CDF54CE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3722" y="1930857"/>
            <a:ext cx="3596281" cy="3596281"/>
          </a:xfrm>
          <a:prstGeom prst="rect">
            <a:avLst/>
          </a:prstGeom>
        </p:spPr>
      </p:pic>
    </p:spTree>
    <p:extLst>
      <p:ext uri="{BB962C8B-B14F-4D97-AF65-F5344CB8AC3E}">
        <p14:creationId xmlns:p14="http://schemas.microsoft.com/office/powerpoint/2010/main" val="14513990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A6E552-338B-08FF-5A36-50E23C5A1F1A}"/>
              </a:ext>
            </a:extLst>
          </p:cNvPr>
          <p:cNvSpPr>
            <a:spLocks noGrp="1"/>
          </p:cNvSpPr>
          <p:nvPr>
            <p:ph type="title"/>
          </p:nvPr>
        </p:nvSpPr>
        <p:spPr/>
        <p:txBody>
          <a:bodyPr/>
          <a:lstStyle/>
          <a:p>
            <a:r>
              <a:rPr lang="en-US" sz="4000" b="1">
                <a:solidFill>
                  <a:srgbClr val="63B1BC"/>
                </a:solidFill>
                <a:effectLst>
                  <a:outerShdw blurRad="38100" dist="38100" dir="2700000" algn="tl">
                    <a:srgbClr val="000000">
                      <a:alpha val="43137"/>
                    </a:srgbClr>
                  </a:outerShdw>
                </a:effectLst>
                <a:latin typeface="Calibri Light" panose="020F0302020204030204"/>
              </a:rPr>
              <a:t>What About Non-Hospital Settings?</a:t>
            </a:r>
            <a:br>
              <a:rPr lang="en-US" sz="4000" b="1">
                <a:solidFill>
                  <a:srgbClr val="63B1BC"/>
                </a:solidFill>
                <a:effectLst>
                  <a:outerShdw blurRad="38100" dist="38100" dir="2700000" algn="tl">
                    <a:srgbClr val="000000">
                      <a:alpha val="43137"/>
                    </a:srgbClr>
                  </a:outerShdw>
                </a:effectLst>
                <a:latin typeface="Calibri Light" panose="020F0302020204030204"/>
              </a:rPr>
            </a:br>
            <a:r>
              <a:rPr lang="en-US" sz="4000" b="1">
                <a:solidFill>
                  <a:srgbClr val="63B1BC"/>
                </a:solidFill>
                <a:effectLst>
                  <a:outerShdw blurRad="38100" dist="38100" dir="2700000" algn="tl">
                    <a:srgbClr val="000000">
                      <a:alpha val="43137"/>
                    </a:srgbClr>
                  </a:outerShdw>
                </a:effectLst>
                <a:latin typeface="Calibri Light" panose="020F0302020204030204"/>
              </a:rPr>
              <a:t>	</a:t>
            </a:r>
            <a:r>
              <a:rPr lang="en-US" sz="2800" b="1" i="1">
                <a:solidFill>
                  <a:srgbClr val="44546A"/>
                </a:solidFill>
                <a:latin typeface="Roboto"/>
                <a:ea typeface="+mn-ea"/>
                <a:cs typeface="+mn-cs"/>
              </a:rPr>
              <a:t>Single &amp; Multispecialty Clinics, FQHCs</a:t>
            </a:r>
          </a:p>
        </p:txBody>
      </p:sp>
      <p:sp>
        <p:nvSpPr>
          <p:cNvPr id="4" name="Content Placeholder 2">
            <a:extLst>
              <a:ext uri="{FF2B5EF4-FFF2-40B4-BE49-F238E27FC236}">
                <a16:creationId xmlns:a16="http://schemas.microsoft.com/office/drawing/2014/main" xmlns="" id="{68A37D61-CCAD-371F-9D36-2EBB6E8C63FA}"/>
              </a:ext>
            </a:extLst>
          </p:cNvPr>
          <p:cNvSpPr txBox="1">
            <a:spLocks/>
          </p:cNvSpPr>
          <p:nvPr/>
        </p:nvSpPr>
        <p:spPr>
          <a:xfrm>
            <a:off x="838200" y="1825625"/>
            <a:ext cx="7137018"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FQHCs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The health center must have an ongoing quality improvement/assurance (QI/QA) system that includes clinical services and [clinical] management and maintains the confidentiality of patient records.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The health center has a board-approved policy(</a:t>
            </a:r>
            <a:r>
              <a:rPr kumimoji="0" lang="en-US" sz="1800" b="0" i="0" u="none" strike="noStrike" kern="1200" cap="none" spc="0" normalizeH="0" baseline="0" noProof="0" err="1">
                <a:ln>
                  <a:noFill/>
                </a:ln>
                <a:solidFill>
                  <a:srgbClr val="44546A"/>
                </a:solidFill>
                <a:effectLst/>
                <a:uLnTx/>
                <a:uFillTx/>
                <a:latin typeface="Calibri" panose="020F0502020204030204"/>
                <a:ea typeface="+mn-ea"/>
                <a:cs typeface="+mn-cs"/>
              </a:rPr>
              <a:t>ies</a:t>
            </a: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 that establishes a QI/QA program.1 This QI/QA program addresses the following:</a:t>
            </a:r>
          </a:p>
          <a:p>
            <a:pPr marL="1143000" marR="0" lvl="2"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44546A"/>
                </a:solidFill>
                <a:effectLst/>
                <a:uLnTx/>
                <a:uFillTx/>
                <a:latin typeface="Calibri" panose="020F0502020204030204"/>
                <a:ea typeface="+mn-ea"/>
                <a:cs typeface="+mn-cs"/>
              </a:rPr>
              <a:t>The quality and utilization of health center services;</a:t>
            </a:r>
          </a:p>
          <a:p>
            <a:pPr marL="1143000" marR="0" lvl="2"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44546A"/>
                </a:solidFill>
                <a:effectLst/>
                <a:uLnTx/>
                <a:uFillTx/>
                <a:latin typeface="Calibri" panose="020F0502020204030204"/>
                <a:ea typeface="+mn-ea"/>
                <a:cs typeface="+mn-cs"/>
              </a:rPr>
              <a:t>Patient satisfaction and patient grievance processes; and</a:t>
            </a:r>
          </a:p>
          <a:p>
            <a:pPr marL="1143000" marR="0" lvl="2"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44546A"/>
                </a:solidFill>
                <a:effectLst/>
                <a:uLnTx/>
                <a:uFillTx/>
                <a:latin typeface="Calibri" panose="020F0502020204030204"/>
                <a:ea typeface="+mn-ea"/>
                <a:cs typeface="+mn-cs"/>
              </a:rPr>
              <a:t>Patient safety, including adverse events.</a:t>
            </a:r>
            <a:endPar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Clinic Settings?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More difficult, but not impossible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More flexibility with larger / multispecialty practices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Best practices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52BFF39C-5887-0F4E-5D7E-6CC82CE7240F}"/>
              </a:ext>
            </a:extLst>
          </p:cNvPr>
          <p:cNvPicPr>
            <a:picLocks noChangeAspect="1"/>
          </p:cNvPicPr>
          <p:nvPr/>
        </p:nvPicPr>
        <p:blipFill>
          <a:blip r:embed="rId3"/>
          <a:srcRect t="24653" r="-36" b="23810"/>
          <a:stretch/>
        </p:blipFill>
        <p:spPr>
          <a:xfrm>
            <a:off x="8323131" y="3428999"/>
            <a:ext cx="3674072" cy="2523796"/>
          </a:xfrm>
          <a:prstGeom prst="rect">
            <a:avLst/>
          </a:prstGeom>
          <a:solidFill>
            <a:sysClr val="window" lastClr="FFFFFF"/>
          </a:solidFill>
          <a:effectLst>
            <a:outerShdw blurRad="50800" dist="76200" dir="2700000" algn="tl" rotWithShape="0">
              <a:prstClr val="black"/>
            </a:outerShdw>
          </a:effectLst>
        </p:spPr>
      </p:pic>
      <p:pic>
        <p:nvPicPr>
          <p:cNvPr id="6" name="Picture 5">
            <a:extLst>
              <a:ext uri="{FF2B5EF4-FFF2-40B4-BE49-F238E27FC236}">
                <a16:creationId xmlns:a16="http://schemas.microsoft.com/office/drawing/2014/main" xmlns="" id="{58096219-1363-4CC1-069C-E790A91D111E}"/>
              </a:ext>
            </a:extLst>
          </p:cNvPr>
          <p:cNvPicPr>
            <a:picLocks noChangeAspect="1"/>
          </p:cNvPicPr>
          <p:nvPr/>
        </p:nvPicPr>
        <p:blipFill>
          <a:blip r:embed="rId4"/>
          <a:stretch>
            <a:fillRect/>
          </a:stretch>
        </p:blipFill>
        <p:spPr>
          <a:xfrm>
            <a:off x="8324045" y="1825625"/>
            <a:ext cx="3673158" cy="1348857"/>
          </a:xfrm>
          <a:prstGeom prst="rect">
            <a:avLst/>
          </a:prstGeom>
          <a:solidFill>
            <a:sysClr val="window" lastClr="FFFFFF"/>
          </a:solidFill>
          <a:effectLst>
            <a:outerShdw blurRad="50800" dist="76200" dir="2700000" algn="tl" rotWithShape="0">
              <a:prstClr val="black"/>
            </a:outerShdw>
          </a:effectLst>
        </p:spPr>
      </p:pic>
      <p:sp>
        <p:nvSpPr>
          <p:cNvPr id="7" name="TextBox 6">
            <a:extLst>
              <a:ext uri="{FF2B5EF4-FFF2-40B4-BE49-F238E27FC236}">
                <a16:creationId xmlns:a16="http://schemas.microsoft.com/office/drawing/2014/main" xmlns="" id="{F94135F3-3A29-4E25-F3CA-F3F02C7E513F}"/>
              </a:ext>
            </a:extLst>
          </p:cNvPr>
          <p:cNvSpPr txBox="1"/>
          <p:nvPr/>
        </p:nvSpPr>
        <p:spPr>
          <a:xfrm>
            <a:off x="2720940" y="6048791"/>
            <a:ext cx="4690511" cy="646331"/>
          </a:xfrm>
          <a:prstGeom prst="rect">
            <a:avLst/>
          </a:prstGeom>
          <a:no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HRSA Health Center Compliance Manual, Chapter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5"/>
              </a:rPr>
              <a:t>https://bphc.hrsa.gov/compliance/compliance-manual/chapter10</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83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500"/>
                                        <p:tgtEl>
                                          <p:spTgt spid="4">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500"/>
                                        <p:tgtEl>
                                          <p:spTgt spid="4">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fade">
                                      <p:cBhvr>
                                        <p:cTn id="43" dur="500"/>
                                        <p:tgtEl>
                                          <p:spTgt spid="4">
                                            <p:txEl>
                                              <p:pRg st="8" end="8"/>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4">
                                            <p:txEl>
                                              <p:pRg st="9" end="9"/>
                                            </p:txEl>
                                          </p:spTgt>
                                        </p:tgtEl>
                                        <p:attrNameLst>
                                          <p:attrName>style.visibility</p:attrName>
                                        </p:attrNameLst>
                                      </p:cBhvr>
                                      <p:to>
                                        <p:strVal val="visible"/>
                                      </p:to>
                                    </p:set>
                                    <p:animEffect transition="in" filter="fade">
                                      <p:cBhvr>
                                        <p:cTn id="46" dur="500"/>
                                        <p:tgtEl>
                                          <p:spTgt spid="4">
                                            <p:txEl>
                                              <p:pRg st="9" end="9"/>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EC2E282-35D8-9047-6053-8B167D512A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915B4E74-DC9D-208D-4863-F9002CB13226}"/>
              </a:ext>
            </a:extLst>
          </p:cNvPr>
          <p:cNvSpPr>
            <a:spLocks noGrp="1"/>
          </p:cNvSpPr>
          <p:nvPr>
            <p:ph type="title"/>
          </p:nvPr>
        </p:nvSpPr>
        <p:spPr/>
        <p:txBody>
          <a:bodyPr/>
          <a:lstStyle/>
          <a:p>
            <a:r>
              <a:rPr lang="en-US" sz="4000" b="1">
                <a:solidFill>
                  <a:srgbClr val="63B1BC"/>
                </a:solidFill>
                <a:effectLst>
                  <a:outerShdw blurRad="38100" dist="38100" dir="2700000" algn="tl">
                    <a:srgbClr val="000000">
                      <a:alpha val="43137"/>
                    </a:srgbClr>
                  </a:outerShdw>
                </a:effectLst>
                <a:latin typeface="Calibri Light" panose="020F0302020204030204"/>
              </a:rPr>
              <a:t>Peer Review in the Outpatient Arena</a:t>
            </a:r>
            <a:br>
              <a:rPr lang="en-US" sz="4000" b="1">
                <a:solidFill>
                  <a:srgbClr val="63B1BC"/>
                </a:solidFill>
                <a:effectLst>
                  <a:outerShdw blurRad="38100" dist="38100" dir="2700000" algn="tl">
                    <a:srgbClr val="000000">
                      <a:alpha val="43137"/>
                    </a:srgbClr>
                  </a:outerShdw>
                </a:effectLst>
                <a:latin typeface="Calibri Light" panose="020F0302020204030204"/>
              </a:rPr>
            </a:br>
            <a:r>
              <a:rPr lang="en-US" sz="4000" b="1">
                <a:solidFill>
                  <a:srgbClr val="63B1BC"/>
                </a:solidFill>
                <a:effectLst>
                  <a:outerShdw blurRad="38100" dist="38100" dir="2700000" algn="tl">
                    <a:srgbClr val="000000">
                      <a:alpha val="43137"/>
                    </a:srgbClr>
                  </a:outerShdw>
                </a:effectLst>
                <a:latin typeface="Calibri Light" panose="020F0302020204030204"/>
              </a:rPr>
              <a:t>	</a:t>
            </a:r>
            <a:r>
              <a:rPr lang="en-US" sz="2800" b="1" i="1">
                <a:solidFill>
                  <a:srgbClr val="44546A"/>
                </a:solidFill>
                <a:latin typeface="Roboto"/>
                <a:ea typeface="+mn-ea"/>
                <a:cs typeface="+mn-cs"/>
              </a:rPr>
              <a:t>Challenges</a:t>
            </a:r>
          </a:p>
        </p:txBody>
      </p:sp>
      <p:sp>
        <p:nvSpPr>
          <p:cNvPr id="4" name="Content Placeholder 2">
            <a:extLst>
              <a:ext uri="{FF2B5EF4-FFF2-40B4-BE49-F238E27FC236}">
                <a16:creationId xmlns:a16="http://schemas.microsoft.com/office/drawing/2014/main" xmlns="" id="{37D9B17F-A15F-EB10-5A14-463DE91038AB}"/>
              </a:ext>
            </a:extLst>
          </p:cNvPr>
          <p:cNvSpPr txBox="1">
            <a:spLocks/>
          </p:cNvSpPr>
          <p:nvPr/>
        </p:nvSpPr>
        <p:spPr>
          <a:xfrm>
            <a:off x="838200" y="2120265"/>
            <a:ext cx="6251926" cy="30255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750"/>
              </a:spcBef>
              <a:spcAft>
                <a:spcPts val="75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Identifying viable, unbiased reviewers</a:t>
            </a:r>
          </a:p>
          <a:p>
            <a:pPr marL="228600" marR="0" lvl="0" indent="-228600" algn="l" defTabSz="914400" rtl="0" eaLnBrk="1" fontAlgn="auto" latinLnBrk="0" hangingPunct="1">
              <a:lnSpc>
                <a:spcPct val="90000"/>
              </a:lnSpc>
              <a:spcBef>
                <a:spcPts val="750"/>
              </a:spcBef>
              <a:spcAft>
                <a:spcPts val="75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Developing robust assessment programs</a:t>
            </a:r>
          </a:p>
          <a:p>
            <a:pPr marL="228600" marR="0" lvl="0" indent="-228600" algn="l" defTabSz="914400" rtl="0" eaLnBrk="1" fontAlgn="auto" latinLnBrk="0" hangingPunct="1">
              <a:lnSpc>
                <a:spcPct val="90000"/>
              </a:lnSpc>
              <a:spcBef>
                <a:spcPts val="750"/>
              </a:spcBef>
              <a:spcAft>
                <a:spcPts val="75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Influence of collegial and business ties which can hamper meaningful evaluations</a:t>
            </a:r>
            <a:endParaRPr kumimoji="0" lang="en-US" sz="2800" b="0" i="0" u="none" strike="noStrike" kern="1200" cap="none" spc="0" normalizeH="0" baseline="0" noProof="0">
              <a:ln>
                <a:noFill/>
              </a:ln>
              <a:solidFill>
                <a:srgbClr val="44546A"/>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750"/>
              </a:spcBef>
              <a:spcAft>
                <a:spcPts val="75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Shared clinic ownership</a:t>
            </a:r>
          </a:p>
          <a:p>
            <a:pPr marL="685800" marR="0" lvl="1" indent="-228600" algn="l" defTabSz="914400" rtl="0" eaLnBrk="1" fontAlgn="auto" latinLnBrk="0" hangingPunct="1">
              <a:lnSpc>
                <a:spcPct val="90000"/>
              </a:lnSpc>
              <a:spcBef>
                <a:spcPts val="750"/>
              </a:spcBef>
              <a:spcAft>
                <a:spcPts val="75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Be acutely aware of conflicts of interest</a:t>
            </a:r>
          </a:p>
        </p:txBody>
      </p:sp>
      <p:pic>
        <p:nvPicPr>
          <p:cNvPr id="8" name="Picture 7">
            <a:extLst>
              <a:ext uri="{FF2B5EF4-FFF2-40B4-BE49-F238E27FC236}">
                <a16:creationId xmlns:a16="http://schemas.microsoft.com/office/drawing/2014/main" xmlns="" id="{F475999C-6A1A-C11C-9E57-7917E68EEDE5}"/>
              </a:ext>
            </a:extLst>
          </p:cNvPr>
          <p:cNvPicPr>
            <a:picLocks noChangeAspect="1"/>
          </p:cNvPicPr>
          <p:nvPr/>
        </p:nvPicPr>
        <p:blipFill>
          <a:blip r:embed="rId3"/>
          <a:stretch>
            <a:fillRect/>
          </a:stretch>
        </p:blipFill>
        <p:spPr>
          <a:xfrm>
            <a:off x="6630568" y="1985328"/>
            <a:ext cx="5352885" cy="3025543"/>
          </a:xfrm>
          <a:prstGeom prst="rect">
            <a:avLst/>
          </a:prstGeom>
          <a:solidFill>
            <a:sysClr val="window" lastClr="FFFFFF"/>
          </a:solidFill>
          <a:effectLst>
            <a:outerShdw blurRad="50800" dist="76200" dir="2700000" algn="tl" rotWithShape="0">
              <a:prstClr val="black"/>
            </a:outerShdw>
          </a:effectLst>
        </p:spPr>
      </p:pic>
    </p:spTree>
    <p:extLst>
      <p:ext uri="{BB962C8B-B14F-4D97-AF65-F5344CB8AC3E}">
        <p14:creationId xmlns:p14="http://schemas.microsoft.com/office/powerpoint/2010/main" val="57008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EDA2C5C-DFF2-953F-22EC-A1815C0C86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29E34E70-2041-4DB4-81AA-53AA9D8520FD}"/>
              </a:ext>
            </a:extLst>
          </p:cNvPr>
          <p:cNvSpPr>
            <a:spLocks noGrp="1"/>
          </p:cNvSpPr>
          <p:nvPr>
            <p:ph type="title"/>
          </p:nvPr>
        </p:nvSpPr>
        <p:spPr/>
        <p:txBody>
          <a:bodyPr/>
          <a:lstStyle/>
          <a:p>
            <a:r>
              <a:rPr lang="en-US" sz="4000" b="1">
                <a:solidFill>
                  <a:srgbClr val="63B1BC"/>
                </a:solidFill>
                <a:effectLst>
                  <a:outerShdw blurRad="38100" dist="38100" dir="2700000" algn="tl">
                    <a:srgbClr val="000000">
                      <a:alpha val="43137"/>
                    </a:srgbClr>
                  </a:outerShdw>
                </a:effectLst>
                <a:latin typeface="Calibri Light" panose="020F0302020204030204"/>
              </a:rPr>
              <a:t>Peer Review in the Outpatient Arena</a:t>
            </a:r>
            <a:br>
              <a:rPr lang="en-US" sz="4000" b="1">
                <a:solidFill>
                  <a:srgbClr val="63B1BC"/>
                </a:solidFill>
                <a:effectLst>
                  <a:outerShdw blurRad="38100" dist="38100" dir="2700000" algn="tl">
                    <a:srgbClr val="000000">
                      <a:alpha val="43137"/>
                    </a:srgbClr>
                  </a:outerShdw>
                </a:effectLst>
                <a:latin typeface="Calibri Light" panose="020F0302020204030204"/>
              </a:rPr>
            </a:br>
            <a:r>
              <a:rPr lang="en-US" sz="4000" b="1">
                <a:solidFill>
                  <a:srgbClr val="63B1BC"/>
                </a:solidFill>
                <a:effectLst>
                  <a:outerShdw blurRad="38100" dist="38100" dir="2700000" algn="tl">
                    <a:srgbClr val="000000">
                      <a:alpha val="43137"/>
                    </a:srgbClr>
                  </a:outerShdw>
                </a:effectLst>
                <a:latin typeface="Calibri Light" panose="020F0302020204030204"/>
              </a:rPr>
              <a:t>	</a:t>
            </a:r>
            <a:r>
              <a:rPr lang="en-US" sz="2800" b="1" i="1" strike="sngStrike">
                <a:solidFill>
                  <a:srgbClr val="44546A"/>
                </a:solidFill>
                <a:latin typeface="Roboto"/>
                <a:ea typeface="+mn-ea"/>
                <a:cs typeface="+mn-cs"/>
              </a:rPr>
              <a:t>Challenges</a:t>
            </a:r>
            <a:r>
              <a:rPr lang="en-US" sz="2800" b="1" i="1">
                <a:solidFill>
                  <a:srgbClr val="44546A"/>
                </a:solidFill>
                <a:latin typeface="Roboto"/>
                <a:ea typeface="+mn-ea"/>
                <a:cs typeface="+mn-cs"/>
              </a:rPr>
              <a:t> Solutions</a:t>
            </a:r>
          </a:p>
        </p:txBody>
      </p:sp>
      <p:sp>
        <p:nvSpPr>
          <p:cNvPr id="4" name="Content Placeholder 2">
            <a:extLst>
              <a:ext uri="{FF2B5EF4-FFF2-40B4-BE49-F238E27FC236}">
                <a16:creationId xmlns:a16="http://schemas.microsoft.com/office/drawing/2014/main" xmlns="" id="{8C227791-846A-04C4-DCF3-5B3A3CD08455}"/>
              </a:ext>
            </a:extLst>
          </p:cNvPr>
          <p:cNvSpPr txBox="1">
            <a:spLocks/>
          </p:cNvSpPr>
          <p:nvPr/>
        </p:nvSpPr>
        <p:spPr>
          <a:xfrm>
            <a:off x="838200" y="1825625"/>
            <a:ext cx="7137018"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750"/>
              </a:spcBef>
              <a:spcAft>
                <a:spcPts val="75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Identify practice-specific, meaningful, and measurable metrics</a:t>
            </a:r>
          </a:p>
          <a:p>
            <a:pPr marL="685800" marR="0" lvl="1" indent="-228600" algn="l" defTabSz="914400" rtl="0" eaLnBrk="1" fontAlgn="auto" latinLnBrk="0" hangingPunct="1">
              <a:lnSpc>
                <a:spcPct val="90000"/>
              </a:lnSpc>
              <a:spcBef>
                <a:spcPts val="750"/>
              </a:spcBef>
              <a:spcAft>
                <a:spcPts val="75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Patient satisfaction surveys</a:t>
            </a:r>
          </a:p>
          <a:p>
            <a:pPr marL="685800" marR="0" lvl="1" indent="-228600" algn="l" defTabSz="914400" rtl="0" eaLnBrk="1" fontAlgn="auto" latinLnBrk="0" hangingPunct="1">
              <a:lnSpc>
                <a:spcPct val="90000"/>
              </a:lnSpc>
              <a:spcBef>
                <a:spcPts val="750"/>
              </a:spcBef>
              <a:spcAft>
                <a:spcPts val="75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Staff interactions / complaints / </a:t>
            </a:r>
            <a:r>
              <a:rPr kumimoji="0" lang="en-US" sz="2000" b="1" i="1" u="sng" strike="noStrike" kern="1200" cap="none" spc="0" normalizeH="0" baseline="0" noProof="0">
                <a:ln>
                  <a:noFill/>
                </a:ln>
                <a:solidFill>
                  <a:srgbClr val="44546A"/>
                </a:solidFill>
                <a:effectLst/>
                <a:uLnTx/>
                <a:uFillTx/>
                <a:latin typeface="Calibri" panose="020F0502020204030204"/>
                <a:ea typeface="+mn-ea"/>
                <a:cs typeface="+mn-cs"/>
              </a:rPr>
              <a:t>compliments</a:t>
            </a:r>
            <a:endPar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750"/>
              </a:spcBef>
              <a:spcAft>
                <a:spcPts val="75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Adherence to best practice guidelines</a:t>
            </a:r>
          </a:p>
          <a:p>
            <a:pPr marL="685800" marR="0" lvl="1" indent="-228600" algn="l" defTabSz="914400" rtl="0" eaLnBrk="1" fontAlgn="auto" latinLnBrk="0" hangingPunct="1">
              <a:lnSpc>
                <a:spcPct val="90000"/>
              </a:lnSpc>
              <a:spcBef>
                <a:spcPts val="750"/>
              </a:spcBef>
              <a:spcAft>
                <a:spcPts val="75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Documentation adequacy</a:t>
            </a:r>
          </a:p>
          <a:p>
            <a:pPr marL="685800" marR="0" lvl="1" indent="-228600" algn="l" defTabSz="914400" rtl="0" eaLnBrk="1" fontAlgn="auto" latinLnBrk="0" hangingPunct="1">
              <a:lnSpc>
                <a:spcPct val="90000"/>
              </a:lnSpc>
              <a:spcBef>
                <a:spcPts val="750"/>
              </a:spcBef>
              <a:spcAft>
                <a:spcPts val="75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Survey of referring / referral physicians</a:t>
            </a:r>
          </a:p>
          <a:p>
            <a:pPr marL="228600" marR="0" lvl="0" indent="-228600" algn="l" defTabSz="914400" rtl="0" eaLnBrk="1" fontAlgn="auto" latinLnBrk="0" hangingPunct="1">
              <a:lnSpc>
                <a:spcPct val="90000"/>
              </a:lnSpc>
              <a:spcBef>
                <a:spcPts val="750"/>
              </a:spcBef>
              <a:spcAft>
                <a:spcPts val="75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Random chart reviews</a:t>
            </a:r>
          </a:p>
          <a:p>
            <a:pPr marL="228600" marR="0" lvl="0" indent="-228600" algn="l" defTabSz="914400" rtl="0" eaLnBrk="1" fontAlgn="auto" latinLnBrk="0" hangingPunct="1">
              <a:lnSpc>
                <a:spcPct val="90000"/>
              </a:lnSpc>
              <a:spcBef>
                <a:spcPts val="750"/>
              </a:spcBef>
              <a:spcAft>
                <a:spcPts val="750"/>
              </a:spcAft>
              <a:buClrTx/>
              <a:buSzTx/>
              <a:buFont typeface="Arial" panose="020B0604020202020204" pitchFamily="34" charset="0"/>
              <a:buChar char="•"/>
              <a:tabLst/>
              <a:defRPr/>
            </a:pPr>
            <a:r>
              <a:rPr kumimoji="0" lang="en-US" sz="2000" b="1" i="0" u="sng" strike="noStrike" kern="1200" cap="none" spc="0" normalizeH="0" baseline="0" noProof="0">
                <a:ln>
                  <a:noFill/>
                </a:ln>
                <a:solidFill>
                  <a:srgbClr val="44546A"/>
                </a:solidFill>
                <a:effectLst/>
                <a:uLnTx/>
                <a:uFillTx/>
                <a:latin typeface="Calibri" panose="020F0502020204030204"/>
                <a:ea typeface="+mn-ea"/>
                <a:cs typeface="+mn-cs"/>
              </a:rPr>
              <a:t>Identify “triggers” for in-depth focused reviews</a:t>
            </a:r>
          </a:p>
        </p:txBody>
      </p:sp>
      <p:pic>
        <p:nvPicPr>
          <p:cNvPr id="8" name="Picture 7">
            <a:extLst>
              <a:ext uri="{FF2B5EF4-FFF2-40B4-BE49-F238E27FC236}">
                <a16:creationId xmlns:a16="http://schemas.microsoft.com/office/drawing/2014/main" xmlns="" id="{9E7704BB-6AFD-0CFD-51CC-4A39F849DE1B}"/>
              </a:ext>
            </a:extLst>
          </p:cNvPr>
          <p:cNvPicPr>
            <a:picLocks noChangeAspect="1"/>
          </p:cNvPicPr>
          <p:nvPr/>
        </p:nvPicPr>
        <p:blipFill>
          <a:blip r:embed="rId2"/>
          <a:stretch>
            <a:fillRect/>
          </a:stretch>
        </p:blipFill>
        <p:spPr>
          <a:xfrm>
            <a:off x="9210647" y="5286374"/>
            <a:ext cx="2719234" cy="775447"/>
          </a:xfrm>
          <a:prstGeom prst="rect">
            <a:avLst/>
          </a:prstGeom>
        </p:spPr>
      </p:pic>
      <p:pic>
        <p:nvPicPr>
          <p:cNvPr id="9" name="Picture 8">
            <a:extLst>
              <a:ext uri="{FF2B5EF4-FFF2-40B4-BE49-F238E27FC236}">
                <a16:creationId xmlns:a16="http://schemas.microsoft.com/office/drawing/2014/main" xmlns="" id="{9B1E826D-C9F3-B182-C068-5567CBE8B515}"/>
              </a:ext>
            </a:extLst>
          </p:cNvPr>
          <p:cNvPicPr>
            <a:picLocks noChangeAspect="1"/>
          </p:cNvPicPr>
          <p:nvPr/>
        </p:nvPicPr>
        <p:blipFill>
          <a:blip r:embed="rId3"/>
          <a:stretch>
            <a:fillRect/>
          </a:stretch>
        </p:blipFill>
        <p:spPr>
          <a:xfrm>
            <a:off x="9625781" y="1995849"/>
            <a:ext cx="2566219" cy="1064042"/>
          </a:xfrm>
          <a:prstGeom prst="rect">
            <a:avLst/>
          </a:prstGeom>
        </p:spPr>
      </p:pic>
      <p:pic>
        <p:nvPicPr>
          <p:cNvPr id="10" name="Picture 9">
            <a:extLst>
              <a:ext uri="{FF2B5EF4-FFF2-40B4-BE49-F238E27FC236}">
                <a16:creationId xmlns:a16="http://schemas.microsoft.com/office/drawing/2014/main" xmlns="" id="{9D277DC6-93F1-9801-A9D7-600841E67EDB}"/>
              </a:ext>
            </a:extLst>
          </p:cNvPr>
          <p:cNvPicPr>
            <a:picLocks noChangeAspect="1"/>
          </p:cNvPicPr>
          <p:nvPr/>
        </p:nvPicPr>
        <p:blipFill>
          <a:blip r:embed="rId4"/>
          <a:stretch>
            <a:fillRect/>
          </a:stretch>
        </p:blipFill>
        <p:spPr>
          <a:xfrm>
            <a:off x="7742512" y="4276941"/>
            <a:ext cx="2661251" cy="1397157"/>
          </a:xfrm>
          <a:prstGeom prst="rect">
            <a:avLst/>
          </a:prstGeom>
        </p:spPr>
      </p:pic>
      <p:pic>
        <p:nvPicPr>
          <p:cNvPr id="13" name="Picture 12">
            <a:extLst>
              <a:ext uri="{FF2B5EF4-FFF2-40B4-BE49-F238E27FC236}">
                <a16:creationId xmlns:a16="http://schemas.microsoft.com/office/drawing/2014/main" xmlns="" id="{5B6693CC-E86A-5FF0-DF17-4C06557FD4DC}"/>
              </a:ext>
            </a:extLst>
          </p:cNvPr>
          <p:cNvPicPr>
            <a:picLocks noChangeAspect="1"/>
          </p:cNvPicPr>
          <p:nvPr/>
        </p:nvPicPr>
        <p:blipFill>
          <a:blip r:embed="rId5"/>
          <a:srcRect l="212" b="14372"/>
          <a:stretch/>
        </p:blipFill>
        <p:spPr>
          <a:xfrm>
            <a:off x="10259157" y="-109395"/>
            <a:ext cx="1932843" cy="1658573"/>
          </a:xfrm>
          <a:prstGeom prst="rect">
            <a:avLst/>
          </a:prstGeom>
        </p:spPr>
      </p:pic>
      <p:pic>
        <p:nvPicPr>
          <p:cNvPr id="14" name="Picture 13">
            <a:extLst>
              <a:ext uri="{FF2B5EF4-FFF2-40B4-BE49-F238E27FC236}">
                <a16:creationId xmlns:a16="http://schemas.microsoft.com/office/drawing/2014/main" xmlns="" id="{0E4F25C6-D693-4D3E-2B1D-0FEAB6BFF65F}"/>
              </a:ext>
            </a:extLst>
          </p:cNvPr>
          <p:cNvPicPr>
            <a:picLocks noChangeAspect="1"/>
          </p:cNvPicPr>
          <p:nvPr/>
        </p:nvPicPr>
        <p:blipFill>
          <a:blip r:embed="rId6"/>
          <a:stretch>
            <a:fillRect/>
          </a:stretch>
        </p:blipFill>
        <p:spPr>
          <a:xfrm>
            <a:off x="7822528" y="1078568"/>
            <a:ext cx="2647138" cy="981229"/>
          </a:xfrm>
          <a:prstGeom prst="rect">
            <a:avLst/>
          </a:prstGeom>
        </p:spPr>
      </p:pic>
      <p:pic>
        <p:nvPicPr>
          <p:cNvPr id="15" name="Picture 14">
            <a:extLst>
              <a:ext uri="{FF2B5EF4-FFF2-40B4-BE49-F238E27FC236}">
                <a16:creationId xmlns:a16="http://schemas.microsoft.com/office/drawing/2014/main" xmlns="" id="{90EA8BC4-40AD-1F04-9F4F-718557DF647F}"/>
              </a:ext>
            </a:extLst>
          </p:cNvPr>
          <p:cNvPicPr>
            <a:picLocks noChangeAspect="1"/>
          </p:cNvPicPr>
          <p:nvPr/>
        </p:nvPicPr>
        <p:blipFill>
          <a:blip r:embed="rId7"/>
          <a:stretch>
            <a:fillRect/>
          </a:stretch>
        </p:blipFill>
        <p:spPr>
          <a:xfrm>
            <a:off x="7608899" y="2886314"/>
            <a:ext cx="2407786" cy="1283259"/>
          </a:xfrm>
          <a:prstGeom prst="rect">
            <a:avLst/>
          </a:prstGeom>
        </p:spPr>
      </p:pic>
      <p:pic>
        <p:nvPicPr>
          <p:cNvPr id="16" name="Picture 15">
            <a:extLst>
              <a:ext uri="{FF2B5EF4-FFF2-40B4-BE49-F238E27FC236}">
                <a16:creationId xmlns:a16="http://schemas.microsoft.com/office/drawing/2014/main" xmlns="" id="{45A004AF-A6C8-7E4E-BE61-F23D0D0E2368}"/>
              </a:ext>
            </a:extLst>
          </p:cNvPr>
          <p:cNvPicPr>
            <a:picLocks noChangeAspect="1"/>
          </p:cNvPicPr>
          <p:nvPr/>
        </p:nvPicPr>
        <p:blipFill>
          <a:blip r:embed="rId8"/>
          <a:stretch>
            <a:fillRect/>
          </a:stretch>
        </p:blipFill>
        <p:spPr>
          <a:xfrm>
            <a:off x="10469666" y="3069961"/>
            <a:ext cx="1526118" cy="1959703"/>
          </a:xfrm>
          <a:prstGeom prst="rect">
            <a:avLst/>
          </a:prstGeom>
        </p:spPr>
      </p:pic>
      <p:pic>
        <p:nvPicPr>
          <p:cNvPr id="17" name="Picture 16">
            <a:extLst>
              <a:ext uri="{FF2B5EF4-FFF2-40B4-BE49-F238E27FC236}">
                <a16:creationId xmlns:a16="http://schemas.microsoft.com/office/drawing/2014/main" xmlns="" id="{CFE42C81-93C6-5CA2-B234-75497888C07C}"/>
              </a:ext>
            </a:extLst>
          </p:cNvPr>
          <p:cNvPicPr>
            <a:picLocks noChangeAspect="1"/>
          </p:cNvPicPr>
          <p:nvPr/>
        </p:nvPicPr>
        <p:blipFill>
          <a:blip r:embed="rId9"/>
          <a:stretch>
            <a:fillRect/>
          </a:stretch>
        </p:blipFill>
        <p:spPr>
          <a:xfrm>
            <a:off x="11353800" y="4169573"/>
            <a:ext cx="576081" cy="576081"/>
          </a:xfrm>
          <a:prstGeom prst="rect">
            <a:avLst/>
          </a:prstGeom>
        </p:spPr>
      </p:pic>
    </p:spTree>
    <p:extLst>
      <p:ext uri="{BB962C8B-B14F-4D97-AF65-F5344CB8AC3E}">
        <p14:creationId xmlns:p14="http://schemas.microsoft.com/office/powerpoint/2010/main" val="329997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45C3861-30A8-6912-34FF-B9A20546FF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09ED144B-3559-B05C-299E-FFB8041821B8}"/>
              </a:ext>
            </a:extLst>
          </p:cNvPr>
          <p:cNvSpPr>
            <a:spLocks noGrp="1"/>
          </p:cNvSpPr>
          <p:nvPr>
            <p:ph type="title"/>
          </p:nvPr>
        </p:nvSpPr>
        <p:spPr/>
        <p:txBody>
          <a:bodyPr/>
          <a:lstStyle/>
          <a:p>
            <a:r>
              <a:rPr lang="en-US" sz="4000" b="1">
                <a:solidFill>
                  <a:srgbClr val="63B1BC"/>
                </a:solidFill>
                <a:effectLst>
                  <a:outerShdw blurRad="38100" dist="38100" dir="2700000" algn="tl">
                    <a:srgbClr val="000000">
                      <a:alpha val="43137"/>
                    </a:srgbClr>
                  </a:outerShdw>
                </a:effectLst>
                <a:latin typeface="Calibri Light" panose="020F0302020204030204"/>
              </a:rPr>
              <a:t>Peer Review in the Outpatient Arena</a:t>
            </a:r>
            <a:br>
              <a:rPr lang="en-US" sz="4000" b="1">
                <a:solidFill>
                  <a:srgbClr val="63B1BC"/>
                </a:solidFill>
                <a:effectLst>
                  <a:outerShdw blurRad="38100" dist="38100" dir="2700000" algn="tl">
                    <a:srgbClr val="000000">
                      <a:alpha val="43137"/>
                    </a:srgbClr>
                  </a:outerShdw>
                </a:effectLst>
                <a:latin typeface="Calibri Light" panose="020F0302020204030204"/>
              </a:rPr>
            </a:br>
            <a:r>
              <a:rPr lang="en-US" sz="4000" b="1">
                <a:solidFill>
                  <a:srgbClr val="63B1BC"/>
                </a:solidFill>
                <a:effectLst>
                  <a:outerShdw blurRad="38100" dist="38100" dir="2700000" algn="tl">
                    <a:srgbClr val="000000">
                      <a:alpha val="43137"/>
                    </a:srgbClr>
                  </a:outerShdw>
                </a:effectLst>
                <a:latin typeface="Calibri Light" panose="020F0302020204030204"/>
              </a:rPr>
              <a:t>	</a:t>
            </a:r>
            <a:r>
              <a:rPr lang="en-US" sz="2800" b="1" i="1">
                <a:solidFill>
                  <a:srgbClr val="44546A"/>
                </a:solidFill>
                <a:effectLst>
                  <a:outerShdw blurRad="38100" dist="38100" dir="2700000" algn="tl">
                    <a:srgbClr val="000000">
                      <a:alpha val="43137"/>
                    </a:srgbClr>
                  </a:outerShdw>
                </a:effectLst>
                <a:latin typeface="Roboto"/>
                <a:ea typeface="+mn-ea"/>
                <a:cs typeface="+mn-cs"/>
              </a:rPr>
              <a:t>“</a:t>
            </a:r>
            <a:r>
              <a:rPr lang="en-US" sz="2800" b="1" i="1">
                <a:solidFill>
                  <a:srgbClr val="44546A"/>
                </a:solidFill>
                <a:latin typeface="Roboto"/>
                <a:ea typeface="+mn-ea"/>
                <a:cs typeface="+mn-cs"/>
              </a:rPr>
              <a:t>Trigger” Samples</a:t>
            </a:r>
          </a:p>
        </p:txBody>
      </p:sp>
      <p:sp>
        <p:nvSpPr>
          <p:cNvPr id="5" name="Content Placeholder 2">
            <a:extLst>
              <a:ext uri="{FF2B5EF4-FFF2-40B4-BE49-F238E27FC236}">
                <a16:creationId xmlns:a16="http://schemas.microsoft.com/office/drawing/2014/main" xmlns="" id="{0186E06D-D6C8-898B-B299-C387A1F91D2F}"/>
              </a:ext>
            </a:extLst>
          </p:cNvPr>
          <p:cNvSpPr txBox="1">
            <a:spLocks/>
          </p:cNvSpPr>
          <p:nvPr/>
        </p:nvSpPr>
        <p:spPr>
          <a:xfrm>
            <a:off x="1195708" y="1825625"/>
            <a:ext cx="4854457" cy="4045786"/>
          </a:xfrm>
          <a:prstGeom prst="rect">
            <a:avLst/>
          </a:prstGeom>
          <a:gradFill flip="none" rotWithShape="1">
            <a:gsLst>
              <a:gs pos="0">
                <a:schemeClr val="accent2">
                  <a:lumMod val="0"/>
                  <a:lumOff val="100000"/>
                </a:schemeClr>
              </a:gs>
              <a:gs pos="35000">
                <a:srgbClr val="FDF3EE"/>
              </a:gs>
              <a:gs pos="100000">
                <a:schemeClr val="accent2">
                  <a:lumMod val="100000"/>
                </a:schemeClr>
              </a:gs>
            </a:gsLst>
            <a:lin ang="2700000" scaled="1"/>
            <a:tileRect/>
          </a:gradFill>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Unexpected mortality within 48 hours of clinic visit</a:t>
            </a:r>
          </a:p>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Unplanned return to clinic within 72 hours with original symptoms</a:t>
            </a:r>
          </a:p>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Iatrogenic injury</a:t>
            </a:r>
          </a:p>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Moderate to severe adverse medication reactions</a:t>
            </a:r>
          </a:p>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Improper consent</a:t>
            </a:r>
          </a:p>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Nosocomial infection from procedure performed in clinic</a:t>
            </a:r>
          </a:p>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Delay in referral to ED, higher level of care, or specialist consultant</a:t>
            </a:r>
          </a:p>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Behavioral concerns</a:t>
            </a:r>
          </a:p>
        </p:txBody>
      </p:sp>
      <p:sp>
        <p:nvSpPr>
          <p:cNvPr id="6" name="Content Placeholder 2">
            <a:extLst>
              <a:ext uri="{FF2B5EF4-FFF2-40B4-BE49-F238E27FC236}">
                <a16:creationId xmlns:a16="http://schemas.microsoft.com/office/drawing/2014/main" xmlns="" id="{757477A1-666E-CEA8-D103-D25D6730FDE3}"/>
              </a:ext>
            </a:extLst>
          </p:cNvPr>
          <p:cNvSpPr txBox="1">
            <a:spLocks/>
          </p:cNvSpPr>
          <p:nvPr/>
        </p:nvSpPr>
        <p:spPr>
          <a:xfrm>
            <a:off x="6311999" y="1825625"/>
            <a:ext cx="4854457" cy="4045786"/>
          </a:xfrm>
          <a:prstGeom prst="rect">
            <a:avLst/>
          </a:prstGeom>
          <a:gradFill flip="none" rotWithShape="1">
            <a:gsLst>
              <a:gs pos="0">
                <a:schemeClr val="accent2">
                  <a:lumMod val="0"/>
                  <a:lumOff val="100000"/>
                </a:schemeClr>
              </a:gs>
              <a:gs pos="35000">
                <a:srgbClr val="FDF3EE"/>
              </a:gs>
              <a:gs pos="100000">
                <a:schemeClr val="accent2">
                  <a:lumMod val="100000"/>
                </a:schemeClr>
              </a:gs>
            </a:gsLst>
            <a:lin ang="8100000" scaled="1"/>
            <a:tileRect/>
          </a:gradFill>
        </p:spPr>
        <p:txBody>
          <a:bodyPr anchor="ctr" anchorCtr="0"/>
          <a:lstStyle>
            <a:defPPr>
              <a:defRPr lang="en-US"/>
            </a:defPPr>
            <a:lvl1pPr marL="228600" indent="-228600">
              <a:lnSpc>
                <a:spcPct val="90000"/>
              </a:lnSpc>
              <a:spcBef>
                <a:spcPts val="0"/>
              </a:spcBef>
              <a:spcAft>
                <a:spcPts val="500"/>
              </a:spcAft>
              <a:buFont typeface="Arial" panose="020B0604020202020204" pitchFamily="34" charset="0"/>
              <a:buChar char="•"/>
              <a:defRPr>
                <a:solidFill>
                  <a:srgbClr val="44546A"/>
                </a:solidFill>
                <a:latin typeface="Calibri" panose="020F0502020204030204"/>
              </a:defRPr>
            </a:lvl1pPr>
            <a:lvl2pPr marL="685800" indent="-228600">
              <a:lnSpc>
                <a:spcPct val="90000"/>
              </a:lnSpc>
              <a:spcBef>
                <a:spcPts val="500"/>
              </a:spcBef>
              <a:buFont typeface="Arial" panose="020B0604020202020204" pitchFamily="34" charset="0"/>
              <a:buChar char="•"/>
              <a:defRPr sz="2400">
                <a:solidFill>
                  <a:schemeClr val="tx2"/>
                </a:solidFill>
              </a:defRPr>
            </a:lvl2pPr>
            <a:lvl3pPr marL="1143000" indent="-228600">
              <a:lnSpc>
                <a:spcPct val="90000"/>
              </a:lnSpc>
              <a:spcBef>
                <a:spcPts val="500"/>
              </a:spcBef>
              <a:buFont typeface="Arial" panose="020B0604020202020204" pitchFamily="34" charset="0"/>
              <a:buChar char="•"/>
              <a:defRPr sz="2000">
                <a:solidFill>
                  <a:schemeClr val="tx2"/>
                </a:solidFill>
              </a:defRPr>
            </a:lvl3pPr>
            <a:lvl4pPr marL="1600200" indent="-228600">
              <a:lnSpc>
                <a:spcPct val="90000"/>
              </a:lnSpc>
              <a:spcBef>
                <a:spcPts val="500"/>
              </a:spcBef>
              <a:buFont typeface="Arial" panose="020B0604020202020204" pitchFamily="34" charset="0"/>
              <a:buChar char="•"/>
              <a:defRPr>
                <a:solidFill>
                  <a:schemeClr val="tx2"/>
                </a:solidFill>
              </a:defRPr>
            </a:lvl4pPr>
            <a:lvl5pPr marL="2057400" indent="-228600">
              <a:lnSpc>
                <a:spcPct val="90000"/>
              </a:lnSpc>
              <a:spcBef>
                <a:spcPts val="500"/>
              </a:spcBef>
              <a:buFont typeface="Arial" panose="020B0604020202020204" pitchFamily="34" charset="0"/>
              <a:buChar char="•"/>
              <a:defRPr>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Patient complaints</a:t>
            </a:r>
          </a:p>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Documentation concerns</a:t>
            </a:r>
          </a:p>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Medication error</a:t>
            </a:r>
          </a:p>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Delay in responding to test or ordered procedure results</a:t>
            </a:r>
          </a:p>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Critical lab or diagnostic studies not addressed</a:t>
            </a:r>
          </a:p>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Excess controlled substance prescribing</a:t>
            </a:r>
          </a:p>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Adverse outcome / serious reportable event</a:t>
            </a:r>
          </a:p>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Improper / inadequate midlevel provider supervision</a:t>
            </a:r>
          </a:p>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Quality of care concern letter from hospital, regulatory agency, or insurance company</a:t>
            </a:r>
          </a:p>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Litigation claims</a:t>
            </a:r>
          </a:p>
        </p:txBody>
      </p:sp>
    </p:spTree>
    <p:extLst>
      <p:ext uri="{BB962C8B-B14F-4D97-AF65-F5344CB8AC3E}">
        <p14:creationId xmlns:p14="http://schemas.microsoft.com/office/powerpoint/2010/main" val="216895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2836CCF-2928-5223-4E6E-F4F9A38663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624FEA28-6688-9CC0-5583-1108ECA5A747}"/>
              </a:ext>
            </a:extLst>
          </p:cNvPr>
          <p:cNvSpPr>
            <a:spLocks noGrp="1"/>
          </p:cNvSpPr>
          <p:nvPr>
            <p:ph type="title"/>
          </p:nvPr>
        </p:nvSpPr>
        <p:spPr/>
        <p:txBody>
          <a:bodyPr/>
          <a:lstStyle/>
          <a:p>
            <a:r>
              <a:rPr lang="en-US" sz="4000" b="1">
                <a:solidFill>
                  <a:srgbClr val="63B1BC"/>
                </a:solidFill>
                <a:effectLst>
                  <a:outerShdw blurRad="38100" dist="38100" dir="2700000" algn="tl">
                    <a:srgbClr val="000000">
                      <a:alpha val="43137"/>
                    </a:srgbClr>
                  </a:outerShdw>
                </a:effectLst>
                <a:latin typeface="Calibri Light" panose="020F0302020204030204"/>
              </a:rPr>
              <a:t>Peer Review in the Outpatient Arena</a:t>
            </a:r>
            <a:br>
              <a:rPr lang="en-US" sz="4000" b="1">
                <a:solidFill>
                  <a:srgbClr val="63B1BC"/>
                </a:solidFill>
                <a:effectLst>
                  <a:outerShdw blurRad="38100" dist="38100" dir="2700000" algn="tl">
                    <a:srgbClr val="000000">
                      <a:alpha val="43137"/>
                    </a:srgbClr>
                  </a:outerShdw>
                </a:effectLst>
                <a:latin typeface="Calibri Light" panose="020F0302020204030204"/>
              </a:rPr>
            </a:br>
            <a:r>
              <a:rPr lang="en-US" sz="4000" b="1">
                <a:solidFill>
                  <a:srgbClr val="63B1BC"/>
                </a:solidFill>
                <a:effectLst>
                  <a:outerShdw blurRad="38100" dist="38100" dir="2700000" algn="tl">
                    <a:srgbClr val="000000">
                      <a:alpha val="43137"/>
                    </a:srgbClr>
                  </a:outerShdw>
                </a:effectLst>
                <a:latin typeface="Calibri Light" panose="020F0302020204030204"/>
              </a:rPr>
              <a:t>	</a:t>
            </a:r>
            <a:r>
              <a:rPr lang="en-US" sz="2800" b="1" i="1" strike="sngStrike">
                <a:solidFill>
                  <a:srgbClr val="44546A"/>
                </a:solidFill>
                <a:latin typeface="Roboto"/>
                <a:ea typeface="+mn-ea"/>
                <a:cs typeface="+mn-cs"/>
              </a:rPr>
              <a:t>Challenges</a:t>
            </a:r>
            <a:r>
              <a:rPr lang="en-US" sz="2800" b="1" i="1">
                <a:solidFill>
                  <a:srgbClr val="44546A"/>
                </a:solidFill>
                <a:latin typeface="Roboto"/>
                <a:ea typeface="+mn-ea"/>
                <a:cs typeface="+mn-cs"/>
              </a:rPr>
              <a:t> Solutions</a:t>
            </a:r>
          </a:p>
        </p:txBody>
      </p:sp>
      <p:sp>
        <p:nvSpPr>
          <p:cNvPr id="4" name="Content Placeholder 2">
            <a:extLst>
              <a:ext uri="{FF2B5EF4-FFF2-40B4-BE49-F238E27FC236}">
                <a16:creationId xmlns:a16="http://schemas.microsoft.com/office/drawing/2014/main" xmlns="" id="{F341711F-2A4B-6B45-4408-5181F9FCFBE9}"/>
              </a:ext>
            </a:extLst>
          </p:cNvPr>
          <p:cNvSpPr txBox="1">
            <a:spLocks/>
          </p:cNvSpPr>
          <p:nvPr/>
        </p:nvSpPr>
        <p:spPr>
          <a:xfrm>
            <a:off x="838200" y="1825625"/>
            <a:ext cx="6394498"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Develop a standardized process &amp; apply it consistently</a:t>
            </a:r>
          </a:p>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Schedule periodic (every 2 years or so) review of the QI and Peer Review processes</a:t>
            </a:r>
          </a:p>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Compare individual and organization-wide performance with published guidelines and benchmarks</a:t>
            </a:r>
          </a:p>
          <a:p>
            <a:pPr marL="685800" marR="0" lvl="1" indent="-228600" algn="l" defTabSz="914400" rtl="0" eaLnBrk="1" fontAlgn="auto" latinLnBrk="0" hangingPunct="1">
              <a:lnSpc>
                <a:spcPct val="90000"/>
              </a:lnSpc>
              <a:spcBef>
                <a:spcPts val="0"/>
              </a:spcBef>
              <a:spcAft>
                <a:spcPts val="50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Develop improvement plans as indicated</a:t>
            </a:r>
          </a:p>
          <a:p>
            <a:pPr marL="685800" marR="0" lvl="1" indent="-228600" algn="l" defTabSz="914400" rtl="0" eaLnBrk="1" fontAlgn="auto" latinLnBrk="0" hangingPunct="1">
              <a:lnSpc>
                <a:spcPct val="90000"/>
              </a:lnSpc>
              <a:spcBef>
                <a:spcPts val="0"/>
              </a:spcBef>
              <a:spcAft>
                <a:spcPts val="500"/>
              </a:spcAft>
              <a:buClrTx/>
              <a:buSzTx/>
              <a:buFont typeface="Courier New" panose="02070309020205020404" pitchFamily="49" charset="0"/>
              <a:buChar char="o"/>
              <a:tabLst/>
              <a:defRPr/>
            </a:pPr>
            <a:endPar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44546A"/>
                </a:solidFill>
                <a:effectLst/>
                <a:uLnTx/>
                <a:uFillTx/>
                <a:latin typeface="Calibri" panose="020F0502020204030204"/>
                <a:ea typeface="+mn-ea"/>
                <a:cs typeface="+mn-cs"/>
              </a:rPr>
              <a:t>Don’t forget to</a:t>
            </a:r>
          </a:p>
          <a:p>
            <a:pPr marL="685800" marR="0" lvl="1" indent="-228600" algn="l" defTabSz="914400" rtl="0" eaLnBrk="1" fontAlgn="auto" latinLnBrk="0" hangingPunct="1">
              <a:lnSpc>
                <a:spcPct val="90000"/>
              </a:lnSpc>
              <a:spcBef>
                <a:spcPts val="0"/>
              </a:spcBef>
              <a:spcAft>
                <a:spcPts val="500"/>
              </a:spcAft>
              <a:buClrTx/>
              <a:buSzTx/>
              <a:buFont typeface="Courier New" panose="02070309020205020404" pitchFamily="49" charset="0"/>
              <a:buChar char="o"/>
              <a:tabLst/>
              <a:defRPr/>
            </a:pPr>
            <a:r>
              <a:rPr kumimoji="0" lang="en-US" sz="2000" b="1" i="0" u="none" strike="noStrike" kern="1200" cap="none" spc="0" normalizeH="0" baseline="0" noProof="0">
                <a:ln>
                  <a:noFill/>
                </a:ln>
                <a:solidFill>
                  <a:srgbClr val="44546A"/>
                </a:solidFill>
                <a:effectLst/>
                <a:uLnTx/>
                <a:uFillTx/>
                <a:latin typeface="Calibri" panose="020F0502020204030204"/>
                <a:ea typeface="+mn-ea"/>
                <a:cs typeface="+mn-cs"/>
              </a:rPr>
              <a:t>Make it legal</a:t>
            </a:r>
          </a:p>
          <a:p>
            <a:pPr marL="685800" marR="0" lvl="1" indent="-228600" algn="l" defTabSz="914400" rtl="0" eaLnBrk="1" fontAlgn="auto" latinLnBrk="0" hangingPunct="1">
              <a:lnSpc>
                <a:spcPct val="90000"/>
              </a:lnSpc>
              <a:spcBef>
                <a:spcPts val="0"/>
              </a:spcBef>
              <a:spcAft>
                <a:spcPts val="500"/>
              </a:spcAft>
              <a:buClrTx/>
              <a:buSzTx/>
              <a:buFont typeface="Courier New" panose="02070309020205020404" pitchFamily="49" charset="0"/>
              <a:buChar char="o"/>
              <a:tabLst/>
              <a:defRPr/>
            </a:pPr>
            <a:r>
              <a:rPr kumimoji="0" lang="en-US" sz="2000" b="1" i="0" u="none" strike="noStrike" kern="1200" cap="none" spc="0" normalizeH="0" baseline="0" noProof="0">
                <a:ln>
                  <a:noFill/>
                </a:ln>
                <a:solidFill>
                  <a:srgbClr val="44546A"/>
                </a:solidFill>
                <a:effectLst/>
                <a:uLnTx/>
                <a:uFillTx/>
                <a:latin typeface="Calibri" panose="020F0502020204030204"/>
                <a:ea typeface="+mn-ea"/>
                <a:cs typeface="+mn-cs"/>
              </a:rPr>
              <a:t>Ensure confidentiality</a:t>
            </a:r>
          </a:p>
          <a:p>
            <a:pPr marL="685800" marR="0" lvl="1" indent="-228600" algn="l" defTabSz="914400" rtl="0" eaLnBrk="1" fontAlgn="auto" latinLnBrk="0" hangingPunct="1">
              <a:lnSpc>
                <a:spcPct val="90000"/>
              </a:lnSpc>
              <a:spcBef>
                <a:spcPts val="0"/>
              </a:spcBef>
              <a:spcAft>
                <a:spcPts val="500"/>
              </a:spcAft>
              <a:buClrTx/>
              <a:buSzTx/>
              <a:buFont typeface="Courier New" panose="02070309020205020404" pitchFamily="49" charset="0"/>
              <a:buChar char="o"/>
              <a:tabLst/>
              <a:defRPr/>
            </a:pPr>
            <a:r>
              <a:rPr kumimoji="0" lang="en-US" sz="2000" b="1" i="0" u="none" strike="noStrike" kern="1200" cap="none" spc="0" normalizeH="0" baseline="0" noProof="0">
                <a:ln>
                  <a:noFill/>
                </a:ln>
                <a:solidFill>
                  <a:srgbClr val="44546A"/>
                </a:solidFill>
                <a:effectLst/>
                <a:uLnTx/>
                <a:uFillTx/>
                <a:latin typeface="Calibri" panose="020F0502020204030204"/>
                <a:ea typeface="+mn-ea"/>
                <a:cs typeface="+mn-cs"/>
              </a:rPr>
              <a:t>Consider external review when appropriate</a:t>
            </a:r>
            <a:endParaRPr kumimoji="0" lang="en-US" sz="2400" b="1" i="0" u="none" strike="noStrike" kern="1200" cap="none" spc="0" normalizeH="0" baseline="0" noProof="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63DBCE9B-C5AC-6741-01F1-94F7A5A70737}"/>
              </a:ext>
            </a:extLst>
          </p:cNvPr>
          <p:cNvPicPr>
            <a:picLocks noChangeAspect="1"/>
          </p:cNvPicPr>
          <p:nvPr/>
        </p:nvPicPr>
        <p:blipFill>
          <a:blip r:embed="rId3" cstate="print">
            <a:extLst>
              <a:ext uri="{28A0092B-C50C-407E-A947-70E740481C1C}">
                <a14:useLocalDpi xmlns:a14="http://schemas.microsoft.com/office/drawing/2010/main" val="0"/>
              </a:ext>
            </a:extLst>
          </a:blip>
          <a:srcRect l="9215" r="7020" b="37777"/>
          <a:stretch/>
        </p:blipFill>
        <p:spPr>
          <a:xfrm>
            <a:off x="8293393" y="2042750"/>
            <a:ext cx="3203944" cy="1784972"/>
          </a:xfrm>
          <a:prstGeom prst="rect">
            <a:avLst/>
          </a:prstGeom>
          <a:solidFill>
            <a:sysClr val="window" lastClr="FFFFFF"/>
          </a:solidFill>
          <a:effectLst>
            <a:outerShdw blurRad="50800" dist="76200" dir="2700000" algn="tl" rotWithShape="0">
              <a:prstClr val="black"/>
            </a:outerShdw>
          </a:effectLst>
        </p:spPr>
      </p:pic>
      <p:pic>
        <p:nvPicPr>
          <p:cNvPr id="9" name="Picture 8">
            <a:extLst>
              <a:ext uri="{FF2B5EF4-FFF2-40B4-BE49-F238E27FC236}">
                <a16:creationId xmlns:a16="http://schemas.microsoft.com/office/drawing/2014/main" xmlns="" id="{401FE2BA-AEB9-E0B2-E407-265DA2AC9C56}"/>
              </a:ext>
            </a:extLst>
          </p:cNvPr>
          <p:cNvPicPr>
            <a:picLocks/>
          </p:cNvPicPr>
          <p:nvPr/>
        </p:nvPicPr>
        <p:blipFill rotWithShape="1">
          <a:blip r:embed="rId4"/>
          <a:srcRect l="60305" t="24971" r="34245" b="68068"/>
          <a:stretch/>
        </p:blipFill>
        <p:spPr>
          <a:xfrm>
            <a:off x="6522314" y="5077226"/>
            <a:ext cx="539496" cy="539496"/>
          </a:xfrm>
          <a:prstGeom prst="roundRect">
            <a:avLst/>
          </a:prstGeom>
          <a:effectLst>
            <a:softEdge rad="25400"/>
          </a:effectLst>
        </p:spPr>
      </p:pic>
      <p:pic>
        <p:nvPicPr>
          <p:cNvPr id="11" name="Picture 10">
            <a:extLst>
              <a:ext uri="{FF2B5EF4-FFF2-40B4-BE49-F238E27FC236}">
                <a16:creationId xmlns:a16="http://schemas.microsoft.com/office/drawing/2014/main" xmlns="" id="{1DD89D91-3414-2841-CA2C-C75EA1D222FE}"/>
              </a:ext>
            </a:extLst>
          </p:cNvPr>
          <p:cNvPicPr>
            <a:picLocks/>
          </p:cNvPicPr>
          <p:nvPr/>
        </p:nvPicPr>
        <p:blipFill rotWithShape="1">
          <a:blip r:embed="rId4"/>
          <a:srcRect l="60235" t="57935" r="34200" b="34969"/>
          <a:stretch/>
        </p:blipFill>
        <p:spPr>
          <a:xfrm>
            <a:off x="7584008" y="5584888"/>
            <a:ext cx="539496" cy="539496"/>
          </a:xfrm>
          <a:prstGeom prst="roundRect">
            <a:avLst/>
          </a:prstGeom>
          <a:effectLst>
            <a:softEdge rad="25400"/>
          </a:effectLst>
        </p:spPr>
      </p:pic>
      <p:pic>
        <p:nvPicPr>
          <p:cNvPr id="12" name="Picture 11">
            <a:extLst>
              <a:ext uri="{FF2B5EF4-FFF2-40B4-BE49-F238E27FC236}">
                <a16:creationId xmlns:a16="http://schemas.microsoft.com/office/drawing/2014/main" xmlns="" id="{1E986B1A-D185-039D-942A-FB0C9C31346C}"/>
              </a:ext>
            </a:extLst>
          </p:cNvPr>
          <p:cNvPicPr>
            <a:picLocks/>
          </p:cNvPicPr>
          <p:nvPr/>
        </p:nvPicPr>
        <p:blipFill rotWithShape="1">
          <a:blip r:embed="rId4"/>
          <a:srcRect l="68884" t="14425" r="25575" b="78557"/>
          <a:stretch/>
        </p:blipFill>
        <p:spPr>
          <a:xfrm>
            <a:off x="8648824" y="5568116"/>
            <a:ext cx="539496" cy="539496"/>
          </a:xfrm>
          <a:prstGeom prst="roundRect">
            <a:avLst/>
          </a:prstGeom>
          <a:effectLst>
            <a:softEdge rad="25400"/>
          </a:effectLst>
        </p:spPr>
      </p:pic>
      <p:pic>
        <p:nvPicPr>
          <p:cNvPr id="13" name="Picture 12">
            <a:extLst>
              <a:ext uri="{FF2B5EF4-FFF2-40B4-BE49-F238E27FC236}">
                <a16:creationId xmlns:a16="http://schemas.microsoft.com/office/drawing/2014/main" xmlns="" id="{17CFE34A-04AA-C605-7458-B005437F9088}"/>
              </a:ext>
            </a:extLst>
          </p:cNvPr>
          <p:cNvPicPr>
            <a:picLocks/>
          </p:cNvPicPr>
          <p:nvPr/>
        </p:nvPicPr>
        <p:blipFill rotWithShape="1">
          <a:blip r:embed="rId4"/>
          <a:srcRect l="77697" t="24712" r="16440" b="67725"/>
          <a:stretch/>
        </p:blipFill>
        <p:spPr>
          <a:xfrm>
            <a:off x="8116416" y="5576502"/>
            <a:ext cx="539496" cy="539496"/>
          </a:xfrm>
          <a:prstGeom prst="roundRect">
            <a:avLst/>
          </a:prstGeom>
          <a:effectLst>
            <a:softEdge rad="25400"/>
          </a:effectLst>
        </p:spPr>
      </p:pic>
      <p:pic>
        <p:nvPicPr>
          <p:cNvPr id="14" name="Picture 13">
            <a:extLst>
              <a:ext uri="{FF2B5EF4-FFF2-40B4-BE49-F238E27FC236}">
                <a16:creationId xmlns:a16="http://schemas.microsoft.com/office/drawing/2014/main" xmlns="" id="{EE0CF3AE-DDBA-FF71-0AE6-A62F0B1E101A}"/>
              </a:ext>
            </a:extLst>
          </p:cNvPr>
          <p:cNvPicPr>
            <a:picLocks/>
          </p:cNvPicPr>
          <p:nvPr/>
        </p:nvPicPr>
        <p:blipFill rotWithShape="1">
          <a:blip r:embed="rId4"/>
          <a:srcRect l="77784" t="14092" r="16847" b="78344"/>
          <a:stretch/>
        </p:blipFill>
        <p:spPr>
          <a:xfrm>
            <a:off x="7044512" y="5584888"/>
            <a:ext cx="539496" cy="539496"/>
          </a:xfrm>
          <a:prstGeom prst="roundRect">
            <a:avLst/>
          </a:prstGeom>
          <a:effectLst>
            <a:softEdge rad="25400"/>
          </a:effectLst>
        </p:spPr>
      </p:pic>
      <p:pic>
        <p:nvPicPr>
          <p:cNvPr id="15" name="Picture 14">
            <a:extLst>
              <a:ext uri="{FF2B5EF4-FFF2-40B4-BE49-F238E27FC236}">
                <a16:creationId xmlns:a16="http://schemas.microsoft.com/office/drawing/2014/main" xmlns="" id="{7C64F15B-1760-DD00-F49A-18E663A456B9}"/>
              </a:ext>
            </a:extLst>
          </p:cNvPr>
          <p:cNvPicPr>
            <a:picLocks/>
          </p:cNvPicPr>
          <p:nvPr/>
        </p:nvPicPr>
        <p:blipFill rotWithShape="1">
          <a:blip r:embed="rId4"/>
          <a:srcRect l="86829" t="47252" r="7720" b="45653"/>
          <a:stretch/>
        </p:blipFill>
        <p:spPr>
          <a:xfrm>
            <a:off x="7035863" y="4551861"/>
            <a:ext cx="539496" cy="539496"/>
          </a:xfrm>
          <a:prstGeom prst="roundRect">
            <a:avLst/>
          </a:prstGeom>
          <a:effectLst>
            <a:softEdge rad="25400"/>
          </a:effectLst>
        </p:spPr>
      </p:pic>
      <p:pic>
        <p:nvPicPr>
          <p:cNvPr id="16" name="Picture 15">
            <a:extLst>
              <a:ext uri="{FF2B5EF4-FFF2-40B4-BE49-F238E27FC236}">
                <a16:creationId xmlns:a16="http://schemas.microsoft.com/office/drawing/2014/main" xmlns="" id="{F5BCB6E0-2F99-0294-D22F-67BC10FF140A}"/>
              </a:ext>
            </a:extLst>
          </p:cNvPr>
          <p:cNvPicPr>
            <a:picLocks/>
          </p:cNvPicPr>
          <p:nvPr/>
        </p:nvPicPr>
        <p:blipFill rotWithShape="1">
          <a:blip r:embed="rId4"/>
          <a:srcRect l="86813" t="13741" r="7420" b="78752"/>
          <a:stretch/>
        </p:blipFill>
        <p:spPr>
          <a:xfrm>
            <a:off x="6505016" y="4550074"/>
            <a:ext cx="539496" cy="539496"/>
          </a:xfrm>
          <a:prstGeom prst="roundRect">
            <a:avLst/>
          </a:prstGeom>
          <a:effectLst>
            <a:softEdge rad="25400"/>
          </a:effectLst>
        </p:spPr>
      </p:pic>
      <p:pic>
        <p:nvPicPr>
          <p:cNvPr id="18" name="Picture 17">
            <a:extLst>
              <a:ext uri="{FF2B5EF4-FFF2-40B4-BE49-F238E27FC236}">
                <a16:creationId xmlns:a16="http://schemas.microsoft.com/office/drawing/2014/main" xmlns="" id="{C5B5D3A3-CA51-7A68-D25E-FDBF3899B0E1}"/>
              </a:ext>
            </a:extLst>
          </p:cNvPr>
          <p:cNvPicPr>
            <a:picLocks/>
          </p:cNvPicPr>
          <p:nvPr/>
        </p:nvPicPr>
        <p:blipFill rotWithShape="1">
          <a:blip r:embed="rId4"/>
          <a:srcRect l="60452" t="35868" r="34190" b="56803"/>
          <a:stretch/>
        </p:blipFill>
        <p:spPr>
          <a:xfrm>
            <a:off x="6505016" y="4027901"/>
            <a:ext cx="539496" cy="539496"/>
          </a:xfrm>
          <a:prstGeom prst="roundRect">
            <a:avLst/>
          </a:prstGeom>
          <a:effectLst>
            <a:softEdge rad="25400"/>
          </a:effectLst>
        </p:spPr>
      </p:pic>
      <p:pic>
        <p:nvPicPr>
          <p:cNvPr id="19" name="Picture 18">
            <a:extLst>
              <a:ext uri="{FF2B5EF4-FFF2-40B4-BE49-F238E27FC236}">
                <a16:creationId xmlns:a16="http://schemas.microsoft.com/office/drawing/2014/main" xmlns="" id="{7B41B282-864E-FBE3-118B-AABB593995CC}"/>
              </a:ext>
            </a:extLst>
          </p:cNvPr>
          <p:cNvPicPr>
            <a:picLocks/>
          </p:cNvPicPr>
          <p:nvPr/>
        </p:nvPicPr>
        <p:blipFill rotWithShape="1">
          <a:blip r:embed="rId4"/>
          <a:srcRect l="86813" t="13741" r="7420" b="78752"/>
          <a:stretch/>
        </p:blipFill>
        <p:spPr>
          <a:xfrm>
            <a:off x="9177114" y="5568116"/>
            <a:ext cx="539496" cy="539496"/>
          </a:xfrm>
          <a:prstGeom prst="roundRect">
            <a:avLst/>
          </a:prstGeom>
          <a:effectLst>
            <a:softEdge rad="25400"/>
          </a:effectLst>
        </p:spPr>
      </p:pic>
      <p:pic>
        <p:nvPicPr>
          <p:cNvPr id="20" name="Picture 19">
            <a:extLst>
              <a:ext uri="{FF2B5EF4-FFF2-40B4-BE49-F238E27FC236}">
                <a16:creationId xmlns:a16="http://schemas.microsoft.com/office/drawing/2014/main" xmlns="" id="{DE298E1A-87AD-45C2-7F89-4A285860C0D5}"/>
              </a:ext>
            </a:extLst>
          </p:cNvPr>
          <p:cNvPicPr>
            <a:picLocks noChangeAspect="1"/>
          </p:cNvPicPr>
          <p:nvPr/>
        </p:nvPicPr>
        <p:blipFill rotWithShape="1">
          <a:blip r:embed="rId5"/>
          <a:srcRect l="51320" t="13917" r="42913" b="78207"/>
          <a:stretch/>
        </p:blipFill>
        <p:spPr>
          <a:xfrm>
            <a:off x="6528407" y="5584888"/>
            <a:ext cx="527311" cy="540084"/>
          </a:xfrm>
          <a:prstGeom prst="roundRect">
            <a:avLst/>
          </a:prstGeom>
          <a:effectLst>
            <a:softEdge rad="25400"/>
          </a:effectLst>
        </p:spPr>
      </p:pic>
      <p:pic>
        <p:nvPicPr>
          <p:cNvPr id="21" name="Picture 20">
            <a:extLst>
              <a:ext uri="{FF2B5EF4-FFF2-40B4-BE49-F238E27FC236}">
                <a16:creationId xmlns:a16="http://schemas.microsoft.com/office/drawing/2014/main" xmlns="" id="{EB146E9D-4EF1-0263-5BD2-9299EEE452C2}"/>
              </a:ext>
            </a:extLst>
          </p:cNvPr>
          <p:cNvPicPr>
            <a:picLocks/>
          </p:cNvPicPr>
          <p:nvPr/>
        </p:nvPicPr>
        <p:blipFill rotWithShape="1">
          <a:blip r:embed="rId4"/>
          <a:srcRect l="60305" t="24971" r="34245" b="68068"/>
          <a:stretch/>
        </p:blipFill>
        <p:spPr>
          <a:xfrm>
            <a:off x="5982818" y="4560086"/>
            <a:ext cx="539496" cy="539496"/>
          </a:xfrm>
          <a:prstGeom prst="roundRect">
            <a:avLst/>
          </a:prstGeom>
          <a:effectLst>
            <a:softEdge rad="25400"/>
          </a:effectLst>
        </p:spPr>
      </p:pic>
      <p:pic>
        <p:nvPicPr>
          <p:cNvPr id="22" name="Picture 21">
            <a:extLst>
              <a:ext uri="{FF2B5EF4-FFF2-40B4-BE49-F238E27FC236}">
                <a16:creationId xmlns:a16="http://schemas.microsoft.com/office/drawing/2014/main" xmlns="" id="{4CDBF069-7280-0F76-754F-732943240396}"/>
              </a:ext>
            </a:extLst>
          </p:cNvPr>
          <p:cNvPicPr>
            <a:picLocks noChangeAspect="1"/>
          </p:cNvPicPr>
          <p:nvPr/>
        </p:nvPicPr>
        <p:blipFill rotWithShape="1">
          <a:blip r:embed="rId4"/>
          <a:srcRect l="60452" t="35868" r="34190" b="56803"/>
          <a:stretch/>
        </p:blipFill>
        <p:spPr>
          <a:xfrm>
            <a:off x="6528407" y="6107612"/>
            <a:ext cx="539496" cy="539496"/>
          </a:xfrm>
          <a:prstGeom prst="roundRect">
            <a:avLst/>
          </a:prstGeom>
          <a:effectLst>
            <a:softEdge rad="25400"/>
          </a:effectLst>
        </p:spPr>
      </p:pic>
    </p:spTree>
    <p:extLst>
      <p:ext uri="{BB962C8B-B14F-4D97-AF65-F5344CB8AC3E}">
        <p14:creationId xmlns:p14="http://schemas.microsoft.com/office/powerpoint/2010/main" val="82676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500"/>
                                        <p:tgtEl>
                                          <p:spTgt spid="4">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7" end="7"/>
                                            </p:txEl>
                                          </p:spTgt>
                                        </p:tgtEl>
                                        <p:attrNameLst>
                                          <p:attrName>style.visibility</p:attrName>
                                        </p:attrNameLst>
                                      </p:cBhvr>
                                      <p:to>
                                        <p:strVal val="visible"/>
                                      </p:to>
                                    </p:set>
                                    <p:animEffect transition="in" filter="fade">
                                      <p:cBhvr>
                                        <p:cTn id="18" dur="500"/>
                                        <p:tgtEl>
                                          <p:spTgt spid="4">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animEffect transition="in" filter="fade">
                                      <p:cBhvr>
                                        <p:cTn id="21" dur="500"/>
                                        <p:tgtEl>
                                          <p:spTgt spid="4">
                                            <p:txEl>
                                              <p:pRg st="8" end="8"/>
                                            </p:txEl>
                                          </p:spTgt>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par>
                                <p:cTn id="26" presetID="22" presetClass="entr" presetSubtype="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par>
                                <p:cTn id="29" presetID="22" presetClass="entr" presetSubtype="1"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8"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par>
                                <p:cTn id="35" presetID="22" presetClass="entr" presetSubtype="8"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2" presetClass="entr" presetSubtype="8"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22" presetClass="entr" presetSubtype="8"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par>
                                <p:cTn id="44" presetID="22" presetClass="entr" presetSubtype="8"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par>
                                <p:cTn id="47" presetID="22" presetClass="entr" presetSubtype="8"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par>
                                <p:cTn id="50" presetID="22" presetClass="entr" presetSubtype="8"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par>
                                <p:cTn id="53" presetID="22" presetClass="entr" presetSubtype="8"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par>
                                <p:cTn id="56" presetID="22" presetClass="entr" presetSubtype="8"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70E42-536E-8DCC-7326-124D894B79CB}"/>
              </a:ext>
            </a:extLst>
          </p:cNvPr>
          <p:cNvSpPr txBox="1">
            <a:spLocks/>
          </p:cNvSpPr>
          <p:nvPr/>
        </p:nvSpPr>
        <p:spPr>
          <a:xfrm>
            <a:off x="1508760" y="1366838"/>
            <a:ext cx="5058697"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Light" panose="020F0302020204030204"/>
                <a:ea typeface="+mj-ea"/>
                <a:cs typeface="+mj-cs"/>
              </a:rPr>
              <a:t>Peer Review Scenarios</a:t>
            </a:r>
          </a:p>
        </p:txBody>
      </p:sp>
      <p:sp>
        <p:nvSpPr>
          <p:cNvPr id="3" name="Subtitle 2">
            <a:extLst>
              <a:ext uri="{FF2B5EF4-FFF2-40B4-BE49-F238E27FC236}">
                <a16:creationId xmlns:a16="http://schemas.microsoft.com/office/drawing/2014/main" xmlns="" id="{6C32C97B-234F-43C1-0DD3-D967781FC792}"/>
              </a:ext>
            </a:extLst>
          </p:cNvPr>
          <p:cNvSpPr txBox="1">
            <a:spLocks/>
          </p:cNvSpPr>
          <p:nvPr/>
        </p:nvSpPr>
        <p:spPr>
          <a:xfrm>
            <a:off x="1508760" y="3602038"/>
            <a:ext cx="9144000" cy="1655762"/>
          </a:xfrm>
          <a:prstGeom prst="rect">
            <a:avLst/>
          </a:prstGeom>
        </p:spPr>
        <p:txBody>
          <a:bodyPr anchor="ctr" anchorCtr="0"/>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00F9B086-D387-7A17-C100-EEC1ACFC469A}"/>
              </a:ext>
            </a:extLst>
          </p:cNvPr>
          <p:cNvPicPr>
            <a:picLocks noChangeAspect="1"/>
          </p:cNvPicPr>
          <p:nvPr/>
        </p:nvPicPr>
        <p:blipFill>
          <a:blip r:embed="rId2"/>
          <a:stretch>
            <a:fillRect/>
          </a:stretch>
        </p:blipFill>
        <p:spPr>
          <a:xfrm>
            <a:off x="6096000" y="1805951"/>
            <a:ext cx="3592174" cy="3592174"/>
          </a:xfrm>
          <a:prstGeom prst="rect">
            <a:avLst/>
          </a:prstGeom>
          <a:effectLst>
            <a:outerShdw blurRad="50800" dist="76200" dir="2700000" algn="tl" rotWithShape="0">
              <a:schemeClr val="tx2"/>
            </a:outerShdw>
          </a:effectLst>
        </p:spPr>
      </p:pic>
    </p:spTree>
    <p:extLst>
      <p:ext uri="{BB962C8B-B14F-4D97-AF65-F5344CB8AC3E}">
        <p14:creationId xmlns:p14="http://schemas.microsoft.com/office/powerpoint/2010/main" val="263697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83436F-5ECE-6F3F-F13A-6966EBAE1B27}"/>
              </a:ext>
            </a:extLst>
          </p:cNvPr>
          <p:cNvSpPr>
            <a:spLocks noGrp="1"/>
          </p:cNvSpPr>
          <p:nvPr>
            <p:ph type="title"/>
          </p:nvPr>
        </p:nvSpPr>
        <p:spPr>
          <a:xfrm>
            <a:off x="4234542" y="365125"/>
            <a:ext cx="7119257" cy="1325563"/>
          </a:xfrm>
        </p:spPr>
        <p:txBody>
          <a:bodyPr/>
          <a:lstStyle/>
          <a:p>
            <a:r>
              <a:rPr lang="en-US">
                <a:effectLst>
                  <a:outerShdw blurRad="38100" dist="38100" dir="2700000" algn="tl">
                    <a:srgbClr val="000000">
                      <a:alpha val="43137"/>
                    </a:srgbClr>
                  </a:outerShdw>
                </a:effectLst>
              </a:rPr>
              <a:t>Possible Excess Complication Rate</a:t>
            </a:r>
          </a:p>
        </p:txBody>
      </p:sp>
      <p:sp>
        <p:nvSpPr>
          <p:cNvPr id="3" name="Content Placeholder 2">
            <a:extLst>
              <a:ext uri="{FF2B5EF4-FFF2-40B4-BE49-F238E27FC236}">
                <a16:creationId xmlns:a16="http://schemas.microsoft.com/office/drawing/2014/main" xmlns="" id="{6425157C-13CB-1820-E5FE-E577B09C604A}"/>
              </a:ext>
            </a:extLst>
          </p:cNvPr>
          <p:cNvSpPr>
            <a:spLocks noGrp="1"/>
          </p:cNvSpPr>
          <p:nvPr>
            <p:ph idx="1"/>
          </p:nvPr>
        </p:nvSpPr>
        <p:spPr>
          <a:xfrm>
            <a:off x="4234542" y="1825625"/>
            <a:ext cx="7119257" cy="3692306"/>
          </a:xfrm>
        </p:spPr>
        <p:txBody>
          <a:bodyPr>
            <a:normAutofit/>
          </a:bodyPr>
          <a:lstStyle/>
          <a:p>
            <a:pPr indent="0">
              <a:lnSpc>
                <a:spcPct val="100000"/>
              </a:lnSpc>
              <a:spcBef>
                <a:spcPts val="0"/>
              </a:spcBef>
              <a:buNone/>
            </a:pPr>
            <a:r>
              <a:rPr lang="en-US"/>
              <a:t>A general surgeon who has been on staff for one year has had two patient mortalities in the past month following bowel resection with anastomosis. </a:t>
            </a:r>
          </a:p>
          <a:p>
            <a:pPr indent="0">
              <a:lnSpc>
                <a:spcPct val="100000"/>
              </a:lnSpc>
              <a:spcBef>
                <a:spcPts val="0"/>
              </a:spcBef>
            </a:pPr>
            <a:endParaRPr lang="en-US"/>
          </a:p>
          <a:p>
            <a:pPr indent="0">
              <a:lnSpc>
                <a:spcPct val="100000"/>
              </a:lnSpc>
              <a:spcBef>
                <a:spcPts val="0"/>
              </a:spcBef>
              <a:buNone/>
            </a:pPr>
            <a:r>
              <a:rPr lang="en-US"/>
              <a:t>A review of this physician’s OPPE reveals that this physician is an outlier with anastomotic leaks in comparison to his surgical peers.</a:t>
            </a:r>
          </a:p>
          <a:p>
            <a:pPr marL="0" indent="0">
              <a:buNone/>
            </a:pPr>
            <a:endParaRPr lang="en-US"/>
          </a:p>
        </p:txBody>
      </p:sp>
      <p:sp>
        <p:nvSpPr>
          <p:cNvPr id="5" name="TextBox 4">
            <a:extLst>
              <a:ext uri="{FF2B5EF4-FFF2-40B4-BE49-F238E27FC236}">
                <a16:creationId xmlns:a16="http://schemas.microsoft.com/office/drawing/2014/main" xmlns="" id="{0A5F28FC-6CDC-0129-5FAA-0ECC84B16C4A}"/>
              </a:ext>
            </a:extLst>
          </p:cNvPr>
          <p:cNvSpPr txBox="1"/>
          <p:nvPr/>
        </p:nvSpPr>
        <p:spPr>
          <a:xfrm>
            <a:off x="451944" y="3671778"/>
            <a:ext cx="2764221"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Peer Review Scenario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Quality of Care Concern</a:t>
            </a:r>
          </a:p>
        </p:txBody>
      </p:sp>
      <p:pic>
        <p:nvPicPr>
          <p:cNvPr id="6" name="Picture 5">
            <a:extLst>
              <a:ext uri="{FF2B5EF4-FFF2-40B4-BE49-F238E27FC236}">
                <a16:creationId xmlns:a16="http://schemas.microsoft.com/office/drawing/2014/main" xmlns="" id="{A4700550-4741-6C0A-5B59-5E86376FB132}"/>
              </a:ext>
            </a:extLst>
          </p:cNvPr>
          <p:cNvPicPr>
            <a:picLocks noChangeAspect="1"/>
          </p:cNvPicPr>
          <p:nvPr/>
        </p:nvPicPr>
        <p:blipFill rotWithShape="1">
          <a:blip r:embed="rId2">
            <a:extLst>
              <a:ext uri="{28A0092B-C50C-407E-A947-70E740481C1C}">
                <a14:useLocalDpi xmlns:a14="http://schemas.microsoft.com/office/drawing/2010/main" val="0"/>
              </a:ext>
            </a:extLst>
          </a:blip>
          <a:srcRect l="2488" t="944" r="1466" b="1089"/>
          <a:stretch/>
        </p:blipFill>
        <p:spPr>
          <a:xfrm>
            <a:off x="0" y="5541"/>
            <a:ext cx="3668110" cy="3496887"/>
          </a:xfrm>
          <a:prstGeom prst="rect">
            <a:avLst/>
          </a:prstGeom>
        </p:spPr>
      </p:pic>
    </p:spTree>
    <p:extLst>
      <p:ext uri="{BB962C8B-B14F-4D97-AF65-F5344CB8AC3E}">
        <p14:creationId xmlns:p14="http://schemas.microsoft.com/office/powerpoint/2010/main" val="305433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75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7B0B2DA-1AF1-EF1E-7FB9-0ED423B9CB56}"/>
            </a:ext>
          </a:extLst>
        </p:cNvPr>
        <p:cNvGrpSpPr/>
        <p:nvPr/>
      </p:nvGrpSpPr>
      <p:grpSpPr>
        <a:xfrm>
          <a:off x="0" y="0"/>
          <a:ext cx="0" cy="0"/>
          <a:chOff x="0" y="0"/>
          <a:chExt cx="0" cy="0"/>
        </a:xfrm>
      </p:grpSpPr>
      <p:sp>
        <p:nvSpPr>
          <p:cNvPr id="2" name="Title 6">
            <a:extLst>
              <a:ext uri="{FF2B5EF4-FFF2-40B4-BE49-F238E27FC236}">
                <a16:creationId xmlns:a16="http://schemas.microsoft.com/office/drawing/2014/main" xmlns="" id="{FB25D04B-B792-03F3-DF0F-9C41FAF5AA52}"/>
              </a:ext>
            </a:extLst>
          </p:cNvPr>
          <p:cNvSpPr txBox="1">
            <a:spLocks/>
          </p:cNvSpPr>
          <p:nvPr/>
        </p:nvSpPr>
        <p:spPr>
          <a:xfrm>
            <a:off x="334295" y="274525"/>
            <a:ext cx="9468465" cy="813023"/>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63B1BC"/>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Medical Staff Reappointments</a:t>
            </a:r>
          </a:p>
        </p:txBody>
      </p:sp>
      <p:sp>
        <p:nvSpPr>
          <p:cNvPr id="3" name="TextBox 2">
            <a:extLst>
              <a:ext uri="{FF2B5EF4-FFF2-40B4-BE49-F238E27FC236}">
                <a16:creationId xmlns:a16="http://schemas.microsoft.com/office/drawing/2014/main" xmlns="" id="{2CDB6C67-8F56-8EFB-DAF8-7C17E873D32C}"/>
              </a:ext>
            </a:extLst>
          </p:cNvPr>
          <p:cNvSpPr txBox="1"/>
          <p:nvPr/>
        </p:nvSpPr>
        <p:spPr>
          <a:xfrm>
            <a:off x="737418" y="889074"/>
            <a:ext cx="10785988"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50" normalizeH="0" baseline="0" noProof="0" dirty="0">
                <a:ln>
                  <a:noFill/>
                </a:ln>
                <a:solidFill>
                  <a:srgbClr val="156082">
                    <a:lumMod val="50000"/>
                  </a:srgbClr>
                </a:solidFill>
                <a:effectLst/>
                <a:uLnTx/>
                <a:uFillTx/>
                <a:latin typeface="Calibri" panose="020F0502020204030204"/>
                <a:ea typeface="+mn-ea"/>
                <a:cs typeface="+mn-cs"/>
              </a:rPr>
              <a:t>The Credentials C</a:t>
            </a:r>
            <a:r>
              <a:rPr kumimoji="0" lang="en-US" sz="2200" b="1" i="0" u="none" strike="noStrike" kern="1200" cap="none" spc="50" normalizeH="0" baseline="0" noProof="0" dirty="0" err="1">
                <a:ln>
                  <a:noFill/>
                </a:ln>
                <a:solidFill>
                  <a:srgbClr val="156082">
                    <a:lumMod val="50000"/>
                  </a:srgbClr>
                </a:solidFill>
                <a:effectLst/>
                <a:uLnTx/>
                <a:uFillTx/>
                <a:latin typeface="Calibri" panose="020F0502020204030204"/>
                <a:ea typeface="+mn-ea"/>
                <a:cs typeface="+mn-cs"/>
              </a:rPr>
              <a:t>ommittee</a:t>
            </a:r>
            <a:r>
              <a:rPr kumimoji="0" lang="en-US" sz="2200" b="1" i="0" u="none" strike="noStrike" kern="1200" cap="none" spc="50" normalizeH="0" baseline="0" noProof="0" dirty="0">
                <a:ln>
                  <a:noFill/>
                </a:ln>
                <a:solidFill>
                  <a:srgbClr val="156082">
                    <a:lumMod val="50000"/>
                  </a:srgbClr>
                </a:solidFill>
                <a:effectLst/>
                <a:uLnTx/>
                <a:uFillTx/>
                <a:latin typeface="Calibri" panose="020F0502020204030204"/>
                <a:ea typeface="+mn-ea"/>
                <a:cs typeface="+mn-cs"/>
              </a:rPr>
              <a:t> is responsible for reviewing and verifying the credentials of each medical staff member before they are eligible for reappointment.</a:t>
            </a:r>
            <a:br>
              <a:rPr kumimoji="0" lang="en-US" sz="2200" b="1" i="0" u="none" strike="noStrike" kern="1200" cap="none" spc="50" normalizeH="0" baseline="0" noProof="0" dirty="0">
                <a:ln>
                  <a:noFill/>
                </a:ln>
                <a:solidFill>
                  <a:srgbClr val="156082">
                    <a:lumMod val="50000"/>
                  </a:srgbClr>
                </a:solidFill>
                <a:effectLst/>
                <a:uLnTx/>
                <a:uFillTx/>
                <a:latin typeface="Calibri" panose="020F0502020204030204"/>
                <a:ea typeface="+mn-ea"/>
                <a:cs typeface="+mn-cs"/>
              </a:rPr>
            </a:br>
            <a:r>
              <a:rPr kumimoji="0" lang="en-US" sz="2200" b="1" i="0" u="none" strike="noStrike" kern="1200" cap="none" spc="50" normalizeH="0" baseline="0" noProof="0" dirty="0">
                <a:ln>
                  <a:noFill/>
                </a:ln>
                <a:solidFill>
                  <a:srgbClr val="156082">
                    <a:lumMod val="50000"/>
                  </a:srgbClr>
                </a:solidFill>
                <a:effectLst/>
                <a:uLnTx/>
                <a:uFillTx/>
                <a:latin typeface="Calibri" panose="020F0502020204030204"/>
                <a:ea typeface="+mn-ea"/>
                <a:cs typeface="+mn-cs"/>
              </a:rPr>
              <a:t/>
            </a:r>
            <a:br>
              <a:rPr kumimoji="0" lang="en-US" sz="2200" b="1" i="0" u="none" strike="noStrike" kern="1200" cap="none" spc="50" normalizeH="0" baseline="0" noProof="0" dirty="0">
                <a:ln>
                  <a:noFill/>
                </a:ln>
                <a:solidFill>
                  <a:srgbClr val="156082">
                    <a:lumMod val="50000"/>
                  </a:srgbClr>
                </a:solidFill>
                <a:effectLst/>
                <a:uLnTx/>
                <a:uFillTx/>
                <a:latin typeface="Calibri" panose="020F0502020204030204"/>
                <a:ea typeface="+mn-ea"/>
                <a:cs typeface="+mn-cs"/>
              </a:rPr>
            </a:br>
            <a:r>
              <a:rPr kumimoji="0" lang="en-US" sz="2200" b="1" i="0" u="none" strike="noStrike" kern="1200" cap="none" spc="50" normalizeH="0" baseline="0" noProof="0" dirty="0">
                <a:ln>
                  <a:noFill/>
                </a:ln>
                <a:solidFill>
                  <a:srgbClr val="156082">
                    <a:lumMod val="50000"/>
                  </a:srgbClr>
                </a:solidFill>
                <a:effectLst/>
                <a:uLnTx/>
                <a:uFillTx/>
                <a:latin typeface="Calibri" panose="020F0502020204030204"/>
                <a:ea typeface="+mn-ea"/>
                <a:cs typeface="+mn-cs"/>
              </a:rPr>
              <a:t>This will include:</a:t>
            </a:r>
          </a:p>
        </p:txBody>
      </p:sp>
      <p:sp>
        <p:nvSpPr>
          <p:cNvPr id="5" name="TextBox 4">
            <a:extLst>
              <a:ext uri="{FF2B5EF4-FFF2-40B4-BE49-F238E27FC236}">
                <a16:creationId xmlns:a16="http://schemas.microsoft.com/office/drawing/2014/main" xmlns="" id="{A9DEECFD-3874-26D9-D6F5-29F61CC1443A}"/>
              </a:ext>
            </a:extLst>
          </p:cNvPr>
          <p:cNvSpPr txBox="1"/>
          <p:nvPr/>
        </p:nvSpPr>
        <p:spPr>
          <a:xfrm>
            <a:off x="737418" y="2381250"/>
            <a:ext cx="10137058" cy="255454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Light" panose="020F0302020204030204"/>
                <a:ea typeface="+mn-ea"/>
                <a:cs typeface="+mn-cs"/>
              </a:rPr>
              <a:t>Making recommendations</a:t>
            </a:r>
            <a:r>
              <a:rPr kumimoji="0" lang="en-US" sz="20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Light" panose="020F0302020204030204"/>
                <a:ea typeface="+mn-ea"/>
                <a:cs typeface="+mn-cs"/>
              </a:rPr>
              <a:t>: Based on their review, the credentials committee makes recommendations to the medical executive committee &amp; the hospital board on whether to approve or deny each medical staff member's reappointment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Light" panose="020F0302020204030204"/>
                <a:ea typeface="+mn-ea"/>
                <a:cs typeface="+mn-cs"/>
              </a:rPr>
              <a:t>Monitoring compliance</a:t>
            </a:r>
            <a:r>
              <a:rPr kumimoji="0" lang="en-US" sz="20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Light" panose="020F0302020204030204"/>
                <a:ea typeface="+mn-ea"/>
                <a:cs typeface="+mn-cs"/>
              </a:rPr>
              <a:t>: The credentials committee may also be responsible for monitoring compliance with ongoing professional practice evaluation </a:t>
            </a:r>
            <a:r>
              <a:rPr kumimoji="0" lang="en-US" sz="2000" b="0" i="0" u="none" strike="noStrike" kern="1200" cap="none" spc="0" normalizeH="0" baseline="0" noProof="0" dirty="0">
                <a:ln>
                  <a:noFill/>
                </a:ln>
                <a:solidFill>
                  <a:srgbClr val="4EA72E">
                    <a:lumMod val="50000"/>
                  </a:srgbClr>
                </a:solidFill>
                <a:effectLst>
                  <a:outerShdw blurRad="38100" dist="38100" dir="2700000" algn="tl">
                    <a:srgbClr val="000000">
                      <a:alpha val="43137"/>
                    </a:srgbClr>
                  </a:outerShdw>
                </a:effectLst>
                <a:uLnTx/>
                <a:uFillTx/>
                <a:latin typeface="Calibri Light" panose="020F0302020204030204"/>
                <a:ea typeface="+mn-ea"/>
                <a:cs typeface="+mn-cs"/>
              </a:rPr>
              <a:t>(OPPE) </a:t>
            </a:r>
            <a:r>
              <a:rPr kumimoji="0" lang="en-US" sz="20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Light" panose="020F0302020204030204"/>
                <a:ea typeface="+mn-ea"/>
                <a:cs typeface="+mn-cs"/>
              </a:rPr>
              <a:t>and focused professional practice evaluation </a:t>
            </a:r>
            <a:r>
              <a:rPr kumimoji="0" lang="en-US" sz="2000" b="0" i="0" u="none" strike="noStrike" kern="1200" cap="none" spc="0" normalizeH="0" baseline="0" noProof="0" dirty="0">
                <a:ln>
                  <a:noFill/>
                </a:ln>
                <a:solidFill>
                  <a:srgbClr val="4EA72E">
                    <a:lumMod val="50000"/>
                  </a:srgbClr>
                </a:solidFill>
                <a:effectLst>
                  <a:outerShdw blurRad="38100" dist="38100" dir="2700000" algn="tl">
                    <a:srgbClr val="000000">
                      <a:alpha val="43137"/>
                    </a:srgbClr>
                  </a:outerShdw>
                </a:effectLst>
                <a:uLnTx/>
                <a:uFillTx/>
                <a:latin typeface="Calibri Light" panose="020F0302020204030204"/>
                <a:ea typeface="+mn-ea"/>
                <a:cs typeface="+mn-cs"/>
              </a:rPr>
              <a:t>(FPPE) </a:t>
            </a:r>
            <a:r>
              <a:rPr kumimoji="0" lang="en-US" sz="20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Light" panose="020F0302020204030204"/>
                <a:ea typeface="+mn-ea"/>
                <a:cs typeface="+mn-cs"/>
              </a:rPr>
              <a:t>requirements, which can impact the member's eligibility for reappointment.</a:t>
            </a:r>
            <a:endPar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xmlns="" id="{05C6ECBF-7D99-D0B3-5D58-53494DD3DD79}"/>
              </a:ext>
            </a:extLst>
          </p:cNvPr>
          <p:cNvSpPr txBox="1"/>
          <p:nvPr/>
        </p:nvSpPr>
        <p:spPr>
          <a:xfrm>
            <a:off x="635818" y="1919266"/>
            <a:ext cx="11183816" cy="3569952"/>
          </a:xfrm>
          <a:prstGeom prst="rect">
            <a:avLst/>
          </a:prstGeom>
          <a:gradFill flip="none" rotWithShape="1">
            <a:gsLst>
              <a:gs pos="100000">
                <a:srgbClr val="2A7851"/>
              </a:gs>
              <a:gs pos="27000">
                <a:srgbClr val="3BB4CD"/>
              </a:gs>
              <a:gs pos="73000">
                <a:srgbClr val="57B450"/>
              </a:gs>
              <a:gs pos="0">
                <a:srgbClr val="007D91"/>
              </a:gs>
            </a:gsLst>
            <a:lin ang="0" scaled="1"/>
            <a:tileRect/>
          </a:gradFill>
          <a:effectLst>
            <a:outerShdw blurRad="50800" dist="76200" dir="2700000" algn="tl" rotWithShape="0">
              <a:prstClr val="black"/>
            </a:outerShdw>
          </a:effectLst>
        </p:spPr>
        <p:txBody>
          <a:bodyPr wrap="square" rtlCol="0" anchor="ctr" anchorCtr="1">
            <a:noAutofit/>
          </a:bodyPr>
          <a:lstStyle>
            <a:defPPr>
              <a:defRPr lang="en-US"/>
            </a:defPPr>
            <a:lvl1pPr algn="ctr">
              <a:defRPr sz="3200" b="1" i="1">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Overall, the credentials committee plays a critical role in ensuring that medical staff members meet the hospital's standards for reappointment and maintaining the hospital's compliance with accreditation and regulatory requirements. The committee's thorough evaluation process can help </a:t>
            </a:r>
            <a:r>
              <a:rPr kumimoji="0" lang="en-US" sz="2400" b="1" i="1"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Light" panose="020F0302020204030204"/>
                <a:ea typeface="+mj-ea"/>
                <a:cs typeface="+mj-cs"/>
              </a:rPr>
              <a:t>protect patient safety</a:t>
            </a:r>
            <a:r>
              <a:rPr kumimoji="0" lang="en-US" sz="24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 and ensure the highest quality of care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Light" panose="020F0302020204030204"/>
                <a:ea typeface="+mj-ea"/>
                <a:cs typeface="+mj-cs"/>
              </a:rPr>
              <a:t>It cannot function without a robust Peer Review process, including focused and ongoing / continuous practice evaluation data.</a:t>
            </a:r>
          </a:p>
        </p:txBody>
      </p:sp>
    </p:spTree>
    <p:extLst>
      <p:ext uri="{BB962C8B-B14F-4D97-AF65-F5344CB8AC3E}">
        <p14:creationId xmlns:p14="http://schemas.microsoft.com/office/powerpoint/2010/main" val="110163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xit" presetSubtype="0" fill="hold" grpId="1" nodeType="clickEffect">
                                  <p:stCondLst>
                                    <p:cond delay="0"/>
                                  </p:stCondLst>
                                  <p:childTnLst>
                                    <p:animEffect transition="out" filter="fade">
                                      <p:cBhvr>
                                        <p:cTn id="16" dur="1000"/>
                                        <p:tgtEl>
                                          <p:spTgt spid="5">
                                            <p:txEl>
                                              <p:pRg st="0" end="0"/>
                                            </p:txEl>
                                          </p:spTgt>
                                        </p:tgtEl>
                                      </p:cBhvr>
                                    </p:animEffect>
                                    <p:anim calcmode="lin" valueType="num">
                                      <p:cBhvr>
                                        <p:cTn id="17" dur="1000"/>
                                        <p:tgtEl>
                                          <p:spTgt spid="5">
                                            <p:txEl>
                                              <p:pRg st="0" end="0"/>
                                            </p:txEl>
                                          </p:spTgt>
                                        </p:tgtEl>
                                        <p:attrNameLst>
                                          <p:attrName>ppt_x</p:attrName>
                                        </p:attrNameLst>
                                      </p:cBhvr>
                                      <p:tavLst>
                                        <p:tav tm="0">
                                          <p:val>
                                            <p:strVal val="ppt_x"/>
                                          </p:val>
                                        </p:tav>
                                        <p:tav tm="100000">
                                          <p:val>
                                            <p:strVal val="ppt_x"/>
                                          </p:val>
                                        </p:tav>
                                      </p:tavLst>
                                    </p:anim>
                                    <p:anim calcmode="lin" valueType="num">
                                      <p:cBhvr>
                                        <p:cTn id="18" dur="1000"/>
                                        <p:tgtEl>
                                          <p:spTgt spid="5">
                                            <p:txEl>
                                              <p:pRg st="0" end="0"/>
                                            </p:txEl>
                                          </p:spTgt>
                                        </p:tgtEl>
                                        <p:attrNameLst>
                                          <p:attrName>ppt_y</p:attrName>
                                        </p:attrNameLst>
                                      </p:cBhvr>
                                      <p:tavLst>
                                        <p:tav tm="0">
                                          <p:val>
                                            <p:strVal val="ppt_y"/>
                                          </p:val>
                                        </p:tav>
                                        <p:tav tm="100000">
                                          <p:val>
                                            <p:strVal val="ppt_y-.1"/>
                                          </p:val>
                                        </p:tav>
                                      </p:tavLst>
                                    </p:anim>
                                    <p:set>
                                      <p:cBhvr>
                                        <p:cTn id="19" dur="1" fill="hold">
                                          <p:stCondLst>
                                            <p:cond delay="999"/>
                                          </p:stCondLst>
                                        </p:cTn>
                                        <p:tgtEl>
                                          <p:spTgt spid="5">
                                            <p:txEl>
                                              <p:pRg st="0" end="0"/>
                                            </p:txEl>
                                          </p:spTgt>
                                        </p:tgtEl>
                                        <p:attrNameLst>
                                          <p:attrName>style.visibility</p:attrName>
                                        </p:attrNameLst>
                                      </p:cBhvr>
                                      <p:to>
                                        <p:strVal val="hidden"/>
                                      </p:to>
                                    </p:set>
                                  </p:childTnLst>
                                </p:cTn>
                              </p:par>
                              <p:par>
                                <p:cTn id="20" presetID="47" presetClass="exit" presetSubtype="0" fill="hold" grpId="1" nodeType="withEffect">
                                  <p:stCondLst>
                                    <p:cond delay="0"/>
                                  </p:stCondLst>
                                  <p:childTnLst>
                                    <p:animEffect transition="out" filter="fade">
                                      <p:cBhvr>
                                        <p:cTn id="21" dur="1000"/>
                                        <p:tgtEl>
                                          <p:spTgt spid="5">
                                            <p:txEl>
                                              <p:pRg st="2" end="2"/>
                                            </p:txEl>
                                          </p:spTgt>
                                        </p:tgtEl>
                                      </p:cBhvr>
                                    </p:animEffect>
                                    <p:anim calcmode="lin" valueType="num">
                                      <p:cBhvr>
                                        <p:cTn id="22" dur="1000"/>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p:tgtEl>
                                          <p:spTgt spid="5">
                                            <p:txEl>
                                              <p:pRg st="2" end="2"/>
                                            </p:txEl>
                                          </p:spTgt>
                                        </p:tgtEl>
                                        <p:attrNameLst>
                                          <p:attrName>ppt_y</p:attrName>
                                        </p:attrNameLst>
                                      </p:cBhvr>
                                      <p:tavLst>
                                        <p:tav tm="0">
                                          <p:val>
                                            <p:strVal val="ppt_y"/>
                                          </p:val>
                                        </p:tav>
                                        <p:tav tm="100000">
                                          <p:val>
                                            <p:strVal val="ppt_y-.1"/>
                                          </p:val>
                                        </p:tav>
                                      </p:tavLst>
                                    </p:anim>
                                    <p:set>
                                      <p:cBhvr>
                                        <p:cTn id="24" dur="1" fill="hold">
                                          <p:stCondLst>
                                            <p:cond delay="999"/>
                                          </p:stCondLst>
                                        </p:cTn>
                                        <p:tgtEl>
                                          <p:spTgt spid="5">
                                            <p:txEl>
                                              <p:pRg st="2" end="2"/>
                                            </p:txEl>
                                          </p:spTgt>
                                        </p:tgtEl>
                                        <p:attrNameLst>
                                          <p:attrName>style.visibility</p:attrName>
                                        </p:attrNameLst>
                                      </p:cBhvr>
                                      <p:to>
                                        <p:strVal val="hidden"/>
                                      </p:to>
                                    </p:set>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5" grpId="1" uiExpand="1" build="allAtOnce"/>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83436F-5ECE-6F3F-F13A-6966EBAE1B27}"/>
              </a:ext>
            </a:extLst>
          </p:cNvPr>
          <p:cNvSpPr>
            <a:spLocks noGrp="1"/>
          </p:cNvSpPr>
          <p:nvPr>
            <p:ph type="title"/>
          </p:nvPr>
        </p:nvSpPr>
        <p:spPr>
          <a:xfrm>
            <a:off x="4234542" y="365125"/>
            <a:ext cx="7119257" cy="1325563"/>
          </a:xfrm>
        </p:spPr>
        <p:txBody>
          <a:bodyPr/>
          <a:lstStyle/>
          <a:p>
            <a:r>
              <a:rPr lang="en-US">
                <a:effectLst>
                  <a:outerShdw blurRad="38100" dist="38100" dir="2700000" algn="tl">
                    <a:srgbClr val="000000">
                      <a:alpha val="43137"/>
                    </a:srgbClr>
                  </a:outerShdw>
                </a:effectLst>
              </a:rPr>
              <a:t>Possible Excess Complication Rate</a:t>
            </a:r>
          </a:p>
        </p:txBody>
      </p:sp>
      <p:sp>
        <p:nvSpPr>
          <p:cNvPr id="3" name="Content Placeholder 2">
            <a:extLst>
              <a:ext uri="{FF2B5EF4-FFF2-40B4-BE49-F238E27FC236}">
                <a16:creationId xmlns:a16="http://schemas.microsoft.com/office/drawing/2014/main" xmlns="" id="{6425157C-13CB-1820-E5FE-E577B09C604A}"/>
              </a:ext>
            </a:extLst>
          </p:cNvPr>
          <p:cNvSpPr>
            <a:spLocks noGrp="1"/>
          </p:cNvSpPr>
          <p:nvPr>
            <p:ph idx="1"/>
          </p:nvPr>
        </p:nvSpPr>
        <p:spPr>
          <a:xfrm>
            <a:off x="4234542" y="1825625"/>
            <a:ext cx="7119257" cy="3692306"/>
          </a:xfrm>
        </p:spPr>
        <p:txBody>
          <a:bodyPr>
            <a:normAutofit/>
          </a:bodyPr>
          <a:lstStyle/>
          <a:p>
            <a:pPr indent="0" algn="just">
              <a:lnSpc>
                <a:spcPct val="100000"/>
              </a:lnSpc>
              <a:spcBef>
                <a:spcPts val="0"/>
              </a:spcBef>
              <a:buNone/>
            </a:pPr>
            <a:r>
              <a:rPr lang="en-US" b="1" i="1"/>
              <a:t>What Now?</a:t>
            </a:r>
          </a:p>
          <a:p>
            <a:pPr indent="0" algn="just">
              <a:lnSpc>
                <a:spcPct val="100000"/>
              </a:lnSpc>
              <a:spcBef>
                <a:spcPts val="0"/>
              </a:spcBef>
              <a:buNone/>
            </a:pPr>
            <a:endParaRPr lang="en-US"/>
          </a:p>
          <a:p>
            <a:pPr indent="0">
              <a:lnSpc>
                <a:spcPct val="100000"/>
              </a:lnSpc>
              <a:spcBef>
                <a:spcPts val="0"/>
              </a:spcBef>
              <a:buNone/>
            </a:pPr>
            <a:r>
              <a:rPr lang="en-US"/>
              <a:t>Department Chair Reviews OPPE data and current cases</a:t>
            </a:r>
          </a:p>
          <a:p>
            <a:pPr indent="0">
              <a:lnSpc>
                <a:spcPct val="100000"/>
              </a:lnSpc>
              <a:spcBef>
                <a:spcPts val="0"/>
              </a:spcBef>
              <a:buNone/>
            </a:pPr>
            <a:endParaRPr lang="en-US"/>
          </a:p>
          <a:p>
            <a:pPr indent="0">
              <a:lnSpc>
                <a:spcPct val="100000"/>
              </a:lnSpc>
              <a:spcBef>
                <a:spcPts val="0"/>
              </a:spcBef>
              <a:buNone/>
            </a:pPr>
            <a:r>
              <a:rPr lang="en-US" i="1"/>
              <a:t>Is the Department Chair free of any conflict of interest?</a:t>
            </a:r>
          </a:p>
          <a:p>
            <a:pPr marL="0" indent="0">
              <a:buNone/>
            </a:pPr>
            <a:endParaRPr lang="en-US"/>
          </a:p>
        </p:txBody>
      </p:sp>
      <p:sp>
        <p:nvSpPr>
          <p:cNvPr id="5" name="TextBox 4">
            <a:extLst>
              <a:ext uri="{FF2B5EF4-FFF2-40B4-BE49-F238E27FC236}">
                <a16:creationId xmlns:a16="http://schemas.microsoft.com/office/drawing/2014/main" xmlns="" id="{0A5F28FC-6CDC-0129-5FAA-0ECC84B16C4A}"/>
              </a:ext>
            </a:extLst>
          </p:cNvPr>
          <p:cNvSpPr txBox="1"/>
          <p:nvPr/>
        </p:nvSpPr>
        <p:spPr>
          <a:xfrm>
            <a:off x="451944" y="3671778"/>
            <a:ext cx="2764221"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Peer Review Scenario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Quality of Care Concern</a:t>
            </a:r>
          </a:p>
        </p:txBody>
      </p:sp>
      <p:pic>
        <p:nvPicPr>
          <p:cNvPr id="6" name="Picture 5">
            <a:extLst>
              <a:ext uri="{FF2B5EF4-FFF2-40B4-BE49-F238E27FC236}">
                <a16:creationId xmlns:a16="http://schemas.microsoft.com/office/drawing/2014/main" xmlns="" id="{A4700550-4741-6C0A-5B59-5E86376FB132}"/>
              </a:ext>
            </a:extLst>
          </p:cNvPr>
          <p:cNvPicPr>
            <a:picLocks noChangeAspect="1"/>
          </p:cNvPicPr>
          <p:nvPr/>
        </p:nvPicPr>
        <p:blipFill rotWithShape="1">
          <a:blip r:embed="rId2">
            <a:extLst>
              <a:ext uri="{28A0092B-C50C-407E-A947-70E740481C1C}">
                <a14:useLocalDpi xmlns:a14="http://schemas.microsoft.com/office/drawing/2010/main" val="0"/>
              </a:ext>
            </a:extLst>
          </a:blip>
          <a:srcRect l="2488" t="944" r="1466" b="1089"/>
          <a:stretch/>
        </p:blipFill>
        <p:spPr>
          <a:xfrm>
            <a:off x="0" y="5541"/>
            <a:ext cx="3668110" cy="3496887"/>
          </a:xfrm>
          <a:prstGeom prst="rect">
            <a:avLst/>
          </a:prstGeom>
        </p:spPr>
      </p:pic>
      <p:sp>
        <p:nvSpPr>
          <p:cNvPr id="8" name="Content Placeholder 2">
            <a:extLst>
              <a:ext uri="{FF2B5EF4-FFF2-40B4-BE49-F238E27FC236}">
                <a16:creationId xmlns:a16="http://schemas.microsoft.com/office/drawing/2014/main" xmlns="" id="{FA390B41-43D0-1134-DEB9-4595CC4D3E05}"/>
              </a:ext>
            </a:extLst>
          </p:cNvPr>
          <p:cNvSpPr txBox="1">
            <a:spLocks/>
          </p:cNvSpPr>
          <p:nvPr/>
        </p:nvSpPr>
        <p:spPr>
          <a:xfrm>
            <a:off x="4234542" y="1825625"/>
            <a:ext cx="7119257" cy="3692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rPr>
              <a:t>Next Steps?</a:t>
            </a:r>
          </a:p>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44546A"/>
              </a:solidFill>
              <a:effectLst/>
              <a:uLnTx/>
              <a:uFillTx/>
              <a:latin typeface="Calibri" panose="020F0502020204030204"/>
              <a:ea typeface="+mn-ea"/>
              <a:cs typeface="+mn-cs"/>
            </a:endParaRPr>
          </a:p>
          <a:p>
            <a:pPr marL="2286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546A"/>
                </a:solidFill>
                <a:effectLst/>
                <a:uLnTx/>
                <a:uFillTx/>
                <a:latin typeface="Calibri" panose="020F0502020204030204"/>
                <a:ea typeface="+mn-ea"/>
                <a:cs typeface="+mn-cs"/>
              </a:rPr>
              <a:t>Department Chair refers the concern to the Peer Review Committee</a:t>
            </a:r>
          </a:p>
          <a:p>
            <a:pPr marL="2286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44546A"/>
              </a:solidFill>
              <a:effectLst/>
              <a:uLnTx/>
              <a:uFillTx/>
              <a:latin typeface="Calibri" panose="020F0502020204030204"/>
              <a:ea typeface="+mn-ea"/>
              <a:cs typeface="+mn-cs"/>
            </a:endParaRPr>
          </a:p>
          <a:p>
            <a:pPr marL="2286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1" u="none" strike="noStrike" kern="1200" cap="none" spc="0" normalizeH="0" baseline="0" noProof="0">
                <a:ln>
                  <a:noFill/>
                </a:ln>
                <a:solidFill>
                  <a:srgbClr val="44546A"/>
                </a:solidFill>
                <a:effectLst/>
                <a:uLnTx/>
                <a:uFillTx/>
                <a:latin typeface="Calibri" panose="020F0502020204030204"/>
                <a:ea typeface="+mn-ea"/>
                <a:cs typeface="+mn-cs"/>
              </a:rPr>
              <a:t>Is the </a:t>
            </a:r>
            <a:r>
              <a:rPr kumimoji="0" lang="en-US" sz="2800" b="0" i="1" u="sng" strike="noStrike" kern="1200" cap="none" spc="0" normalizeH="0" baseline="0" noProof="0">
                <a:ln>
                  <a:noFill/>
                </a:ln>
                <a:solidFill>
                  <a:srgbClr val="44546A"/>
                </a:solidFill>
                <a:effectLst/>
                <a:uLnTx/>
                <a:uFillTx/>
                <a:latin typeface="Calibri" panose="020F0502020204030204"/>
                <a:ea typeface="+mn-ea"/>
                <a:cs typeface="+mn-cs"/>
              </a:rPr>
              <a:t>Committee</a:t>
            </a:r>
            <a:r>
              <a:rPr kumimoji="0" lang="en-US" sz="2800" b="0" i="1" u="none" strike="noStrike" kern="1200" cap="none" spc="0" normalizeH="0" baseline="0" noProof="0">
                <a:ln>
                  <a:noFill/>
                </a:ln>
                <a:solidFill>
                  <a:srgbClr val="44546A"/>
                </a:solidFill>
                <a:effectLst/>
                <a:uLnTx/>
                <a:uFillTx/>
                <a:latin typeface="Calibri" panose="020F0502020204030204"/>
                <a:ea typeface="+mn-ea"/>
                <a:cs typeface="+mn-cs"/>
              </a:rPr>
              <a:t> free of any conflict of interest?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85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3">
                                            <p:txEl>
                                              <p:pRg st="2" end="2"/>
                                            </p:txEl>
                                          </p:spTgt>
                                        </p:tgtEl>
                                      </p:cBhvr>
                                    </p:animEffect>
                                    <p:set>
                                      <p:cBhvr>
                                        <p:cTn id="10" dur="1" fill="hold">
                                          <p:stCondLst>
                                            <p:cond delay="499"/>
                                          </p:stCondLst>
                                        </p:cTn>
                                        <p:tgtEl>
                                          <p:spTgt spid="3">
                                            <p:txEl>
                                              <p:pRg st="2" end="2"/>
                                            </p:txEl>
                                          </p:spTgt>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500"/>
                                        <p:tgtEl>
                                          <p:spTgt spid="3">
                                            <p:txEl>
                                              <p:pRg st="4" end="4"/>
                                            </p:txEl>
                                          </p:spTgt>
                                        </p:tgtEl>
                                      </p:cBhvr>
                                    </p:animEffect>
                                    <p:set>
                                      <p:cBhvr>
                                        <p:cTn id="13" dur="1" fill="hold">
                                          <p:stCondLst>
                                            <p:cond delay="499"/>
                                          </p:stCondLst>
                                        </p:cTn>
                                        <p:tgtEl>
                                          <p:spTgt spid="3">
                                            <p:txEl>
                                              <p:pRg st="4" end="4"/>
                                            </p:txEl>
                                          </p:spTgt>
                                        </p:tgtEl>
                                        <p:attrNameLst>
                                          <p:attrName>style.visibility</p:attrName>
                                        </p:attrNameLst>
                                      </p:cBhvr>
                                      <p:to>
                                        <p:strVal val="hidden"/>
                                      </p:to>
                                    </p:se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83436F-5ECE-6F3F-F13A-6966EBAE1B27}"/>
              </a:ext>
            </a:extLst>
          </p:cNvPr>
          <p:cNvSpPr>
            <a:spLocks noGrp="1"/>
          </p:cNvSpPr>
          <p:nvPr>
            <p:ph type="title"/>
          </p:nvPr>
        </p:nvSpPr>
        <p:spPr>
          <a:xfrm>
            <a:off x="4234542" y="365125"/>
            <a:ext cx="7119257" cy="1325563"/>
          </a:xfrm>
        </p:spPr>
        <p:txBody>
          <a:bodyPr/>
          <a:lstStyle/>
          <a:p>
            <a:r>
              <a:rPr lang="en-US">
                <a:effectLst>
                  <a:outerShdw blurRad="38100" dist="38100" dir="2700000" algn="tl">
                    <a:srgbClr val="000000">
                      <a:alpha val="43137"/>
                    </a:srgbClr>
                  </a:outerShdw>
                </a:effectLst>
              </a:rPr>
              <a:t>Possible Excess Complication Rate</a:t>
            </a:r>
          </a:p>
        </p:txBody>
      </p:sp>
      <p:sp>
        <p:nvSpPr>
          <p:cNvPr id="3" name="Content Placeholder 2">
            <a:extLst>
              <a:ext uri="{FF2B5EF4-FFF2-40B4-BE49-F238E27FC236}">
                <a16:creationId xmlns:a16="http://schemas.microsoft.com/office/drawing/2014/main" xmlns="" id="{6425157C-13CB-1820-E5FE-E577B09C604A}"/>
              </a:ext>
            </a:extLst>
          </p:cNvPr>
          <p:cNvSpPr>
            <a:spLocks noGrp="1"/>
          </p:cNvSpPr>
          <p:nvPr>
            <p:ph idx="1"/>
          </p:nvPr>
        </p:nvSpPr>
        <p:spPr>
          <a:xfrm>
            <a:off x="4234542" y="1825625"/>
            <a:ext cx="7119257" cy="3692306"/>
          </a:xfrm>
        </p:spPr>
        <p:txBody>
          <a:bodyPr>
            <a:normAutofit/>
          </a:bodyPr>
          <a:lstStyle/>
          <a:p>
            <a:pPr indent="0" algn="just">
              <a:lnSpc>
                <a:spcPct val="100000"/>
              </a:lnSpc>
              <a:spcBef>
                <a:spcPts val="0"/>
              </a:spcBef>
              <a:buNone/>
            </a:pPr>
            <a:r>
              <a:rPr lang="en-US" b="1" i="1"/>
              <a:t>Next Steps?</a:t>
            </a:r>
          </a:p>
          <a:p>
            <a:pPr indent="0" algn="just">
              <a:lnSpc>
                <a:spcPct val="100000"/>
              </a:lnSpc>
              <a:spcBef>
                <a:spcPts val="0"/>
              </a:spcBef>
              <a:buNone/>
            </a:pPr>
            <a:endParaRPr lang="en-US"/>
          </a:p>
          <a:p>
            <a:pPr indent="0" algn="just">
              <a:lnSpc>
                <a:spcPct val="100000"/>
              </a:lnSpc>
              <a:spcBef>
                <a:spcPts val="0"/>
              </a:spcBef>
              <a:buNone/>
            </a:pPr>
            <a:endParaRPr lang="en-US"/>
          </a:p>
          <a:p>
            <a:pPr indent="0">
              <a:lnSpc>
                <a:spcPct val="100000"/>
              </a:lnSpc>
              <a:spcBef>
                <a:spcPts val="0"/>
              </a:spcBef>
              <a:buNone/>
            </a:pPr>
            <a:endParaRPr lang="en-US"/>
          </a:p>
          <a:p>
            <a:pPr indent="0">
              <a:lnSpc>
                <a:spcPct val="100000"/>
              </a:lnSpc>
              <a:spcBef>
                <a:spcPts val="0"/>
              </a:spcBef>
              <a:buNone/>
            </a:pPr>
            <a:r>
              <a:rPr lang="en-US"/>
              <a:t>The Peer Review Committee must now develop a plan to validate or invalidate the concern.</a:t>
            </a:r>
          </a:p>
          <a:p>
            <a:pPr indent="0">
              <a:lnSpc>
                <a:spcPct val="100000"/>
              </a:lnSpc>
              <a:spcBef>
                <a:spcPts val="0"/>
              </a:spcBef>
              <a:buNone/>
            </a:pPr>
            <a:endParaRPr lang="en-US"/>
          </a:p>
          <a:p>
            <a:pPr marL="0" indent="0">
              <a:buNone/>
            </a:pPr>
            <a:endParaRPr lang="en-US"/>
          </a:p>
        </p:txBody>
      </p:sp>
      <p:sp>
        <p:nvSpPr>
          <p:cNvPr id="5" name="TextBox 4">
            <a:extLst>
              <a:ext uri="{FF2B5EF4-FFF2-40B4-BE49-F238E27FC236}">
                <a16:creationId xmlns:a16="http://schemas.microsoft.com/office/drawing/2014/main" xmlns="" id="{0A5F28FC-6CDC-0129-5FAA-0ECC84B16C4A}"/>
              </a:ext>
            </a:extLst>
          </p:cNvPr>
          <p:cNvSpPr txBox="1"/>
          <p:nvPr/>
        </p:nvSpPr>
        <p:spPr>
          <a:xfrm>
            <a:off x="451944" y="3671778"/>
            <a:ext cx="2764221"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Peer Review Scenario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Quality of Care Concern</a:t>
            </a:r>
          </a:p>
        </p:txBody>
      </p:sp>
      <p:pic>
        <p:nvPicPr>
          <p:cNvPr id="6" name="Picture 5">
            <a:extLst>
              <a:ext uri="{FF2B5EF4-FFF2-40B4-BE49-F238E27FC236}">
                <a16:creationId xmlns:a16="http://schemas.microsoft.com/office/drawing/2014/main" xmlns="" id="{A4700550-4741-6C0A-5B59-5E86376FB132}"/>
              </a:ext>
            </a:extLst>
          </p:cNvPr>
          <p:cNvPicPr>
            <a:picLocks noChangeAspect="1"/>
          </p:cNvPicPr>
          <p:nvPr/>
        </p:nvPicPr>
        <p:blipFill rotWithShape="1">
          <a:blip r:embed="rId2">
            <a:extLst>
              <a:ext uri="{28A0092B-C50C-407E-A947-70E740481C1C}">
                <a14:useLocalDpi xmlns:a14="http://schemas.microsoft.com/office/drawing/2010/main" val="0"/>
              </a:ext>
            </a:extLst>
          </a:blip>
          <a:srcRect l="2488" t="944" r="1466" b="1089"/>
          <a:stretch/>
        </p:blipFill>
        <p:spPr>
          <a:xfrm>
            <a:off x="0" y="5541"/>
            <a:ext cx="3668110" cy="3496887"/>
          </a:xfrm>
          <a:prstGeom prst="rect">
            <a:avLst/>
          </a:prstGeom>
        </p:spPr>
      </p:pic>
      <p:sp>
        <p:nvSpPr>
          <p:cNvPr id="8" name="Down Arrow 12">
            <a:extLst>
              <a:ext uri="{FF2B5EF4-FFF2-40B4-BE49-F238E27FC236}">
                <a16:creationId xmlns:a16="http://schemas.microsoft.com/office/drawing/2014/main" xmlns="" id="{37A7F554-F102-F7DE-C75C-295DD2BEAADE}"/>
              </a:ext>
            </a:extLst>
          </p:cNvPr>
          <p:cNvSpPr/>
          <p:nvPr/>
        </p:nvSpPr>
        <p:spPr>
          <a:xfrm rot="19017639">
            <a:off x="5525088" y="2133515"/>
            <a:ext cx="322233" cy="1545940"/>
          </a:xfrm>
          <a:prstGeom prst="downArrow">
            <a:avLst/>
          </a:prstGeom>
          <a:solidFill>
            <a:srgbClr val="ED7D31"/>
          </a:solidFill>
          <a:ln>
            <a:solidFill>
              <a:srgbClr val="003B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80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045F4F4-AD7D-314A-7818-F787EFAFE1EB}"/>
              </a:ext>
            </a:extLst>
          </p:cNvPr>
          <p:cNvPicPr>
            <a:picLocks noChangeAspect="1"/>
          </p:cNvPicPr>
          <p:nvPr/>
        </p:nvPicPr>
        <p:blipFill>
          <a:blip r:embed="rId2"/>
          <a:stretch>
            <a:fillRect/>
          </a:stretch>
        </p:blipFill>
        <p:spPr>
          <a:xfrm rot="21014308">
            <a:off x="6013257" y="3448798"/>
            <a:ext cx="4284077" cy="3314011"/>
          </a:xfrm>
          <a:prstGeom prst="rect">
            <a:avLst/>
          </a:prstGeom>
        </p:spPr>
      </p:pic>
      <p:pic>
        <p:nvPicPr>
          <p:cNvPr id="7" name="Picture 6">
            <a:extLst>
              <a:ext uri="{FF2B5EF4-FFF2-40B4-BE49-F238E27FC236}">
                <a16:creationId xmlns:a16="http://schemas.microsoft.com/office/drawing/2014/main" xmlns="" id="{33D3857A-0371-8D53-B492-BDEB06561B35}"/>
              </a:ext>
            </a:extLst>
          </p:cNvPr>
          <p:cNvPicPr>
            <a:picLocks noChangeAspect="1"/>
          </p:cNvPicPr>
          <p:nvPr/>
        </p:nvPicPr>
        <p:blipFill>
          <a:blip r:embed="rId3"/>
          <a:stretch>
            <a:fillRect/>
          </a:stretch>
        </p:blipFill>
        <p:spPr>
          <a:xfrm>
            <a:off x="6393998" y="1970349"/>
            <a:ext cx="2815316" cy="2548602"/>
          </a:xfrm>
          <a:prstGeom prst="rect">
            <a:avLst/>
          </a:prstGeom>
        </p:spPr>
      </p:pic>
      <p:sp>
        <p:nvSpPr>
          <p:cNvPr id="5" name="TextBox 4">
            <a:extLst>
              <a:ext uri="{FF2B5EF4-FFF2-40B4-BE49-F238E27FC236}">
                <a16:creationId xmlns:a16="http://schemas.microsoft.com/office/drawing/2014/main" xmlns="" id="{0A5F28FC-6CDC-0129-5FAA-0ECC84B16C4A}"/>
              </a:ext>
            </a:extLst>
          </p:cNvPr>
          <p:cNvSpPr txBox="1"/>
          <p:nvPr/>
        </p:nvSpPr>
        <p:spPr>
          <a:xfrm>
            <a:off x="451944" y="3671778"/>
            <a:ext cx="2764221"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Peer Review Scenario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Quality of Care Concern</a:t>
            </a:r>
          </a:p>
        </p:txBody>
      </p:sp>
      <p:pic>
        <p:nvPicPr>
          <p:cNvPr id="6" name="Picture 5">
            <a:extLst>
              <a:ext uri="{FF2B5EF4-FFF2-40B4-BE49-F238E27FC236}">
                <a16:creationId xmlns:a16="http://schemas.microsoft.com/office/drawing/2014/main" xmlns="" id="{A4700550-4741-6C0A-5B59-5E86376FB132}"/>
              </a:ext>
            </a:extLst>
          </p:cNvPr>
          <p:cNvPicPr>
            <a:picLocks noChangeAspect="1"/>
          </p:cNvPicPr>
          <p:nvPr/>
        </p:nvPicPr>
        <p:blipFill rotWithShape="1">
          <a:blip r:embed="rId4">
            <a:extLst>
              <a:ext uri="{28A0092B-C50C-407E-A947-70E740481C1C}">
                <a14:useLocalDpi xmlns:a14="http://schemas.microsoft.com/office/drawing/2010/main" val="0"/>
              </a:ext>
            </a:extLst>
          </a:blip>
          <a:srcRect l="2488" t="944" r="1466" b="1089"/>
          <a:stretch/>
        </p:blipFill>
        <p:spPr>
          <a:xfrm>
            <a:off x="0" y="5541"/>
            <a:ext cx="3668110" cy="3496887"/>
          </a:xfrm>
          <a:prstGeom prst="rect">
            <a:avLst/>
          </a:prstGeom>
        </p:spPr>
      </p:pic>
      <p:sp>
        <p:nvSpPr>
          <p:cNvPr id="12" name="TextBox 11">
            <a:extLst>
              <a:ext uri="{FF2B5EF4-FFF2-40B4-BE49-F238E27FC236}">
                <a16:creationId xmlns:a16="http://schemas.microsoft.com/office/drawing/2014/main" xmlns="" id="{517DE644-9313-11C0-C165-F4C828E50A0C}"/>
              </a:ext>
            </a:extLst>
          </p:cNvPr>
          <p:cNvSpPr txBox="1"/>
          <p:nvPr/>
        </p:nvSpPr>
        <p:spPr>
          <a:xfrm>
            <a:off x="9344194" y="2453689"/>
            <a:ext cx="2856213" cy="369332"/>
          </a:xfrm>
          <a:prstGeom prst="rect">
            <a:avLst/>
          </a:prstGeom>
          <a:solidFill>
            <a:srgbClr val="F12B38"/>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Do Yourself A Favor!</a:t>
            </a:r>
          </a:p>
        </p:txBody>
      </p:sp>
      <p:sp>
        <p:nvSpPr>
          <p:cNvPr id="3" name="Content Placeholder 2">
            <a:extLst>
              <a:ext uri="{FF2B5EF4-FFF2-40B4-BE49-F238E27FC236}">
                <a16:creationId xmlns:a16="http://schemas.microsoft.com/office/drawing/2014/main" xmlns="" id="{6425157C-13CB-1820-E5FE-E577B09C604A}"/>
              </a:ext>
            </a:extLst>
          </p:cNvPr>
          <p:cNvSpPr>
            <a:spLocks noGrp="1"/>
          </p:cNvSpPr>
          <p:nvPr>
            <p:ph idx="1"/>
          </p:nvPr>
        </p:nvSpPr>
        <p:spPr>
          <a:xfrm>
            <a:off x="4011925" y="792202"/>
            <a:ext cx="5373166" cy="3692306"/>
          </a:xfrm>
        </p:spPr>
        <p:txBody>
          <a:bodyPr>
            <a:normAutofit/>
          </a:bodyPr>
          <a:lstStyle/>
          <a:p>
            <a:pPr marL="0" indent="0" algn="ctr">
              <a:lnSpc>
                <a:spcPct val="110000"/>
              </a:lnSpc>
              <a:spcBef>
                <a:spcPts val="0"/>
              </a:spcBef>
              <a:buNone/>
            </a:pPr>
            <a:r>
              <a:rPr lang="en-US" i="1">
                <a:effectLst>
                  <a:outerShdw blurRad="38100" dist="38100" dir="2700000" algn="tl">
                    <a:srgbClr val="000000">
                      <a:alpha val="43137"/>
                    </a:srgbClr>
                  </a:outerShdw>
                </a:effectLst>
              </a:rPr>
              <a:t>Routine utilization of standardized timeline forms assists both Medical Staff Professionals and Peer Review Committee members in remaining organized and aware of the investigation’s progress</a:t>
            </a:r>
          </a:p>
          <a:p>
            <a:pPr indent="0">
              <a:lnSpc>
                <a:spcPct val="100000"/>
              </a:lnSpc>
              <a:spcBef>
                <a:spcPts val="0"/>
              </a:spcBef>
              <a:buNone/>
            </a:pPr>
            <a:endParaRPr lang="en-US"/>
          </a:p>
          <a:p>
            <a:pPr marL="0" indent="0">
              <a:buNone/>
            </a:pPr>
            <a:endParaRPr lang="en-US"/>
          </a:p>
        </p:txBody>
      </p:sp>
    </p:spTree>
    <p:extLst>
      <p:ext uri="{BB962C8B-B14F-4D97-AF65-F5344CB8AC3E}">
        <p14:creationId xmlns:p14="http://schemas.microsoft.com/office/powerpoint/2010/main" val="194542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1000"/>
                            </p:stCondLst>
                            <p:childTnLst>
                              <p:par>
                                <p:cTn id="11" presetID="42" presetClass="path" presetSubtype="0" accel="50000" decel="50000" fill="hold" nodeType="afterEffect">
                                  <p:stCondLst>
                                    <p:cond delay="500"/>
                                  </p:stCondLst>
                                  <p:childTnLst>
                                    <p:animMotion origin="layout" path="M -3.75E-6 1.85185E-6 L 0.24206 -0.2831 " pathEditMode="relative" rAng="0" ptsTypes="AA">
                                      <p:cBhvr>
                                        <p:cTn id="12" dur="1500" fill="hold"/>
                                        <p:tgtEl>
                                          <p:spTgt spid="7"/>
                                        </p:tgtEl>
                                        <p:attrNameLst>
                                          <p:attrName>ppt_x</p:attrName>
                                          <p:attrName>ppt_y</p:attrName>
                                        </p:attrNameLst>
                                      </p:cBhvr>
                                      <p:rCtr x="12096" y="-14167"/>
                                    </p:animMotion>
                                  </p:childTnLst>
                                </p:cTn>
                              </p:par>
                              <p:par>
                                <p:cTn id="13" presetID="42" presetClass="entr" presetSubtype="0" fill="hold" grpId="0" nodeType="withEffect">
                                  <p:stCondLst>
                                    <p:cond delay="50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500"/>
                                        <p:tgtEl>
                                          <p:spTgt spid="3">
                                            <p:txEl>
                                              <p:pRg st="0" end="0"/>
                                            </p:txEl>
                                          </p:spTgt>
                                        </p:tgtEl>
                                      </p:cBhvr>
                                    </p:animEffect>
                                    <p:anim calcmode="lin" valueType="num">
                                      <p:cBhvr>
                                        <p:cTn id="16"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500" fill="hold"/>
                                        <p:tgtEl>
                                          <p:spTgt spid="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83436F-5ECE-6F3F-F13A-6966EBAE1B27}"/>
              </a:ext>
            </a:extLst>
          </p:cNvPr>
          <p:cNvSpPr>
            <a:spLocks noGrp="1"/>
          </p:cNvSpPr>
          <p:nvPr>
            <p:ph type="title"/>
          </p:nvPr>
        </p:nvSpPr>
        <p:spPr>
          <a:xfrm>
            <a:off x="4234542" y="365125"/>
            <a:ext cx="7119257" cy="1325563"/>
          </a:xfrm>
        </p:spPr>
        <p:txBody>
          <a:bodyPr/>
          <a:lstStyle/>
          <a:p>
            <a:r>
              <a:rPr lang="en-US">
                <a:effectLst>
                  <a:outerShdw blurRad="38100" dist="38100" dir="2700000" algn="tl">
                    <a:srgbClr val="000000">
                      <a:alpha val="43137"/>
                    </a:srgbClr>
                  </a:outerShdw>
                </a:effectLst>
              </a:rPr>
              <a:t>Possible Excess Complication Rate</a:t>
            </a:r>
          </a:p>
        </p:txBody>
      </p:sp>
      <p:sp>
        <p:nvSpPr>
          <p:cNvPr id="3" name="Content Placeholder 2">
            <a:extLst>
              <a:ext uri="{FF2B5EF4-FFF2-40B4-BE49-F238E27FC236}">
                <a16:creationId xmlns:a16="http://schemas.microsoft.com/office/drawing/2014/main" xmlns="" id="{6425157C-13CB-1820-E5FE-E577B09C604A}"/>
              </a:ext>
            </a:extLst>
          </p:cNvPr>
          <p:cNvSpPr>
            <a:spLocks noGrp="1"/>
          </p:cNvSpPr>
          <p:nvPr>
            <p:ph idx="1"/>
          </p:nvPr>
        </p:nvSpPr>
        <p:spPr>
          <a:xfrm>
            <a:off x="4234542" y="1711325"/>
            <a:ext cx="7119257" cy="4226832"/>
          </a:xfrm>
        </p:spPr>
        <p:txBody>
          <a:bodyPr>
            <a:normAutofit/>
          </a:bodyPr>
          <a:lstStyle/>
          <a:p>
            <a:pPr indent="0">
              <a:lnSpc>
                <a:spcPct val="100000"/>
              </a:lnSpc>
              <a:spcBef>
                <a:spcPts val="0"/>
              </a:spcBef>
              <a:buNone/>
            </a:pPr>
            <a:r>
              <a:rPr lang="en-US" b="1" i="1"/>
              <a:t>The Review Design</a:t>
            </a:r>
          </a:p>
          <a:p>
            <a:pPr indent="0">
              <a:lnSpc>
                <a:spcPct val="100000"/>
              </a:lnSpc>
              <a:spcBef>
                <a:spcPts val="0"/>
              </a:spcBef>
              <a:buNone/>
            </a:pPr>
            <a:endParaRPr lang="en-US" b="1" i="1"/>
          </a:p>
          <a:p>
            <a:pPr marL="685800" indent="-457200">
              <a:lnSpc>
                <a:spcPct val="100000"/>
              </a:lnSpc>
              <a:spcBef>
                <a:spcPts val="0"/>
              </a:spcBef>
            </a:pPr>
            <a:r>
              <a:rPr lang="en-US" sz="2200"/>
              <a:t>All Adult patients undergoing a bowel resection with anastomosis for a 24 month period</a:t>
            </a:r>
          </a:p>
          <a:p>
            <a:pPr marL="685800" indent="-457200">
              <a:lnSpc>
                <a:spcPct val="100000"/>
              </a:lnSpc>
              <a:spcBef>
                <a:spcPts val="0"/>
              </a:spcBef>
            </a:pPr>
            <a:r>
              <a:rPr lang="en-US" sz="2200">
                <a:solidFill>
                  <a:schemeClr val="accent6">
                    <a:lumMod val="75000"/>
                  </a:schemeClr>
                </a:solidFill>
              </a:rPr>
              <a:t>Patients with a postoperative leak based on standardized criteria were identified</a:t>
            </a:r>
          </a:p>
          <a:p>
            <a:pPr marL="685800" indent="-457200">
              <a:lnSpc>
                <a:spcPct val="100000"/>
              </a:lnSpc>
              <a:spcBef>
                <a:spcPts val="0"/>
              </a:spcBef>
            </a:pPr>
            <a:r>
              <a:rPr lang="en-US" sz="2200"/>
              <a:t>Patient characteristics, surgical procedures, and operating surgeon were noted</a:t>
            </a:r>
          </a:p>
          <a:p>
            <a:pPr marL="685800" indent="-457200">
              <a:lnSpc>
                <a:spcPct val="100000"/>
              </a:lnSpc>
              <a:spcBef>
                <a:spcPts val="0"/>
              </a:spcBef>
            </a:pPr>
            <a:r>
              <a:rPr lang="en-US" sz="2200">
                <a:solidFill>
                  <a:schemeClr val="accent6">
                    <a:lumMod val="75000"/>
                  </a:schemeClr>
                </a:solidFill>
              </a:rPr>
              <a:t>Overall complication and leak rates by surgeon were compared using national morbidity and mortality data</a:t>
            </a:r>
            <a:endParaRPr lang="en-US">
              <a:solidFill>
                <a:schemeClr val="accent6">
                  <a:lumMod val="75000"/>
                </a:schemeClr>
              </a:solidFill>
            </a:endParaRPr>
          </a:p>
        </p:txBody>
      </p:sp>
      <p:sp>
        <p:nvSpPr>
          <p:cNvPr id="5" name="TextBox 4">
            <a:extLst>
              <a:ext uri="{FF2B5EF4-FFF2-40B4-BE49-F238E27FC236}">
                <a16:creationId xmlns:a16="http://schemas.microsoft.com/office/drawing/2014/main" xmlns="" id="{0A5F28FC-6CDC-0129-5FAA-0ECC84B16C4A}"/>
              </a:ext>
            </a:extLst>
          </p:cNvPr>
          <p:cNvSpPr txBox="1"/>
          <p:nvPr/>
        </p:nvSpPr>
        <p:spPr>
          <a:xfrm>
            <a:off x="451944" y="3671778"/>
            <a:ext cx="2764221"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Peer Review Scenario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Quality of Care Concern</a:t>
            </a:r>
          </a:p>
        </p:txBody>
      </p:sp>
      <p:pic>
        <p:nvPicPr>
          <p:cNvPr id="6" name="Picture 5">
            <a:extLst>
              <a:ext uri="{FF2B5EF4-FFF2-40B4-BE49-F238E27FC236}">
                <a16:creationId xmlns:a16="http://schemas.microsoft.com/office/drawing/2014/main" xmlns="" id="{A4700550-4741-6C0A-5B59-5E86376FB132}"/>
              </a:ext>
            </a:extLst>
          </p:cNvPr>
          <p:cNvPicPr>
            <a:picLocks noChangeAspect="1"/>
          </p:cNvPicPr>
          <p:nvPr/>
        </p:nvPicPr>
        <p:blipFill rotWithShape="1">
          <a:blip r:embed="rId2">
            <a:extLst>
              <a:ext uri="{28A0092B-C50C-407E-A947-70E740481C1C}">
                <a14:useLocalDpi xmlns:a14="http://schemas.microsoft.com/office/drawing/2010/main" val="0"/>
              </a:ext>
            </a:extLst>
          </a:blip>
          <a:srcRect l="2488" t="944" r="1466" b="1089"/>
          <a:stretch/>
        </p:blipFill>
        <p:spPr>
          <a:xfrm>
            <a:off x="0" y="5541"/>
            <a:ext cx="3668110" cy="3496887"/>
          </a:xfrm>
          <a:prstGeom prst="rect">
            <a:avLst/>
          </a:prstGeom>
        </p:spPr>
      </p:pic>
      <p:sp>
        <p:nvSpPr>
          <p:cNvPr id="7" name="TextBox 6">
            <a:extLst>
              <a:ext uri="{FF2B5EF4-FFF2-40B4-BE49-F238E27FC236}">
                <a16:creationId xmlns:a16="http://schemas.microsoft.com/office/drawing/2014/main" xmlns="" id="{7E3419C4-0737-B30D-70B3-6CD599977638}"/>
              </a:ext>
            </a:extLst>
          </p:cNvPr>
          <p:cNvSpPr txBox="1"/>
          <p:nvPr/>
        </p:nvSpPr>
        <p:spPr>
          <a:xfrm rot="814941">
            <a:off x="8658183" y="1620087"/>
            <a:ext cx="2886562" cy="748988"/>
          </a:xfrm>
          <a:prstGeom prst="rect">
            <a:avLst/>
          </a:prstGeom>
          <a:solidFill>
            <a:srgbClr val="ED7D3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Pull data!</a:t>
            </a:r>
          </a:p>
        </p:txBody>
      </p:sp>
    </p:spTree>
    <p:extLst>
      <p:ext uri="{BB962C8B-B14F-4D97-AF65-F5344CB8AC3E}">
        <p14:creationId xmlns:p14="http://schemas.microsoft.com/office/powerpoint/2010/main" val="345523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83436F-5ECE-6F3F-F13A-6966EBAE1B27}"/>
              </a:ext>
            </a:extLst>
          </p:cNvPr>
          <p:cNvSpPr>
            <a:spLocks noGrp="1"/>
          </p:cNvSpPr>
          <p:nvPr>
            <p:ph type="title"/>
          </p:nvPr>
        </p:nvSpPr>
        <p:spPr>
          <a:xfrm>
            <a:off x="4234542" y="365125"/>
            <a:ext cx="7119257" cy="1325563"/>
          </a:xfrm>
        </p:spPr>
        <p:txBody>
          <a:bodyPr/>
          <a:lstStyle/>
          <a:p>
            <a:r>
              <a:rPr lang="en-US">
                <a:effectLst>
                  <a:outerShdw blurRad="38100" dist="38100" dir="2700000" algn="tl">
                    <a:srgbClr val="000000">
                      <a:alpha val="43137"/>
                    </a:srgbClr>
                  </a:outerShdw>
                </a:effectLst>
              </a:rPr>
              <a:t>Possible Excess Complication Rate</a:t>
            </a:r>
          </a:p>
        </p:txBody>
      </p:sp>
      <p:sp>
        <p:nvSpPr>
          <p:cNvPr id="3" name="Content Placeholder 2">
            <a:extLst>
              <a:ext uri="{FF2B5EF4-FFF2-40B4-BE49-F238E27FC236}">
                <a16:creationId xmlns:a16="http://schemas.microsoft.com/office/drawing/2014/main" xmlns="" id="{6425157C-13CB-1820-E5FE-E577B09C604A}"/>
              </a:ext>
            </a:extLst>
          </p:cNvPr>
          <p:cNvSpPr>
            <a:spLocks noGrp="1"/>
          </p:cNvSpPr>
          <p:nvPr>
            <p:ph idx="1"/>
          </p:nvPr>
        </p:nvSpPr>
        <p:spPr>
          <a:xfrm>
            <a:off x="4234542" y="1711325"/>
            <a:ext cx="7119257" cy="4226832"/>
          </a:xfrm>
        </p:spPr>
        <p:txBody>
          <a:bodyPr>
            <a:normAutofit/>
          </a:bodyPr>
          <a:lstStyle/>
          <a:p>
            <a:pPr indent="0" algn="just">
              <a:lnSpc>
                <a:spcPct val="100000"/>
              </a:lnSpc>
              <a:spcBef>
                <a:spcPts val="0"/>
              </a:spcBef>
              <a:buNone/>
            </a:pPr>
            <a:r>
              <a:rPr lang="en-US" b="1" i="1"/>
              <a:t>The Initial Review Process</a:t>
            </a:r>
          </a:p>
          <a:p>
            <a:pPr indent="0" algn="just">
              <a:lnSpc>
                <a:spcPct val="100000"/>
              </a:lnSpc>
              <a:spcBef>
                <a:spcPts val="0"/>
              </a:spcBef>
              <a:buNone/>
            </a:pPr>
            <a:endParaRPr lang="en-US" b="1" i="1"/>
          </a:p>
          <a:p>
            <a:pPr marL="685800" indent="-457200">
              <a:lnSpc>
                <a:spcPct val="100000"/>
              </a:lnSpc>
              <a:spcBef>
                <a:spcPts val="0"/>
              </a:spcBef>
            </a:pPr>
            <a:r>
              <a:rPr lang="en-US" sz="2200"/>
              <a:t>Once the data was compiled, the Peer Review Committee assigned a small sub-committee to review the data</a:t>
            </a:r>
          </a:p>
          <a:p>
            <a:pPr marL="685800" indent="-457200">
              <a:lnSpc>
                <a:spcPct val="100000"/>
              </a:lnSpc>
              <a:spcBef>
                <a:spcPts val="0"/>
              </a:spcBef>
            </a:pPr>
            <a:endParaRPr lang="en-US" sz="2200"/>
          </a:p>
          <a:p>
            <a:pPr marL="685800" indent="-457200">
              <a:lnSpc>
                <a:spcPct val="100000"/>
              </a:lnSpc>
              <a:spcBef>
                <a:spcPts val="0"/>
              </a:spcBef>
            </a:pPr>
            <a:r>
              <a:rPr lang="en-US" sz="2200"/>
              <a:t>Individual case reviews by a group of peers was performed for </a:t>
            </a:r>
            <a:r>
              <a:rPr lang="en-US" sz="2200" b="1" i="1" u="sng">
                <a:solidFill>
                  <a:srgbClr val="ED7D31"/>
                </a:solidFill>
                <a:effectLst>
                  <a:outerShdw blurRad="38100" dist="38100" dir="2700000" algn="tl">
                    <a:srgbClr val="000000">
                      <a:alpha val="43137"/>
                    </a:srgbClr>
                  </a:outerShdw>
                </a:effectLst>
              </a:rPr>
              <a:t>all</a:t>
            </a:r>
            <a:r>
              <a:rPr lang="en-US" sz="2200">
                <a:effectLst>
                  <a:outerShdw blurRad="38100" dist="38100" dir="2700000" algn="tl">
                    <a:srgbClr val="000000">
                      <a:alpha val="43137"/>
                    </a:srgbClr>
                  </a:outerShdw>
                </a:effectLst>
              </a:rPr>
              <a:t> </a:t>
            </a:r>
            <a:r>
              <a:rPr lang="en-US" sz="2200"/>
              <a:t>patients with a leak who died, to determine any potential relationship between the complication and mortality</a:t>
            </a:r>
            <a:endParaRPr lang="en-US"/>
          </a:p>
        </p:txBody>
      </p:sp>
      <p:sp>
        <p:nvSpPr>
          <p:cNvPr id="5" name="TextBox 4">
            <a:extLst>
              <a:ext uri="{FF2B5EF4-FFF2-40B4-BE49-F238E27FC236}">
                <a16:creationId xmlns:a16="http://schemas.microsoft.com/office/drawing/2014/main" xmlns="" id="{0A5F28FC-6CDC-0129-5FAA-0ECC84B16C4A}"/>
              </a:ext>
            </a:extLst>
          </p:cNvPr>
          <p:cNvSpPr txBox="1"/>
          <p:nvPr/>
        </p:nvSpPr>
        <p:spPr>
          <a:xfrm>
            <a:off x="451944" y="3671778"/>
            <a:ext cx="2764221"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Peer Review Case Study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Quality of Care Concern</a:t>
            </a:r>
          </a:p>
        </p:txBody>
      </p:sp>
      <p:pic>
        <p:nvPicPr>
          <p:cNvPr id="6" name="Picture 5">
            <a:extLst>
              <a:ext uri="{FF2B5EF4-FFF2-40B4-BE49-F238E27FC236}">
                <a16:creationId xmlns:a16="http://schemas.microsoft.com/office/drawing/2014/main" xmlns="" id="{A4700550-4741-6C0A-5B59-5E86376FB132}"/>
              </a:ext>
            </a:extLst>
          </p:cNvPr>
          <p:cNvPicPr>
            <a:picLocks noChangeAspect="1"/>
          </p:cNvPicPr>
          <p:nvPr/>
        </p:nvPicPr>
        <p:blipFill rotWithShape="1">
          <a:blip r:embed="rId2">
            <a:extLst>
              <a:ext uri="{28A0092B-C50C-407E-A947-70E740481C1C}">
                <a14:useLocalDpi xmlns:a14="http://schemas.microsoft.com/office/drawing/2010/main" val="0"/>
              </a:ext>
            </a:extLst>
          </a:blip>
          <a:srcRect l="2488" t="944" r="1466" b="1089"/>
          <a:stretch/>
        </p:blipFill>
        <p:spPr>
          <a:xfrm>
            <a:off x="0" y="5541"/>
            <a:ext cx="3668110" cy="3496887"/>
          </a:xfrm>
          <a:prstGeom prst="rect">
            <a:avLst/>
          </a:prstGeom>
        </p:spPr>
      </p:pic>
    </p:spTree>
    <p:extLst>
      <p:ext uri="{BB962C8B-B14F-4D97-AF65-F5344CB8AC3E}">
        <p14:creationId xmlns:p14="http://schemas.microsoft.com/office/powerpoint/2010/main" val="100078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83436F-5ECE-6F3F-F13A-6966EBAE1B27}"/>
              </a:ext>
            </a:extLst>
          </p:cNvPr>
          <p:cNvSpPr>
            <a:spLocks noGrp="1"/>
          </p:cNvSpPr>
          <p:nvPr>
            <p:ph type="title"/>
          </p:nvPr>
        </p:nvSpPr>
        <p:spPr>
          <a:xfrm>
            <a:off x="4234542" y="365125"/>
            <a:ext cx="7119257" cy="1325563"/>
          </a:xfrm>
        </p:spPr>
        <p:txBody>
          <a:bodyPr/>
          <a:lstStyle/>
          <a:p>
            <a:r>
              <a:rPr lang="en-US">
                <a:effectLst>
                  <a:outerShdw blurRad="38100" dist="38100" dir="2700000" algn="tl">
                    <a:srgbClr val="000000">
                      <a:alpha val="43137"/>
                    </a:srgbClr>
                  </a:outerShdw>
                </a:effectLst>
              </a:rPr>
              <a:t>Possible Excess Complication Rate</a:t>
            </a:r>
          </a:p>
        </p:txBody>
      </p:sp>
      <p:sp>
        <p:nvSpPr>
          <p:cNvPr id="3" name="Content Placeholder 2">
            <a:extLst>
              <a:ext uri="{FF2B5EF4-FFF2-40B4-BE49-F238E27FC236}">
                <a16:creationId xmlns:a16="http://schemas.microsoft.com/office/drawing/2014/main" xmlns="" id="{6425157C-13CB-1820-E5FE-E577B09C604A}"/>
              </a:ext>
            </a:extLst>
          </p:cNvPr>
          <p:cNvSpPr>
            <a:spLocks noGrp="1"/>
          </p:cNvSpPr>
          <p:nvPr>
            <p:ph idx="1"/>
          </p:nvPr>
        </p:nvSpPr>
        <p:spPr>
          <a:xfrm>
            <a:off x="4234542" y="1711324"/>
            <a:ext cx="7505514" cy="4530725"/>
          </a:xfrm>
        </p:spPr>
        <p:txBody>
          <a:bodyPr>
            <a:normAutofit fontScale="92500" lnSpcReduction="10000"/>
          </a:bodyPr>
          <a:lstStyle/>
          <a:p>
            <a:pPr indent="0">
              <a:lnSpc>
                <a:spcPct val="100000"/>
              </a:lnSpc>
              <a:spcBef>
                <a:spcPts val="0"/>
              </a:spcBef>
              <a:buNone/>
            </a:pPr>
            <a:r>
              <a:rPr lang="en-US" sz="3000" b="1" i="1"/>
              <a:t>Initial Sub-Group Findings</a:t>
            </a:r>
          </a:p>
          <a:p>
            <a:pPr indent="0">
              <a:lnSpc>
                <a:spcPct val="100000"/>
              </a:lnSpc>
              <a:spcBef>
                <a:spcPts val="0"/>
              </a:spcBef>
              <a:buNone/>
            </a:pPr>
            <a:endParaRPr lang="en-US" b="1" i="1"/>
          </a:p>
          <a:p>
            <a:pPr marL="685800" indent="-457200">
              <a:lnSpc>
                <a:spcPct val="110000"/>
              </a:lnSpc>
              <a:spcBef>
                <a:spcPts val="0"/>
              </a:spcBef>
            </a:pPr>
            <a:r>
              <a:rPr lang="en-US" sz="2400"/>
              <a:t>Sixty-four patients underwent resection with anastomosis during the review period.</a:t>
            </a:r>
          </a:p>
          <a:p>
            <a:pPr marL="685800" indent="-457200">
              <a:lnSpc>
                <a:spcPct val="110000"/>
              </a:lnSpc>
              <a:spcBef>
                <a:spcPts val="0"/>
              </a:spcBef>
            </a:pPr>
            <a:r>
              <a:rPr lang="en-US" sz="2400">
                <a:solidFill>
                  <a:schemeClr val="accent6">
                    <a:lumMod val="75000"/>
                  </a:schemeClr>
                </a:solidFill>
              </a:rPr>
              <a:t>Twelve patients experienced leaks (5.3%), four of whom died (most studies put the national leak rate at ~3%)</a:t>
            </a:r>
          </a:p>
          <a:p>
            <a:pPr marL="685800" indent="-457200">
              <a:lnSpc>
                <a:spcPct val="110000"/>
              </a:lnSpc>
              <a:spcBef>
                <a:spcPts val="0"/>
              </a:spcBef>
            </a:pPr>
            <a:r>
              <a:rPr lang="en-US" sz="2400"/>
              <a:t>Leak rate for the highest volume surgeons ranged from 0.6% to 9.1%</a:t>
            </a:r>
          </a:p>
          <a:p>
            <a:pPr marL="685800" indent="-457200">
              <a:lnSpc>
                <a:spcPct val="110000"/>
              </a:lnSpc>
              <a:spcBef>
                <a:spcPts val="0"/>
              </a:spcBef>
            </a:pPr>
            <a:r>
              <a:rPr lang="en-US" sz="2400">
                <a:solidFill>
                  <a:schemeClr val="accent6">
                    <a:lumMod val="75000"/>
                  </a:schemeClr>
                </a:solidFill>
              </a:rPr>
              <a:t>Overall complication rates varied from 30.5% to 44%</a:t>
            </a:r>
          </a:p>
          <a:p>
            <a:pPr marL="685800" indent="-457200">
              <a:lnSpc>
                <a:spcPct val="110000"/>
              </a:lnSpc>
              <a:spcBef>
                <a:spcPts val="0"/>
              </a:spcBef>
            </a:pPr>
            <a:r>
              <a:rPr lang="en-US" sz="2400"/>
              <a:t>Of the four mortalities, two occurred in highly morbid patients undergoing emergent procedures with resultant high risks for morbidity and mortality.</a:t>
            </a:r>
          </a:p>
        </p:txBody>
      </p:sp>
      <p:sp>
        <p:nvSpPr>
          <p:cNvPr id="5" name="TextBox 4">
            <a:extLst>
              <a:ext uri="{FF2B5EF4-FFF2-40B4-BE49-F238E27FC236}">
                <a16:creationId xmlns:a16="http://schemas.microsoft.com/office/drawing/2014/main" xmlns="" id="{0A5F28FC-6CDC-0129-5FAA-0ECC84B16C4A}"/>
              </a:ext>
            </a:extLst>
          </p:cNvPr>
          <p:cNvSpPr txBox="1"/>
          <p:nvPr/>
        </p:nvSpPr>
        <p:spPr>
          <a:xfrm>
            <a:off x="451944" y="3671778"/>
            <a:ext cx="2764221"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Peer Review Case Study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Quality of Care Concern</a:t>
            </a:r>
          </a:p>
        </p:txBody>
      </p:sp>
      <p:pic>
        <p:nvPicPr>
          <p:cNvPr id="6" name="Picture 5">
            <a:extLst>
              <a:ext uri="{FF2B5EF4-FFF2-40B4-BE49-F238E27FC236}">
                <a16:creationId xmlns:a16="http://schemas.microsoft.com/office/drawing/2014/main" xmlns="" id="{A4700550-4741-6C0A-5B59-5E86376FB132}"/>
              </a:ext>
            </a:extLst>
          </p:cNvPr>
          <p:cNvPicPr>
            <a:picLocks noChangeAspect="1"/>
          </p:cNvPicPr>
          <p:nvPr/>
        </p:nvPicPr>
        <p:blipFill rotWithShape="1">
          <a:blip r:embed="rId2">
            <a:extLst>
              <a:ext uri="{28A0092B-C50C-407E-A947-70E740481C1C}">
                <a14:useLocalDpi xmlns:a14="http://schemas.microsoft.com/office/drawing/2010/main" val="0"/>
              </a:ext>
            </a:extLst>
          </a:blip>
          <a:srcRect l="2488" t="944" r="1466" b="1089"/>
          <a:stretch/>
        </p:blipFill>
        <p:spPr>
          <a:xfrm>
            <a:off x="0" y="5541"/>
            <a:ext cx="3668110" cy="3496887"/>
          </a:xfrm>
          <a:prstGeom prst="rect">
            <a:avLst/>
          </a:prstGeom>
        </p:spPr>
      </p:pic>
    </p:spTree>
    <p:extLst>
      <p:ext uri="{BB962C8B-B14F-4D97-AF65-F5344CB8AC3E}">
        <p14:creationId xmlns:p14="http://schemas.microsoft.com/office/powerpoint/2010/main" val="82229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83436F-5ECE-6F3F-F13A-6966EBAE1B27}"/>
              </a:ext>
            </a:extLst>
          </p:cNvPr>
          <p:cNvSpPr>
            <a:spLocks noGrp="1"/>
          </p:cNvSpPr>
          <p:nvPr>
            <p:ph type="title"/>
          </p:nvPr>
        </p:nvSpPr>
        <p:spPr>
          <a:xfrm>
            <a:off x="4234542" y="365125"/>
            <a:ext cx="7119257" cy="1325563"/>
          </a:xfrm>
        </p:spPr>
        <p:txBody>
          <a:bodyPr/>
          <a:lstStyle/>
          <a:p>
            <a:r>
              <a:rPr lang="en-US">
                <a:effectLst>
                  <a:outerShdw blurRad="38100" dist="38100" dir="2700000" algn="tl">
                    <a:srgbClr val="000000">
                      <a:alpha val="43137"/>
                    </a:srgbClr>
                  </a:outerShdw>
                </a:effectLst>
              </a:rPr>
              <a:t>Possible Excess Complication Rate</a:t>
            </a:r>
          </a:p>
        </p:txBody>
      </p:sp>
      <p:sp>
        <p:nvSpPr>
          <p:cNvPr id="3" name="Content Placeholder 2">
            <a:extLst>
              <a:ext uri="{FF2B5EF4-FFF2-40B4-BE49-F238E27FC236}">
                <a16:creationId xmlns:a16="http://schemas.microsoft.com/office/drawing/2014/main" xmlns="" id="{6425157C-13CB-1820-E5FE-E577B09C604A}"/>
              </a:ext>
            </a:extLst>
          </p:cNvPr>
          <p:cNvSpPr>
            <a:spLocks noGrp="1"/>
          </p:cNvSpPr>
          <p:nvPr>
            <p:ph idx="1"/>
          </p:nvPr>
        </p:nvSpPr>
        <p:spPr>
          <a:xfrm>
            <a:off x="4234542" y="1711324"/>
            <a:ext cx="7505514" cy="4530725"/>
          </a:xfrm>
        </p:spPr>
        <p:txBody>
          <a:bodyPr>
            <a:normAutofit fontScale="92500" lnSpcReduction="10000"/>
          </a:bodyPr>
          <a:lstStyle/>
          <a:p>
            <a:pPr indent="0" algn="just">
              <a:lnSpc>
                <a:spcPct val="100000"/>
              </a:lnSpc>
              <a:spcBef>
                <a:spcPts val="0"/>
              </a:spcBef>
              <a:buNone/>
            </a:pPr>
            <a:r>
              <a:rPr lang="en-US" sz="3000" b="1" i="1"/>
              <a:t>Initial Sub-Group Findings</a:t>
            </a:r>
          </a:p>
          <a:p>
            <a:pPr indent="0" algn="just">
              <a:lnSpc>
                <a:spcPct val="100000"/>
              </a:lnSpc>
              <a:spcBef>
                <a:spcPts val="0"/>
              </a:spcBef>
              <a:buNone/>
            </a:pPr>
            <a:endParaRPr lang="en-US" b="1" i="1"/>
          </a:p>
          <a:p>
            <a:pPr marL="685800" indent="-457200">
              <a:lnSpc>
                <a:spcPct val="110000"/>
              </a:lnSpc>
              <a:spcBef>
                <a:spcPts val="0"/>
              </a:spcBef>
            </a:pPr>
            <a:r>
              <a:rPr lang="en-US" sz="2400"/>
              <a:t>The variability in leak rate by surgeons doing similar operations suggests that some leaks may be preventable.</a:t>
            </a:r>
          </a:p>
          <a:p>
            <a:pPr marL="685800" indent="-457200">
              <a:lnSpc>
                <a:spcPct val="110000"/>
              </a:lnSpc>
              <a:spcBef>
                <a:spcPts val="0"/>
              </a:spcBef>
            </a:pPr>
            <a:endParaRPr lang="en-US" sz="2400"/>
          </a:p>
          <a:p>
            <a:pPr marL="685800" indent="-457200">
              <a:lnSpc>
                <a:spcPct val="110000"/>
              </a:lnSpc>
              <a:spcBef>
                <a:spcPts val="0"/>
              </a:spcBef>
            </a:pPr>
            <a:r>
              <a:rPr lang="en-US" sz="2400"/>
              <a:t>Critically ill </a:t>
            </a:r>
            <a:r>
              <a:rPr lang="en-US" sz="2400">
                <a:solidFill>
                  <a:schemeClr val="accent1">
                    <a:lumMod val="50000"/>
                  </a:schemeClr>
                </a:solidFill>
              </a:rPr>
              <a:t>patients with multiple comorbidities were found to have deaths not directly related to an anastomotic leaks.</a:t>
            </a:r>
          </a:p>
          <a:p>
            <a:pPr marL="685800" indent="-457200">
              <a:lnSpc>
                <a:spcPct val="110000"/>
              </a:lnSpc>
              <a:spcBef>
                <a:spcPts val="0"/>
              </a:spcBef>
            </a:pPr>
            <a:endParaRPr lang="en-US" sz="2400"/>
          </a:p>
          <a:p>
            <a:pPr marL="685800" indent="-457200">
              <a:lnSpc>
                <a:spcPct val="110000"/>
              </a:lnSpc>
              <a:spcBef>
                <a:spcPts val="0"/>
              </a:spcBef>
            </a:pPr>
            <a:r>
              <a:rPr lang="en-US" sz="2400"/>
              <a:t>The two patient deaths </a:t>
            </a:r>
            <a:r>
              <a:rPr lang="en-US" sz="2400">
                <a:solidFill>
                  <a:schemeClr val="accent1">
                    <a:lumMod val="50000"/>
                  </a:schemeClr>
                </a:solidFill>
              </a:rPr>
              <a:t>experienced by the provider under review did not occur in the setting of high patient morbidity / emergent surgery, with the deaths felt to be due primarily to the leaks.</a:t>
            </a:r>
            <a:endParaRPr lang="en-US" sz="2400"/>
          </a:p>
        </p:txBody>
      </p:sp>
      <p:sp>
        <p:nvSpPr>
          <p:cNvPr id="5" name="TextBox 4">
            <a:extLst>
              <a:ext uri="{FF2B5EF4-FFF2-40B4-BE49-F238E27FC236}">
                <a16:creationId xmlns:a16="http://schemas.microsoft.com/office/drawing/2014/main" xmlns="" id="{0A5F28FC-6CDC-0129-5FAA-0ECC84B16C4A}"/>
              </a:ext>
            </a:extLst>
          </p:cNvPr>
          <p:cNvSpPr txBox="1"/>
          <p:nvPr/>
        </p:nvSpPr>
        <p:spPr>
          <a:xfrm>
            <a:off x="451944" y="3671778"/>
            <a:ext cx="2764221"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Peer Review Case Study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Quality of Care Concern</a:t>
            </a:r>
          </a:p>
        </p:txBody>
      </p:sp>
      <p:pic>
        <p:nvPicPr>
          <p:cNvPr id="6" name="Picture 5">
            <a:extLst>
              <a:ext uri="{FF2B5EF4-FFF2-40B4-BE49-F238E27FC236}">
                <a16:creationId xmlns:a16="http://schemas.microsoft.com/office/drawing/2014/main" xmlns="" id="{A4700550-4741-6C0A-5B59-5E86376FB132}"/>
              </a:ext>
            </a:extLst>
          </p:cNvPr>
          <p:cNvPicPr>
            <a:picLocks noChangeAspect="1"/>
          </p:cNvPicPr>
          <p:nvPr/>
        </p:nvPicPr>
        <p:blipFill rotWithShape="1">
          <a:blip r:embed="rId2">
            <a:extLst>
              <a:ext uri="{28A0092B-C50C-407E-A947-70E740481C1C}">
                <a14:useLocalDpi xmlns:a14="http://schemas.microsoft.com/office/drawing/2010/main" val="0"/>
              </a:ext>
            </a:extLst>
          </a:blip>
          <a:srcRect l="2488" t="944" r="1466" b="1089"/>
          <a:stretch/>
        </p:blipFill>
        <p:spPr>
          <a:xfrm>
            <a:off x="0" y="5541"/>
            <a:ext cx="3668110" cy="3496887"/>
          </a:xfrm>
          <a:prstGeom prst="rect">
            <a:avLst/>
          </a:prstGeom>
        </p:spPr>
      </p:pic>
      <p:sp>
        <p:nvSpPr>
          <p:cNvPr id="7" name="Rectangle 6">
            <a:extLst>
              <a:ext uri="{FF2B5EF4-FFF2-40B4-BE49-F238E27FC236}">
                <a16:creationId xmlns:a16="http://schemas.microsoft.com/office/drawing/2014/main" xmlns="" id="{493F6F9C-3A40-CE09-A983-2D8C0562D34A}"/>
              </a:ext>
            </a:extLst>
          </p:cNvPr>
          <p:cNvSpPr/>
          <p:nvPr/>
        </p:nvSpPr>
        <p:spPr>
          <a:xfrm>
            <a:off x="5720294" y="1282471"/>
            <a:ext cx="4147752" cy="5617029"/>
          </a:xfrm>
          <a:prstGeom prst="rect">
            <a:avLst/>
          </a:prstGeom>
          <a:gradFill>
            <a:gsLst>
              <a:gs pos="32000">
                <a:srgbClr val="7CB6BE"/>
              </a:gs>
              <a:gs pos="100000">
                <a:srgbClr val="ED7D3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The two deaths not attributed to co-morbidities were patients of the provider under review</a:t>
            </a:r>
            <a:r>
              <a:rPr lang="en-US" sz="2000">
                <a:solidFill>
                  <a:prstClr val="white"/>
                </a:solidFill>
                <a:effectLst>
                  <a:outerShdw blurRad="38100" dist="38100" dir="2700000" algn="tl">
                    <a:srgbClr val="000000">
                      <a:alpha val="43137"/>
                    </a:srgbClr>
                  </a:outerShdw>
                </a:effectLst>
                <a:latin typeface="Calibri" panose="020F0502020204030204"/>
              </a:rPr>
              <a:t> --validating</a:t>
            </a:r>
            <a:r>
              <a:rPr kumimoji="0" lang="en-US" sz="2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000" b="0"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000" b="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this provider as an outlier in his specialty.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FF9300"/>
                </a:solidFill>
                <a:effectLst>
                  <a:outerShdw blurRad="38100" dist="38100" dir="2700000" algn="tl">
                    <a:srgbClr val="000000">
                      <a:alpha val="43137"/>
                    </a:srgbClr>
                  </a:outerShdw>
                </a:effectLst>
                <a:uLnTx/>
                <a:uFillTx/>
                <a:latin typeface="Calibri" panose="020F0502020204030204"/>
                <a:ea typeface="+mn-ea"/>
                <a:cs typeface="+mn-cs"/>
              </a:rPr>
              <a:t>Now what?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Tahoma" panose="020B0604030504040204" pitchFamily="34" charset="0"/>
                <a:cs typeface="Tahoma" panose="020B0604030504040204" pitchFamily="34" charset="0"/>
              </a:rPr>
              <a:t>The committee now has the option to develop a remediation plan. But what will that look like?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06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xit" presetSubtype="21" fill="hold" grpId="0" nodeType="withEffect">
                                  <p:stCondLst>
                                    <p:cond delay="0"/>
                                  </p:stCondLst>
                                  <p:childTnLst>
                                    <p:animEffect transition="out" filter="barn(inVertical)">
                                      <p:cBhvr>
                                        <p:cTn id="9" dur="500"/>
                                        <p:tgtEl>
                                          <p:spTgt spid="3">
                                            <p:txEl>
                                              <p:pRg st="0" end="0"/>
                                            </p:txEl>
                                          </p:spTgt>
                                        </p:tgtEl>
                                      </p:cBhvr>
                                    </p:animEffect>
                                    <p:set>
                                      <p:cBhvr>
                                        <p:cTn id="10" dur="1" fill="hold">
                                          <p:stCondLst>
                                            <p:cond delay="499"/>
                                          </p:stCondLst>
                                        </p:cTn>
                                        <p:tgtEl>
                                          <p:spTgt spid="3">
                                            <p:txEl>
                                              <p:pRg st="0" end="0"/>
                                            </p:txEl>
                                          </p:spTgt>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16" presetClass="exit" presetSubtype="21" fill="hold" grpId="0" nodeType="withEffect">
                                  <p:stCondLst>
                                    <p:cond delay="0"/>
                                  </p:stCondLst>
                                  <p:childTnLst>
                                    <p:animEffect transition="out" filter="barn(inVertical)">
                                      <p:cBhvr>
                                        <p:cTn id="15" dur="500"/>
                                        <p:tgtEl>
                                          <p:spTgt spid="3">
                                            <p:txEl>
                                              <p:pRg st="4" end="4"/>
                                            </p:txEl>
                                          </p:spTgt>
                                        </p:tgtEl>
                                      </p:cBhvr>
                                    </p:animEffect>
                                    <p:set>
                                      <p:cBhvr>
                                        <p:cTn id="16" dur="1" fill="hold">
                                          <p:stCondLst>
                                            <p:cond delay="499"/>
                                          </p:stCondLst>
                                        </p:cTn>
                                        <p:tgtEl>
                                          <p:spTgt spid="3">
                                            <p:txEl>
                                              <p:pRg st="4" end="4"/>
                                            </p:txEl>
                                          </p:spTgt>
                                        </p:tgtEl>
                                        <p:attrNameLst>
                                          <p:attrName>style.visibility</p:attrName>
                                        </p:attrNameLst>
                                      </p:cBhvr>
                                      <p:to>
                                        <p:strVal val="hidden"/>
                                      </p:to>
                                    </p:set>
                                  </p:childTnLst>
                                </p:cTn>
                              </p:par>
                              <p:par>
                                <p:cTn id="17" presetID="16" presetClass="exit" presetSubtype="21" fill="hold" grpId="0" nodeType="withEffect">
                                  <p:stCondLst>
                                    <p:cond delay="0"/>
                                  </p:stCondLst>
                                  <p:childTnLst>
                                    <p:animEffect transition="out" filter="barn(inVertical)">
                                      <p:cBhvr>
                                        <p:cTn id="18" dur="500"/>
                                        <p:tgtEl>
                                          <p:spTgt spid="3">
                                            <p:txEl>
                                              <p:pRg st="6" end="6"/>
                                            </p:txEl>
                                          </p:spTgt>
                                        </p:tgtEl>
                                      </p:cBhvr>
                                    </p:animEffect>
                                    <p:set>
                                      <p:cBhvr>
                                        <p:cTn id="19"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83436F-5ECE-6F3F-F13A-6966EBAE1B27}"/>
              </a:ext>
            </a:extLst>
          </p:cNvPr>
          <p:cNvSpPr>
            <a:spLocks noGrp="1"/>
          </p:cNvSpPr>
          <p:nvPr>
            <p:ph type="title"/>
          </p:nvPr>
        </p:nvSpPr>
        <p:spPr>
          <a:xfrm>
            <a:off x="4234542" y="365125"/>
            <a:ext cx="7119257" cy="1325563"/>
          </a:xfrm>
        </p:spPr>
        <p:txBody>
          <a:bodyPr/>
          <a:lstStyle/>
          <a:p>
            <a:r>
              <a:rPr lang="en-US">
                <a:effectLst>
                  <a:outerShdw blurRad="38100" dist="38100" dir="2700000" algn="tl">
                    <a:srgbClr val="000000">
                      <a:alpha val="43137"/>
                    </a:srgbClr>
                  </a:outerShdw>
                </a:effectLst>
              </a:rPr>
              <a:t>Possible Excess Complication Rate</a:t>
            </a:r>
          </a:p>
        </p:txBody>
      </p:sp>
      <p:sp>
        <p:nvSpPr>
          <p:cNvPr id="3" name="Content Placeholder 2">
            <a:extLst>
              <a:ext uri="{FF2B5EF4-FFF2-40B4-BE49-F238E27FC236}">
                <a16:creationId xmlns:a16="http://schemas.microsoft.com/office/drawing/2014/main" xmlns="" id="{6425157C-13CB-1820-E5FE-E577B09C604A}"/>
              </a:ext>
            </a:extLst>
          </p:cNvPr>
          <p:cNvSpPr>
            <a:spLocks noGrp="1"/>
          </p:cNvSpPr>
          <p:nvPr>
            <p:ph idx="1"/>
          </p:nvPr>
        </p:nvSpPr>
        <p:spPr>
          <a:xfrm>
            <a:off x="4234542" y="1711324"/>
            <a:ext cx="7505514" cy="4530725"/>
          </a:xfrm>
        </p:spPr>
        <p:txBody>
          <a:bodyPr>
            <a:normAutofit/>
          </a:bodyPr>
          <a:lstStyle/>
          <a:p>
            <a:pPr indent="0" algn="just">
              <a:lnSpc>
                <a:spcPct val="100000"/>
              </a:lnSpc>
              <a:spcBef>
                <a:spcPts val="0"/>
              </a:spcBef>
              <a:buNone/>
            </a:pPr>
            <a:r>
              <a:rPr lang="en-US" b="1" i="1"/>
              <a:t>Initial Sub-Group Findings</a:t>
            </a:r>
          </a:p>
          <a:p>
            <a:pPr indent="0" algn="just">
              <a:lnSpc>
                <a:spcPct val="100000"/>
              </a:lnSpc>
              <a:spcBef>
                <a:spcPts val="0"/>
              </a:spcBef>
              <a:buNone/>
            </a:pPr>
            <a:endParaRPr lang="en-US" b="1" i="1"/>
          </a:p>
          <a:p>
            <a:pPr marL="685800" indent="-457200">
              <a:lnSpc>
                <a:spcPct val="100000"/>
              </a:lnSpc>
              <a:spcBef>
                <a:spcPts val="0"/>
              </a:spcBef>
            </a:pPr>
            <a:r>
              <a:rPr lang="en-US" sz="2200"/>
              <a:t>The reviewers have gleaned considerable information about all of the surgeons’ care, with both good and poor outcomes</a:t>
            </a:r>
          </a:p>
          <a:p>
            <a:pPr marL="685800" indent="-457200">
              <a:lnSpc>
                <a:spcPct val="100000"/>
              </a:lnSpc>
              <a:spcBef>
                <a:spcPts val="0"/>
              </a:spcBef>
            </a:pPr>
            <a:endParaRPr lang="en-US" sz="2200"/>
          </a:p>
          <a:p>
            <a:pPr marL="685800" indent="-457200">
              <a:lnSpc>
                <a:spcPct val="100000"/>
              </a:lnSpc>
              <a:spcBef>
                <a:spcPts val="0"/>
              </a:spcBef>
            </a:pPr>
            <a:r>
              <a:rPr lang="en-US" sz="2200"/>
              <a:t>At times, no clear definable etiology of the complications was apparent</a:t>
            </a:r>
          </a:p>
          <a:p>
            <a:pPr marL="685800" indent="-457200">
              <a:lnSpc>
                <a:spcPct val="100000"/>
              </a:lnSpc>
              <a:spcBef>
                <a:spcPts val="0"/>
              </a:spcBef>
            </a:pPr>
            <a:endParaRPr lang="en-US" sz="2200"/>
          </a:p>
          <a:p>
            <a:pPr marL="685800" indent="-457200">
              <a:lnSpc>
                <a:spcPct val="100000"/>
              </a:lnSpc>
              <a:spcBef>
                <a:spcPts val="0"/>
              </a:spcBef>
            </a:pPr>
            <a:r>
              <a:rPr lang="en-US" sz="2200"/>
              <a:t>The reviewers did identify differences in surgical technique and perioperative care between the surgeon under review and his peers</a:t>
            </a:r>
          </a:p>
        </p:txBody>
      </p:sp>
      <p:sp>
        <p:nvSpPr>
          <p:cNvPr id="5" name="TextBox 4">
            <a:extLst>
              <a:ext uri="{FF2B5EF4-FFF2-40B4-BE49-F238E27FC236}">
                <a16:creationId xmlns:a16="http://schemas.microsoft.com/office/drawing/2014/main" xmlns="" id="{0A5F28FC-6CDC-0129-5FAA-0ECC84B16C4A}"/>
              </a:ext>
            </a:extLst>
          </p:cNvPr>
          <p:cNvSpPr txBox="1"/>
          <p:nvPr/>
        </p:nvSpPr>
        <p:spPr>
          <a:xfrm>
            <a:off x="451944" y="3671778"/>
            <a:ext cx="2764221"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Peer Review Scenario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Quality of Care Concern</a:t>
            </a:r>
          </a:p>
        </p:txBody>
      </p:sp>
      <p:pic>
        <p:nvPicPr>
          <p:cNvPr id="6" name="Picture 5">
            <a:extLst>
              <a:ext uri="{FF2B5EF4-FFF2-40B4-BE49-F238E27FC236}">
                <a16:creationId xmlns:a16="http://schemas.microsoft.com/office/drawing/2014/main" xmlns="" id="{A4700550-4741-6C0A-5B59-5E86376FB132}"/>
              </a:ext>
            </a:extLst>
          </p:cNvPr>
          <p:cNvPicPr>
            <a:picLocks noChangeAspect="1"/>
          </p:cNvPicPr>
          <p:nvPr/>
        </p:nvPicPr>
        <p:blipFill rotWithShape="1">
          <a:blip r:embed="rId2">
            <a:extLst>
              <a:ext uri="{28A0092B-C50C-407E-A947-70E740481C1C}">
                <a14:useLocalDpi xmlns:a14="http://schemas.microsoft.com/office/drawing/2010/main" val="0"/>
              </a:ext>
            </a:extLst>
          </a:blip>
          <a:srcRect l="2488" t="944" r="1466" b="1089"/>
          <a:stretch/>
        </p:blipFill>
        <p:spPr>
          <a:xfrm>
            <a:off x="0" y="5541"/>
            <a:ext cx="3668110" cy="3496887"/>
          </a:xfrm>
          <a:prstGeom prst="rect">
            <a:avLst/>
          </a:prstGeom>
        </p:spPr>
      </p:pic>
      <p:sp>
        <p:nvSpPr>
          <p:cNvPr id="7" name="Rectangle 6">
            <a:extLst>
              <a:ext uri="{FF2B5EF4-FFF2-40B4-BE49-F238E27FC236}">
                <a16:creationId xmlns:a16="http://schemas.microsoft.com/office/drawing/2014/main" xmlns="" id="{493F6F9C-3A40-CE09-A983-2D8C0562D34A}"/>
              </a:ext>
            </a:extLst>
          </p:cNvPr>
          <p:cNvSpPr/>
          <p:nvPr/>
        </p:nvSpPr>
        <p:spPr>
          <a:xfrm>
            <a:off x="5714953" y="1278592"/>
            <a:ext cx="4147752" cy="5617029"/>
          </a:xfrm>
          <a:prstGeom prst="rect">
            <a:avLst/>
          </a:prstGeom>
          <a:gradFill flip="none" rotWithShape="1">
            <a:gsLst>
              <a:gs pos="32000">
                <a:srgbClr val="7CB6BE"/>
              </a:gs>
              <a:gs pos="100000">
                <a:srgbClr val="ED7D3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Tahoma" panose="020B0604030504040204" pitchFamily="34" charset="0"/>
                <a:cs typeface="Tahoma" panose="020B0604030504040204" pitchFamily="34" charset="0"/>
              </a:rPr>
              <a:t>Three key opportunities in this providers cases were identified.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Tahoma" panose="020B0604030504040204" pitchFamily="34" charset="0"/>
              <a:cs typeface="Tahoma" panose="020B0604030504040204" pitchFamily="34" charset="0"/>
            </a:endParaRPr>
          </a:p>
          <a:p>
            <a:pPr marL="574660" marR="0" lvl="0" indent="-287331" algn="l" defTabSz="877866" rtl="0" eaLnBrk="1" fontAlgn="auto" latinLnBrk="0" hangingPunct="1">
              <a:lnSpc>
                <a:spcPct val="100000"/>
              </a:lnSpc>
              <a:spcBef>
                <a:spcPts val="0"/>
              </a:spcBef>
              <a:spcAft>
                <a:spcPts val="0"/>
              </a:spcAft>
              <a:buClrTx/>
              <a:buSzTx/>
              <a:buFont typeface="Arial" panose="020B0604020202020204" pitchFamily="34" charset="0"/>
              <a:buChar char="•"/>
              <a:tabLst>
                <a:tab pos="5259257" algn="l"/>
              </a:tabLst>
              <a:defRPr/>
            </a:pPr>
            <a:r>
              <a:rPr kumimoji="0" lang="en-US" sz="2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Tahoma" panose="020B0604030504040204" pitchFamily="34" charset="0"/>
                <a:cs typeface="Tahoma" panose="020B0604030504040204" pitchFamily="34" charset="0"/>
              </a:rPr>
              <a:t>This provider preferred performing an end-to-end (E-E) vs. side-to-end (S-E) anastomosis technique in all his cases</a:t>
            </a:r>
          </a:p>
          <a:p>
            <a:pPr marL="574660" marR="0" lvl="0" indent="-287331" algn="l" defTabSz="877866" rtl="0" eaLnBrk="1" fontAlgn="auto" latinLnBrk="0" hangingPunct="1">
              <a:lnSpc>
                <a:spcPct val="100000"/>
              </a:lnSpc>
              <a:spcBef>
                <a:spcPts val="0"/>
              </a:spcBef>
              <a:spcAft>
                <a:spcPts val="0"/>
              </a:spcAft>
              <a:buClrTx/>
              <a:buSzTx/>
              <a:buFont typeface="Arial" panose="020B0604020202020204" pitchFamily="34" charset="0"/>
              <a:buChar char="•"/>
              <a:tabLst>
                <a:tab pos="5259257" algn="l"/>
              </a:tabLst>
              <a:defRPr/>
            </a:pPr>
            <a:r>
              <a:rPr kumimoji="0" lang="en-US" sz="2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Tahoma" panose="020B0604030504040204" pitchFamily="34" charset="0"/>
                <a:cs typeface="Tahoma" panose="020B0604030504040204" pitchFamily="34" charset="0"/>
              </a:rPr>
              <a:t>Antibiotic prophylaxis and discontinuation of corticosteroids</a:t>
            </a:r>
          </a:p>
          <a:p>
            <a:pPr marL="574660" marR="0" lvl="0" indent="-287331" algn="l" defTabSz="877866" rtl="0" eaLnBrk="1" fontAlgn="auto" latinLnBrk="0" hangingPunct="1">
              <a:lnSpc>
                <a:spcPct val="100000"/>
              </a:lnSpc>
              <a:spcBef>
                <a:spcPts val="0"/>
              </a:spcBef>
              <a:spcAft>
                <a:spcPts val="0"/>
              </a:spcAft>
              <a:buClrTx/>
              <a:buSzTx/>
              <a:buFont typeface="Arial" panose="020B0604020202020204" pitchFamily="34" charset="0"/>
              <a:buChar char="•"/>
              <a:tabLst>
                <a:tab pos="5259257" algn="l"/>
              </a:tabLst>
              <a:defRPr/>
            </a:pPr>
            <a:r>
              <a:rPr kumimoji="0" lang="en-US" sz="2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Tahoma" panose="020B0604030504040204" pitchFamily="34" charset="0"/>
                <a:cs typeface="Tahoma" panose="020B0604030504040204" pitchFamily="34" charset="0"/>
              </a:rPr>
              <a:t>Intraoperative air leak test</a:t>
            </a:r>
            <a:endParaRPr kumimoji="0" lang="en-US" sz="2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7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xit" presetSubtype="21" fill="hold" grpId="0" nodeType="withEffect">
                                  <p:stCondLst>
                                    <p:cond delay="0"/>
                                  </p:stCondLst>
                                  <p:childTnLst>
                                    <p:animEffect transition="out" filter="barn(inVertical)">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83436F-5ECE-6F3F-F13A-6966EBAE1B27}"/>
              </a:ext>
            </a:extLst>
          </p:cNvPr>
          <p:cNvSpPr>
            <a:spLocks noGrp="1"/>
          </p:cNvSpPr>
          <p:nvPr>
            <p:ph type="title"/>
          </p:nvPr>
        </p:nvSpPr>
        <p:spPr>
          <a:xfrm>
            <a:off x="4234542" y="365125"/>
            <a:ext cx="7119257" cy="1325563"/>
          </a:xfrm>
        </p:spPr>
        <p:txBody>
          <a:bodyPr/>
          <a:lstStyle/>
          <a:p>
            <a:r>
              <a:rPr lang="en-US">
                <a:effectLst>
                  <a:outerShdw blurRad="38100" dist="38100" dir="2700000" algn="tl">
                    <a:srgbClr val="000000">
                      <a:alpha val="43137"/>
                    </a:srgbClr>
                  </a:outerShdw>
                </a:effectLst>
              </a:rPr>
              <a:t>Possible Excess Complication Rate</a:t>
            </a:r>
          </a:p>
        </p:txBody>
      </p:sp>
      <p:sp>
        <p:nvSpPr>
          <p:cNvPr id="3" name="Content Placeholder 2">
            <a:extLst>
              <a:ext uri="{FF2B5EF4-FFF2-40B4-BE49-F238E27FC236}">
                <a16:creationId xmlns:a16="http://schemas.microsoft.com/office/drawing/2014/main" xmlns="" id="{6425157C-13CB-1820-E5FE-E577B09C604A}"/>
              </a:ext>
            </a:extLst>
          </p:cNvPr>
          <p:cNvSpPr>
            <a:spLocks noGrp="1"/>
          </p:cNvSpPr>
          <p:nvPr>
            <p:ph idx="1"/>
          </p:nvPr>
        </p:nvSpPr>
        <p:spPr>
          <a:xfrm>
            <a:off x="4234542" y="1711324"/>
            <a:ext cx="7505514" cy="4530725"/>
          </a:xfrm>
        </p:spPr>
        <p:txBody>
          <a:bodyPr>
            <a:normAutofit/>
          </a:bodyPr>
          <a:lstStyle/>
          <a:p>
            <a:pPr indent="0" algn="just">
              <a:lnSpc>
                <a:spcPct val="100000"/>
              </a:lnSpc>
              <a:spcBef>
                <a:spcPts val="0"/>
              </a:spcBef>
              <a:buNone/>
            </a:pPr>
            <a:r>
              <a:rPr lang="en-US" b="1" i="1"/>
              <a:t>Options Moving Forward</a:t>
            </a:r>
          </a:p>
          <a:p>
            <a:pPr indent="0" algn="just">
              <a:lnSpc>
                <a:spcPct val="100000"/>
              </a:lnSpc>
              <a:spcBef>
                <a:spcPts val="0"/>
              </a:spcBef>
              <a:buNone/>
            </a:pPr>
            <a:endParaRPr lang="en-US" b="1" i="1"/>
          </a:p>
          <a:p>
            <a:pPr marL="685800" indent="-457200">
              <a:lnSpc>
                <a:spcPct val="100000"/>
              </a:lnSpc>
              <a:spcBef>
                <a:spcPts val="0"/>
              </a:spcBef>
            </a:pPr>
            <a:r>
              <a:rPr lang="en-US" sz="2200"/>
              <a:t>More extensive review with other privileged providers</a:t>
            </a:r>
          </a:p>
          <a:p>
            <a:pPr marL="685800" indent="-457200">
              <a:lnSpc>
                <a:spcPct val="100000"/>
              </a:lnSpc>
              <a:spcBef>
                <a:spcPts val="0"/>
              </a:spcBef>
            </a:pPr>
            <a:endParaRPr lang="en-US" sz="2200"/>
          </a:p>
          <a:p>
            <a:pPr marL="685800" indent="-457200">
              <a:lnSpc>
                <a:spcPct val="100000"/>
              </a:lnSpc>
              <a:spcBef>
                <a:spcPts val="0"/>
              </a:spcBef>
            </a:pPr>
            <a:r>
              <a:rPr lang="en-US" sz="2200"/>
              <a:t>External Peer Review</a:t>
            </a:r>
          </a:p>
          <a:p>
            <a:pPr marL="685800" indent="-457200">
              <a:lnSpc>
                <a:spcPct val="100000"/>
              </a:lnSpc>
              <a:spcBef>
                <a:spcPts val="0"/>
              </a:spcBef>
            </a:pPr>
            <a:endParaRPr lang="en-US" sz="2200"/>
          </a:p>
          <a:p>
            <a:pPr marL="685800" indent="-457200">
              <a:lnSpc>
                <a:spcPct val="100000"/>
              </a:lnSpc>
              <a:spcBef>
                <a:spcPts val="0"/>
              </a:spcBef>
            </a:pPr>
            <a:r>
              <a:rPr lang="en-US" sz="2200"/>
              <a:t>Creation of a Remediation Plan</a:t>
            </a:r>
          </a:p>
        </p:txBody>
      </p:sp>
      <p:sp>
        <p:nvSpPr>
          <p:cNvPr id="5" name="TextBox 4">
            <a:extLst>
              <a:ext uri="{FF2B5EF4-FFF2-40B4-BE49-F238E27FC236}">
                <a16:creationId xmlns:a16="http://schemas.microsoft.com/office/drawing/2014/main" xmlns="" id="{0A5F28FC-6CDC-0129-5FAA-0ECC84B16C4A}"/>
              </a:ext>
            </a:extLst>
          </p:cNvPr>
          <p:cNvSpPr txBox="1"/>
          <p:nvPr/>
        </p:nvSpPr>
        <p:spPr>
          <a:xfrm>
            <a:off x="451944" y="3671778"/>
            <a:ext cx="2764221"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Peer Review Scenario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Quality of Care Concern</a:t>
            </a:r>
          </a:p>
        </p:txBody>
      </p:sp>
      <p:pic>
        <p:nvPicPr>
          <p:cNvPr id="6" name="Picture 5">
            <a:extLst>
              <a:ext uri="{FF2B5EF4-FFF2-40B4-BE49-F238E27FC236}">
                <a16:creationId xmlns:a16="http://schemas.microsoft.com/office/drawing/2014/main" xmlns="" id="{A4700550-4741-6C0A-5B59-5E86376FB132}"/>
              </a:ext>
            </a:extLst>
          </p:cNvPr>
          <p:cNvPicPr>
            <a:picLocks noChangeAspect="1"/>
          </p:cNvPicPr>
          <p:nvPr/>
        </p:nvPicPr>
        <p:blipFill rotWithShape="1">
          <a:blip r:embed="rId2">
            <a:extLst>
              <a:ext uri="{28A0092B-C50C-407E-A947-70E740481C1C}">
                <a14:useLocalDpi xmlns:a14="http://schemas.microsoft.com/office/drawing/2010/main" val="0"/>
              </a:ext>
            </a:extLst>
          </a:blip>
          <a:srcRect l="2488" t="944" r="1466" b="1089"/>
          <a:stretch/>
        </p:blipFill>
        <p:spPr>
          <a:xfrm>
            <a:off x="0" y="5541"/>
            <a:ext cx="3668110" cy="3496887"/>
          </a:xfrm>
          <a:prstGeom prst="rect">
            <a:avLst/>
          </a:prstGeom>
        </p:spPr>
      </p:pic>
    </p:spTree>
    <p:extLst>
      <p:ext uri="{BB962C8B-B14F-4D97-AF65-F5344CB8AC3E}">
        <p14:creationId xmlns:p14="http://schemas.microsoft.com/office/powerpoint/2010/main" val="27199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xmlns="" id="{FB208A90-BE00-DE6B-B055-079FB9F2E837}"/>
              </a:ext>
            </a:extLst>
          </p:cNvPr>
          <p:cNvSpPr txBox="1">
            <a:spLocks/>
          </p:cNvSpPr>
          <p:nvPr/>
        </p:nvSpPr>
        <p:spPr>
          <a:xfrm>
            <a:off x="4234542" y="1893887"/>
            <a:ext cx="7119257" cy="45307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endParaRPr>
          </a:p>
          <a:p>
            <a:pPr marL="2286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To address these identified opportunities the Peer Review Committee developed a </a:t>
            </a:r>
            <a:r>
              <a:rPr kumimoji="0" lang="en-US" sz="2200" b="1" i="1" u="none" strike="noStrike" kern="1200" cap="none" spc="0" normalizeH="0" baseline="0" noProof="0">
                <a:ln>
                  <a:noFill/>
                </a:ln>
                <a:solidFill>
                  <a:srgbClr val="44546A"/>
                </a:solidFill>
                <a:effectLst/>
                <a:uLnTx/>
                <a:uFillTx/>
                <a:latin typeface="Calibri" panose="020F0502020204030204"/>
                <a:ea typeface="+mn-ea"/>
                <a:cs typeface="+mn-cs"/>
              </a:rPr>
              <a:t>“Triggered FPPE” </a:t>
            </a: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 Voluntary Improvement Plan:</a:t>
            </a:r>
          </a:p>
          <a:p>
            <a:pPr marL="2286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endParaRPr>
          </a:p>
          <a:p>
            <a:pPr marL="6858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Proctoring by a colorectal surgeon on the Side-to-End anastomosis technique (shown in some studies to lower risk of anastomotic leak)</a:t>
            </a:r>
          </a:p>
          <a:p>
            <a:pPr marL="6858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Incorporation of antibiotic prophylaxis and temporary discontinuation of corticosteroids (when in use) into cases</a:t>
            </a:r>
          </a:p>
          <a:p>
            <a:pPr marL="685800" marR="0" lvl="0" indent="-4572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Addition of intraoperative air leak test into colorectal anastomoses.</a:t>
            </a:r>
          </a:p>
        </p:txBody>
      </p:sp>
      <p:sp>
        <p:nvSpPr>
          <p:cNvPr id="2" name="Title 1">
            <a:extLst>
              <a:ext uri="{FF2B5EF4-FFF2-40B4-BE49-F238E27FC236}">
                <a16:creationId xmlns:a16="http://schemas.microsoft.com/office/drawing/2014/main" xmlns="" id="{3483436F-5ECE-6F3F-F13A-6966EBAE1B27}"/>
              </a:ext>
            </a:extLst>
          </p:cNvPr>
          <p:cNvSpPr>
            <a:spLocks noGrp="1"/>
          </p:cNvSpPr>
          <p:nvPr>
            <p:ph type="title"/>
          </p:nvPr>
        </p:nvSpPr>
        <p:spPr>
          <a:xfrm>
            <a:off x="4234542" y="365125"/>
            <a:ext cx="7119257" cy="1325563"/>
          </a:xfrm>
        </p:spPr>
        <p:txBody>
          <a:bodyPr/>
          <a:lstStyle/>
          <a:p>
            <a:r>
              <a:rPr lang="en-US">
                <a:effectLst>
                  <a:outerShdw blurRad="38100" dist="38100" dir="2700000" algn="tl">
                    <a:srgbClr val="000000">
                      <a:alpha val="43137"/>
                    </a:srgbClr>
                  </a:outerShdw>
                </a:effectLst>
              </a:rPr>
              <a:t>Possible Excess Complication Rate</a:t>
            </a:r>
          </a:p>
        </p:txBody>
      </p:sp>
      <p:sp>
        <p:nvSpPr>
          <p:cNvPr id="5" name="TextBox 4">
            <a:extLst>
              <a:ext uri="{FF2B5EF4-FFF2-40B4-BE49-F238E27FC236}">
                <a16:creationId xmlns:a16="http://schemas.microsoft.com/office/drawing/2014/main" xmlns="" id="{0A5F28FC-6CDC-0129-5FAA-0ECC84B16C4A}"/>
              </a:ext>
            </a:extLst>
          </p:cNvPr>
          <p:cNvSpPr txBox="1"/>
          <p:nvPr/>
        </p:nvSpPr>
        <p:spPr>
          <a:xfrm>
            <a:off x="451944" y="3671778"/>
            <a:ext cx="2764221"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Peer Review Scenario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Quality of Care Concern</a:t>
            </a:r>
          </a:p>
        </p:txBody>
      </p:sp>
      <p:pic>
        <p:nvPicPr>
          <p:cNvPr id="6" name="Picture 5">
            <a:extLst>
              <a:ext uri="{FF2B5EF4-FFF2-40B4-BE49-F238E27FC236}">
                <a16:creationId xmlns:a16="http://schemas.microsoft.com/office/drawing/2014/main" xmlns="" id="{A4700550-4741-6C0A-5B59-5E86376FB132}"/>
              </a:ext>
            </a:extLst>
          </p:cNvPr>
          <p:cNvPicPr>
            <a:picLocks noChangeAspect="1"/>
          </p:cNvPicPr>
          <p:nvPr/>
        </p:nvPicPr>
        <p:blipFill rotWithShape="1">
          <a:blip r:embed="rId2">
            <a:extLst>
              <a:ext uri="{28A0092B-C50C-407E-A947-70E740481C1C}">
                <a14:useLocalDpi xmlns:a14="http://schemas.microsoft.com/office/drawing/2010/main" val="0"/>
              </a:ext>
            </a:extLst>
          </a:blip>
          <a:srcRect l="2488" t="944" r="1466" b="1089"/>
          <a:stretch/>
        </p:blipFill>
        <p:spPr>
          <a:xfrm>
            <a:off x="0" y="5541"/>
            <a:ext cx="3668110" cy="3496887"/>
          </a:xfrm>
          <a:prstGeom prst="rect">
            <a:avLst/>
          </a:prstGeom>
        </p:spPr>
      </p:pic>
      <p:sp>
        <p:nvSpPr>
          <p:cNvPr id="7" name="Content Placeholder 2">
            <a:extLst>
              <a:ext uri="{FF2B5EF4-FFF2-40B4-BE49-F238E27FC236}">
                <a16:creationId xmlns:a16="http://schemas.microsoft.com/office/drawing/2014/main" xmlns="" id="{7981C6CF-317F-DB04-4D53-355580D5405F}"/>
              </a:ext>
            </a:extLst>
          </p:cNvPr>
          <p:cNvSpPr txBox="1">
            <a:spLocks/>
          </p:cNvSpPr>
          <p:nvPr/>
        </p:nvSpPr>
        <p:spPr>
          <a:xfrm>
            <a:off x="4643321" y="3856719"/>
            <a:ext cx="7505514" cy="8911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rPr>
              <a:t>Creation of a Remediation Plan</a:t>
            </a:r>
          </a:p>
        </p:txBody>
      </p:sp>
    </p:spTree>
    <p:extLst>
      <p:ext uri="{BB962C8B-B14F-4D97-AF65-F5344CB8AC3E}">
        <p14:creationId xmlns:p14="http://schemas.microsoft.com/office/powerpoint/2010/main" val="425256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875E-6 -4.81481E-6 L -0.03372 -0.31365 " pathEditMode="relative" rAng="0" ptsTypes="AA">
                                      <p:cBhvr>
                                        <p:cTn id="6" dur="2000" fill="hold"/>
                                        <p:tgtEl>
                                          <p:spTgt spid="7"/>
                                        </p:tgtEl>
                                        <p:attrNameLst>
                                          <p:attrName>ppt_x</p:attrName>
                                          <p:attrName>ppt_y</p:attrName>
                                        </p:attrNameLst>
                                      </p:cBhvr>
                                      <p:rCtr x="-1693" y="-15694"/>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9B0B896-2710-D05F-1C18-9716D43285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6E1A666D-5959-9AEE-A298-FB765B415896}"/>
              </a:ext>
            </a:extLst>
          </p:cNvPr>
          <p:cNvSpPr>
            <a:spLocks noGrp="1"/>
          </p:cNvSpPr>
          <p:nvPr>
            <p:ph type="title"/>
          </p:nvPr>
        </p:nvSpPr>
        <p:spPr/>
        <p:txBody>
          <a:bodyPr/>
          <a:lstStyle/>
          <a:p>
            <a:r>
              <a:rPr lang="en-US" sz="4000" b="1" dirty="0">
                <a:solidFill>
                  <a:srgbClr val="63B1BC"/>
                </a:solidFill>
                <a:effectLst>
                  <a:outerShdw blurRad="38100" dist="38100" dir="2700000" algn="tl">
                    <a:srgbClr val="000000">
                      <a:alpha val="43137"/>
                    </a:srgbClr>
                  </a:outerShdw>
                </a:effectLst>
                <a:latin typeface="Calibri Light" panose="020F0302020204030204"/>
              </a:rPr>
              <a:t>Medical Staff Reappointments</a:t>
            </a:r>
          </a:p>
        </p:txBody>
      </p:sp>
      <p:sp>
        <p:nvSpPr>
          <p:cNvPr id="3" name="Content Placeholder 2">
            <a:extLst>
              <a:ext uri="{FF2B5EF4-FFF2-40B4-BE49-F238E27FC236}">
                <a16:creationId xmlns:a16="http://schemas.microsoft.com/office/drawing/2014/main" xmlns="" id="{A6A4E99C-DABA-A22E-4CF3-3868895AAFF7}"/>
              </a:ext>
            </a:extLst>
          </p:cNvPr>
          <p:cNvSpPr>
            <a:spLocks noGrp="1"/>
          </p:cNvSpPr>
          <p:nvPr>
            <p:ph idx="1"/>
          </p:nvPr>
        </p:nvSpPr>
        <p:spPr>
          <a:xfrm>
            <a:off x="838200" y="1545181"/>
            <a:ext cx="7401448" cy="4351338"/>
          </a:xfrm>
        </p:spPr>
        <p:txBody>
          <a:bodyPr/>
          <a:lstStyle/>
          <a:p>
            <a:pPr>
              <a:lnSpc>
                <a:spcPct val="100000"/>
              </a:lnSpc>
              <a:spcBef>
                <a:spcPts val="0"/>
              </a:spcBef>
              <a:defRPr/>
            </a:pPr>
            <a:r>
              <a:rPr kumimoji="0" lang="en-US" sz="2200" b="0" i="0" u="none" strike="noStrike" kern="1200" cap="none" spc="0" normalizeH="0" baseline="0" noProof="0" dirty="0">
                <a:ln>
                  <a:noFill/>
                </a:ln>
                <a:solidFill>
                  <a:schemeClr val="tx2"/>
                </a:solidFill>
                <a:uLnTx/>
                <a:uFillTx/>
                <a:latin typeface="Calibri" panose="020F0502020204030204" pitchFamily="34" charset="0"/>
                <a:ea typeface="Calibri" panose="020F0502020204030204" pitchFamily="34" charset="0"/>
                <a:cs typeface="Calibri" panose="020F0502020204030204" pitchFamily="34" charset="0"/>
              </a:rPr>
              <a:t>All references are not equal – be sure they are appropriate peer references (i.e., hold the same privileges)</a:t>
            </a:r>
          </a:p>
          <a:p>
            <a:pPr>
              <a:lnSpc>
                <a:spcPct val="100000"/>
              </a:lnSpc>
              <a:spcBef>
                <a:spcPts val="0"/>
              </a:spcBef>
              <a:defRPr/>
            </a:pPr>
            <a:endParaRPr lang="en-US" sz="20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defRPr/>
            </a:pPr>
            <a:r>
              <a:rPr lang="en-US" sz="2200" dirty="0">
                <a:solidFill>
                  <a:schemeClr val="tx2"/>
                </a:solidFill>
                <a:latin typeface="Calibri" panose="020F0502020204030204" pitchFamily="34" charset="0"/>
                <a:ea typeface="Calibri" panose="020F0502020204030204" pitchFamily="34" charset="0"/>
                <a:cs typeface="Calibri" panose="020F0502020204030204" pitchFamily="34" charset="0"/>
              </a:rPr>
              <a:t>Ensure reference forms include ACGME area of competency</a:t>
            </a:r>
          </a:p>
          <a:p>
            <a:pPr lvl="1">
              <a:lnSpc>
                <a:spcPct val="100000"/>
              </a:lnSpc>
              <a:spcBef>
                <a:spcPts val="0"/>
              </a:spcBef>
              <a:buFont typeface="Courier New" panose="02070309020205020404" pitchFamily="49" charset="0"/>
              <a:buChar char="o"/>
              <a:defRPr/>
            </a:pPr>
            <a:r>
              <a:rPr lang="en-US" sz="2000" dirty="0">
                <a:solidFill>
                  <a:schemeClr val="tx2"/>
                </a:solidFill>
                <a:latin typeface="Calibri" panose="020F0502020204030204" pitchFamily="34" charset="0"/>
                <a:ea typeface="Calibri" panose="020F0502020204030204" pitchFamily="34" charset="0"/>
                <a:cs typeface="Calibri" panose="020F0502020204030204" pitchFamily="34" charset="0"/>
              </a:rPr>
              <a:t>Ask specific questions</a:t>
            </a:r>
          </a:p>
          <a:p>
            <a:pPr lvl="1">
              <a:lnSpc>
                <a:spcPct val="100000"/>
              </a:lnSpc>
              <a:spcBef>
                <a:spcPts val="0"/>
              </a:spcBef>
              <a:buFont typeface="Courier New" panose="02070309020205020404" pitchFamily="49" charset="0"/>
              <a:buChar char="o"/>
              <a:defRPr/>
            </a:pPr>
            <a:r>
              <a:rPr lang="en-US" sz="2000" dirty="0">
                <a:solidFill>
                  <a:schemeClr val="tx2"/>
                </a:solidFill>
                <a:latin typeface="Calibri" panose="020F0502020204030204" pitchFamily="34" charset="0"/>
                <a:ea typeface="Calibri" panose="020F0502020204030204" pitchFamily="34" charset="0"/>
                <a:cs typeface="Calibri" panose="020F0502020204030204" pitchFamily="34" charset="0"/>
              </a:rPr>
              <a:t>Ask for review of currently granted privileges</a:t>
            </a:r>
          </a:p>
          <a:p>
            <a:pPr>
              <a:lnSpc>
                <a:spcPct val="100000"/>
              </a:lnSpc>
              <a:spcBef>
                <a:spcPts val="0"/>
              </a:spcBef>
              <a:defRPr/>
            </a:pPr>
            <a:endParaRPr lang="en-US" sz="20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defRPr/>
            </a:pPr>
            <a:r>
              <a:rPr lang="en-US" sz="2200" dirty="0">
                <a:solidFill>
                  <a:schemeClr val="tx2"/>
                </a:solidFill>
                <a:latin typeface="Calibri" panose="020F0502020204030204" pitchFamily="34" charset="0"/>
                <a:ea typeface="Calibri" panose="020F0502020204030204" pitchFamily="34" charset="0"/>
                <a:cs typeface="Calibri" panose="020F0502020204030204" pitchFamily="34" charset="0"/>
              </a:rPr>
              <a:t>Remember – you are looking for data related to </a:t>
            </a:r>
            <a:r>
              <a:rPr lang="en-US" sz="2200" b="1" i="1" u="sng" dirty="0">
                <a:solidFill>
                  <a:schemeClr val="tx2"/>
                </a:solidFill>
                <a:latin typeface="Calibri" panose="020F0502020204030204" pitchFamily="34" charset="0"/>
                <a:ea typeface="Calibri" panose="020F0502020204030204" pitchFamily="34" charset="0"/>
                <a:cs typeface="Calibri" panose="020F0502020204030204" pitchFamily="34" charset="0"/>
              </a:rPr>
              <a:t>competency</a:t>
            </a:r>
            <a:r>
              <a:rPr lang="en-US" sz="2200" dirty="0">
                <a:solidFill>
                  <a:schemeClr val="tx2"/>
                </a:solidFill>
                <a:latin typeface="Calibri" panose="020F0502020204030204" pitchFamily="34" charset="0"/>
                <a:ea typeface="Calibri" panose="020F0502020204030204" pitchFamily="34" charset="0"/>
                <a:cs typeface="Calibri" panose="020F0502020204030204" pitchFamily="34" charset="0"/>
              </a:rPr>
              <a:t>. A reference describing a provider as “nice” is….nice, but provides no insight into clinical competence</a:t>
            </a:r>
          </a:p>
        </p:txBody>
      </p:sp>
      <p:sp>
        <p:nvSpPr>
          <p:cNvPr id="5" name="TextBox 4">
            <a:extLst>
              <a:ext uri="{FF2B5EF4-FFF2-40B4-BE49-F238E27FC236}">
                <a16:creationId xmlns:a16="http://schemas.microsoft.com/office/drawing/2014/main" xmlns="" id="{41467853-2F37-82D1-4604-0BA92E799696}"/>
              </a:ext>
            </a:extLst>
          </p:cNvPr>
          <p:cNvSpPr txBox="1"/>
          <p:nvPr/>
        </p:nvSpPr>
        <p:spPr>
          <a:xfrm>
            <a:off x="8534427" y="2246968"/>
            <a:ext cx="3657600" cy="1754326"/>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Peer Evaluations / References</a:t>
            </a:r>
          </a:p>
        </p:txBody>
      </p:sp>
      <p:grpSp>
        <p:nvGrpSpPr>
          <p:cNvPr id="16" name="Group 15">
            <a:extLst>
              <a:ext uri="{FF2B5EF4-FFF2-40B4-BE49-F238E27FC236}">
                <a16:creationId xmlns:a16="http://schemas.microsoft.com/office/drawing/2014/main" xmlns="" id="{E1171698-9D8C-249C-007C-13D0C0936FCF}"/>
              </a:ext>
            </a:extLst>
          </p:cNvPr>
          <p:cNvGrpSpPr/>
          <p:nvPr/>
        </p:nvGrpSpPr>
        <p:grpSpPr>
          <a:xfrm>
            <a:off x="2022042" y="5362505"/>
            <a:ext cx="5122314" cy="524320"/>
            <a:chOff x="2022042" y="5362505"/>
            <a:chExt cx="5122314" cy="524320"/>
          </a:xfrm>
        </p:grpSpPr>
        <p:pic>
          <p:nvPicPr>
            <p:cNvPr id="6" name="Picture 5">
              <a:extLst>
                <a:ext uri="{FF2B5EF4-FFF2-40B4-BE49-F238E27FC236}">
                  <a16:creationId xmlns:a16="http://schemas.microsoft.com/office/drawing/2014/main" xmlns="" id="{79A65B92-4B1E-354F-8FDD-05A53E6CFB67}"/>
                </a:ext>
              </a:extLst>
            </p:cNvPr>
            <p:cNvPicPr>
              <a:picLocks noChangeAspect="1"/>
            </p:cNvPicPr>
            <p:nvPr/>
          </p:nvPicPr>
          <p:blipFill rotWithShape="1">
            <a:blip r:embed="rId2"/>
            <a:srcRect l="51320" t="47056" r="43103" b="45615"/>
            <a:stretch/>
          </p:blipFill>
          <p:spPr>
            <a:xfrm>
              <a:off x="3579604" y="5378959"/>
              <a:ext cx="509931" cy="502653"/>
            </a:xfrm>
            <a:prstGeom prst="roundRect">
              <a:avLst/>
            </a:prstGeom>
            <a:effectLst>
              <a:softEdge rad="25400"/>
            </a:effectLst>
          </p:spPr>
        </p:pic>
        <p:pic>
          <p:nvPicPr>
            <p:cNvPr id="7" name="Picture 6">
              <a:extLst>
                <a:ext uri="{FF2B5EF4-FFF2-40B4-BE49-F238E27FC236}">
                  <a16:creationId xmlns:a16="http://schemas.microsoft.com/office/drawing/2014/main" xmlns="" id="{62E84D3B-83B5-CD72-D393-58B13D5D028B}"/>
                </a:ext>
              </a:extLst>
            </p:cNvPr>
            <p:cNvPicPr>
              <a:picLocks noChangeAspect="1"/>
            </p:cNvPicPr>
            <p:nvPr/>
          </p:nvPicPr>
          <p:blipFill rotWithShape="1">
            <a:blip r:embed="rId3"/>
            <a:srcRect l="68884" t="35616" r="25252" b="57132"/>
            <a:stretch/>
          </p:blipFill>
          <p:spPr>
            <a:xfrm>
              <a:off x="3035258" y="5371256"/>
              <a:ext cx="536148" cy="497307"/>
            </a:xfrm>
            <a:prstGeom prst="roundRect">
              <a:avLst/>
            </a:prstGeom>
            <a:effectLst>
              <a:softEdge rad="25400"/>
            </a:effectLst>
          </p:spPr>
        </p:pic>
        <p:pic>
          <p:nvPicPr>
            <p:cNvPr id="8" name="Picture 7">
              <a:extLst>
                <a:ext uri="{FF2B5EF4-FFF2-40B4-BE49-F238E27FC236}">
                  <a16:creationId xmlns:a16="http://schemas.microsoft.com/office/drawing/2014/main" xmlns="" id="{9A2B516F-0866-E194-C9F8-2CDFB84687C8}"/>
                </a:ext>
              </a:extLst>
            </p:cNvPr>
            <p:cNvPicPr>
              <a:picLocks noChangeAspect="1"/>
            </p:cNvPicPr>
            <p:nvPr/>
          </p:nvPicPr>
          <p:blipFill rotWithShape="1">
            <a:blip r:embed="rId3"/>
            <a:srcRect l="68884" t="14425" r="25575" b="78557"/>
            <a:stretch/>
          </p:blipFill>
          <p:spPr>
            <a:xfrm>
              <a:off x="2022042" y="5394987"/>
              <a:ext cx="506608" cy="481264"/>
            </a:xfrm>
            <a:prstGeom prst="roundRect">
              <a:avLst/>
            </a:prstGeom>
            <a:effectLst>
              <a:softEdge rad="25400"/>
            </a:effectLst>
          </p:spPr>
        </p:pic>
        <p:pic>
          <p:nvPicPr>
            <p:cNvPr id="9" name="Picture 8">
              <a:extLst>
                <a:ext uri="{FF2B5EF4-FFF2-40B4-BE49-F238E27FC236}">
                  <a16:creationId xmlns:a16="http://schemas.microsoft.com/office/drawing/2014/main" xmlns="" id="{23F4E6B4-F8BF-7C23-04BE-2FEE00ABA5AA}"/>
                </a:ext>
              </a:extLst>
            </p:cNvPr>
            <p:cNvPicPr>
              <a:picLocks noChangeAspect="1"/>
            </p:cNvPicPr>
            <p:nvPr/>
          </p:nvPicPr>
          <p:blipFill rotWithShape="1">
            <a:blip r:embed="rId3"/>
            <a:srcRect l="77960" t="35711" r="16476" b="57038"/>
            <a:stretch/>
          </p:blipFill>
          <p:spPr>
            <a:xfrm>
              <a:off x="5649077" y="5386089"/>
              <a:ext cx="508903" cy="497306"/>
            </a:xfrm>
            <a:prstGeom prst="roundRect">
              <a:avLst/>
            </a:prstGeom>
            <a:effectLst>
              <a:softEdge rad="25400"/>
            </a:effectLst>
          </p:spPr>
        </p:pic>
        <p:pic>
          <p:nvPicPr>
            <p:cNvPr id="10" name="Picture 9">
              <a:extLst>
                <a:ext uri="{FF2B5EF4-FFF2-40B4-BE49-F238E27FC236}">
                  <a16:creationId xmlns:a16="http://schemas.microsoft.com/office/drawing/2014/main" xmlns="" id="{621D2F74-7B4C-69A9-8D14-C1263EE44816}"/>
                </a:ext>
              </a:extLst>
            </p:cNvPr>
            <p:cNvPicPr>
              <a:picLocks noChangeAspect="1"/>
            </p:cNvPicPr>
            <p:nvPr/>
          </p:nvPicPr>
          <p:blipFill rotWithShape="1">
            <a:blip r:embed="rId3"/>
            <a:srcRect l="86829" t="47252" r="7720" b="45653"/>
            <a:stretch/>
          </p:blipFill>
          <p:spPr>
            <a:xfrm>
              <a:off x="4624200" y="5378061"/>
              <a:ext cx="498410" cy="486611"/>
            </a:xfrm>
            <a:prstGeom prst="roundRect">
              <a:avLst/>
            </a:prstGeom>
            <a:effectLst>
              <a:softEdge rad="25400"/>
            </a:effectLst>
          </p:spPr>
        </p:pic>
        <p:pic>
          <p:nvPicPr>
            <p:cNvPr id="11" name="Picture 10">
              <a:extLst>
                <a:ext uri="{FF2B5EF4-FFF2-40B4-BE49-F238E27FC236}">
                  <a16:creationId xmlns:a16="http://schemas.microsoft.com/office/drawing/2014/main" xmlns="" id="{D6DAD6E9-1AFA-CFB3-C673-E0F5A89EBC29}"/>
                </a:ext>
              </a:extLst>
            </p:cNvPr>
            <p:cNvPicPr>
              <a:picLocks noChangeAspect="1"/>
            </p:cNvPicPr>
            <p:nvPr/>
          </p:nvPicPr>
          <p:blipFill rotWithShape="1">
            <a:blip r:embed="rId3"/>
            <a:srcRect l="86879" t="35538" r="7670" b="56955"/>
            <a:stretch/>
          </p:blipFill>
          <p:spPr>
            <a:xfrm>
              <a:off x="2528650" y="5368588"/>
              <a:ext cx="498410" cy="514807"/>
            </a:xfrm>
            <a:prstGeom prst="roundRect">
              <a:avLst/>
            </a:prstGeom>
            <a:effectLst>
              <a:softEdge rad="25400"/>
            </a:effectLst>
          </p:spPr>
        </p:pic>
        <p:pic>
          <p:nvPicPr>
            <p:cNvPr id="12" name="Picture 11">
              <a:extLst>
                <a:ext uri="{FF2B5EF4-FFF2-40B4-BE49-F238E27FC236}">
                  <a16:creationId xmlns:a16="http://schemas.microsoft.com/office/drawing/2014/main" xmlns="" id="{FD2AECC9-0BE5-BFD0-8622-F591FC4409D4}"/>
                </a:ext>
              </a:extLst>
            </p:cNvPr>
            <p:cNvPicPr>
              <a:picLocks noChangeAspect="1"/>
            </p:cNvPicPr>
            <p:nvPr/>
          </p:nvPicPr>
          <p:blipFill rotWithShape="1">
            <a:blip r:embed="rId3"/>
            <a:srcRect l="86813" t="13741" r="7420" b="78752"/>
            <a:stretch/>
          </p:blipFill>
          <p:spPr>
            <a:xfrm>
              <a:off x="4097733" y="5362505"/>
              <a:ext cx="527311" cy="514807"/>
            </a:xfrm>
            <a:prstGeom prst="roundRect">
              <a:avLst/>
            </a:prstGeom>
            <a:effectLst>
              <a:softEdge rad="25400"/>
            </a:effectLst>
          </p:spPr>
        </p:pic>
        <p:pic>
          <p:nvPicPr>
            <p:cNvPr id="13" name="Picture 12">
              <a:extLst>
                <a:ext uri="{FF2B5EF4-FFF2-40B4-BE49-F238E27FC236}">
                  <a16:creationId xmlns:a16="http://schemas.microsoft.com/office/drawing/2014/main" xmlns="" id="{3ACEF41C-0EE8-153E-DDDD-D066041BE75C}"/>
                </a:ext>
              </a:extLst>
            </p:cNvPr>
            <p:cNvPicPr>
              <a:picLocks noChangeAspect="1"/>
            </p:cNvPicPr>
            <p:nvPr/>
          </p:nvPicPr>
          <p:blipFill rotWithShape="1">
            <a:blip r:embed="rId3"/>
            <a:srcRect l="86813" t="13741" r="7420" b="78752"/>
            <a:stretch/>
          </p:blipFill>
          <p:spPr>
            <a:xfrm>
              <a:off x="5125064" y="5372018"/>
              <a:ext cx="527311" cy="514807"/>
            </a:xfrm>
            <a:prstGeom prst="roundRect">
              <a:avLst/>
            </a:prstGeom>
            <a:effectLst>
              <a:softEdge rad="25400"/>
            </a:effectLst>
          </p:spPr>
        </p:pic>
        <p:pic>
          <p:nvPicPr>
            <p:cNvPr id="14" name="Picture 13">
              <a:extLst>
                <a:ext uri="{FF2B5EF4-FFF2-40B4-BE49-F238E27FC236}">
                  <a16:creationId xmlns:a16="http://schemas.microsoft.com/office/drawing/2014/main" xmlns="" id="{BE858054-EC04-5B46-7D08-51997BEECA35}"/>
                </a:ext>
              </a:extLst>
            </p:cNvPr>
            <p:cNvPicPr>
              <a:picLocks noChangeAspect="1"/>
            </p:cNvPicPr>
            <p:nvPr/>
          </p:nvPicPr>
          <p:blipFill rotWithShape="1">
            <a:blip r:embed="rId3"/>
            <a:srcRect l="68884" t="14425" r="25575" b="78557"/>
            <a:stretch/>
          </p:blipFill>
          <p:spPr>
            <a:xfrm>
              <a:off x="6152395" y="5390733"/>
              <a:ext cx="506608" cy="481264"/>
            </a:xfrm>
            <a:prstGeom prst="roundRect">
              <a:avLst/>
            </a:prstGeom>
            <a:effectLst>
              <a:softEdge rad="25400"/>
            </a:effectLst>
          </p:spPr>
        </p:pic>
        <p:pic>
          <p:nvPicPr>
            <p:cNvPr id="15" name="Picture 14">
              <a:extLst>
                <a:ext uri="{FF2B5EF4-FFF2-40B4-BE49-F238E27FC236}">
                  <a16:creationId xmlns:a16="http://schemas.microsoft.com/office/drawing/2014/main" xmlns="" id="{44149AFD-0107-FE87-1C85-3E78F83987A6}"/>
                </a:ext>
              </a:extLst>
            </p:cNvPr>
            <p:cNvPicPr>
              <a:picLocks noChangeAspect="1"/>
            </p:cNvPicPr>
            <p:nvPr/>
          </p:nvPicPr>
          <p:blipFill rotWithShape="1">
            <a:blip r:embed="rId3"/>
            <a:srcRect l="86812" t="57895" r="7868" b="35009"/>
            <a:stretch/>
          </p:blipFill>
          <p:spPr>
            <a:xfrm>
              <a:off x="6658000" y="5378061"/>
              <a:ext cx="486356" cy="486611"/>
            </a:xfrm>
            <a:prstGeom prst="roundRect">
              <a:avLst/>
            </a:prstGeom>
            <a:effectLst>
              <a:softEdge rad="25400"/>
            </a:effectLst>
          </p:spPr>
        </p:pic>
      </p:grpSp>
      <p:pic>
        <p:nvPicPr>
          <p:cNvPr id="32" name="Picture 31">
            <a:extLst>
              <a:ext uri="{FF2B5EF4-FFF2-40B4-BE49-F238E27FC236}">
                <a16:creationId xmlns:a16="http://schemas.microsoft.com/office/drawing/2014/main" xmlns="" id="{CCA18033-21DB-5C4A-612D-C4116E7AC0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4166" y="3660400"/>
            <a:ext cx="2612876" cy="2772025"/>
          </a:xfrm>
          <a:prstGeom prst="rect">
            <a:avLst/>
          </a:prstGeom>
        </p:spPr>
      </p:pic>
      <p:sp>
        <p:nvSpPr>
          <p:cNvPr id="39" name="TextBox 38">
            <a:extLst>
              <a:ext uri="{FF2B5EF4-FFF2-40B4-BE49-F238E27FC236}">
                <a16:creationId xmlns:a16="http://schemas.microsoft.com/office/drawing/2014/main" xmlns="" id="{0DC1CA6B-52E2-9C52-13CD-A92716084F25}"/>
              </a:ext>
            </a:extLst>
          </p:cNvPr>
          <p:cNvSpPr txBox="1"/>
          <p:nvPr/>
        </p:nvSpPr>
        <p:spPr>
          <a:xfrm>
            <a:off x="6308110" y="1703360"/>
            <a:ext cx="8362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xmlns="" id="{E2224D0B-AE61-8B14-23E2-3281DC331B45}"/>
              </a:ext>
            </a:extLst>
          </p:cNvPr>
          <p:cNvSpPr/>
          <p:nvPr/>
        </p:nvSpPr>
        <p:spPr>
          <a:xfrm>
            <a:off x="4717074" y="2546785"/>
            <a:ext cx="3298214" cy="390139"/>
          </a:xfrm>
          <a:prstGeom prst="roundRect">
            <a:avLst/>
          </a:prstGeom>
          <a:solidFill>
            <a:srgbClr val="00B0F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10BF6262-E657-4BDD-3F2C-37A2862DB95B}"/>
              </a:ext>
            </a:extLst>
          </p:cNvPr>
          <p:cNvSpPr/>
          <p:nvPr/>
        </p:nvSpPr>
        <p:spPr>
          <a:xfrm>
            <a:off x="6976992" y="4407209"/>
            <a:ext cx="1730672" cy="390139"/>
          </a:xfrm>
          <a:prstGeom prst="roundRect">
            <a:avLst/>
          </a:prstGeom>
          <a:solidFill>
            <a:srgbClr val="00B0F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xmlns="" id="{9D12D790-AEE5-E94B-F3B3-B675155DF857}"/>
              </a:ext>
            </a:extLst>
          </p:cNvPr>
          <p:cNvCxnSpPr>
            <a:cxnSpLocks/>
          </p:cNvCxnSpPr>
          <p:nvPr/>
        </p:nvCxnSpPr>
        <p:spPr>
          <a:xfrm flipV="1">
            <a:off x="6315624" y="2936924"/>
            <a:ext cx="0" cy="1679569"/>
          </a:xfrm>
          <a:prstGeom prst="line">
            <a:avLst/>
          </a:prstGeom>
          <a:ln w="38100">
            <a:solidFill>
              <a:srgbClr val="00B0F0"/>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xmlns="" id="{6CD00621-C231-2EC2-E70E-68EE2D296131}"/>
              </a:ext>
            </a:extLst>
          </p:cNvPr>
          <p:cNvSpPr txBox="1"/>
          <p:nvPr/>
        </p:nvSpPr>
        <p:spPr>
          <a:xfrm>
            <a:off x="7357013" y="4407209"/>
            <a:ext cx="864294" cy="400110"/>
          </a:xfrm>
          <a:prstGeom prst="rect">
            <a:avLst/>
          </a:prstGeom>
          <a:noFill/>
          <a:effectLst>
            <a:softEdge rad="889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mn-cs"/>
              </a:rPr>
              <a:t>OPPE</a:t>
            </a:r>
            <a:endParaRPr kumimoji="0" lang="en-US" sz="2000" b="1" i="0" u="sng" strike="noStrike" kern="1200" cap="none" spc="0" normalizeH="0" baseline="0" noProof="0" dirty="0">
              <a:ln>
                <a:noFill/>
              </a:ln>
              <a:solidFill>
                <a:srgbClr val="44546A"/>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xmlns="" id="{098F419C-F171-D7C4-0CDE-02F423AF39B0}"/>
              </a:ext>
            </a:extLst>
          </p:cNvPr>
          <p:cNvCxnSpPr>
            <a:cxnSpLocks/>
          </p:cNvCxnSpPr>
          <p:nvPr/>
        </p:nvCxnSpPr>
        <p:spPr>
          <a:xfrm>
            <a:off x="6306099" y="4602279"/>
            <a:ext cx="659057" cy="0"/>
          </a:xfrm>
          <a:prstGeom prst="line">
            <a:avLst/>
          </a:prstGeom>
          <a:ln w="38100">
            <a:solidFill>
              <a:srgbClr val="00B0F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676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2000"/>
                                        <p:tgtEl>
                                          <p:spTgt spid="39"/>
                                        </p:tgtEl>
                                      </p:cBhvr>
                                    </p:animEffect>
                                    <p:anim calcmode="lin" valueType="num">
                                      <p:cBhvr>
                                        <p:cTn id="13" dur="2000" fill="hold"/>
                                        <p:tgtEl>
                                          <p:spTgt spid="39"/>
                                        </p:tgtEl>
                                        <p:attrNameLst>
                                          <p:attrName>ppt_w</p:attrName>
                                        </p:attrNameLst>
                                      </p:cBhvr>
                                      <p:tavLst>
                                        <p:tav tm="0" fmla="#ppt_w*sin(2.5*pi*$)">
                                          <p:val>
                                            <p:fltVal val="0"/>
                                          </p:val>
                                        </p:tav>
                                        <p:tav tm="100000">
                                          <p:val>
                                            <p:fltVal val="1"/>
                                          </p:val>
                                        </p:tav>
                                      </p:tavLst>
                                    </p:anim>
                                    <p:anim calcmode="lin" valueType="num">
                                      <p:cBhvr>
                                        <p:cTn id="14" dur="20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42"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par>
                                <p:cTn id="31" presetID="6" presetClass="entr" presetSubtype="16"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ircle(in)">
                                      <p:cBhvr>
                                        <p:cTn id="33" dur="1250"/>
                                        <p:tgtEl>
                                          <p:spTgt spid="4"/>
                                        </p:tgtEl>
                                      </p:cBhvr>
                                    </p:animEffect>
                                  </p:childTnLst>
                                </p:cTn>
                              </p:par>
                            </p:childTnLst>
                          </p:cTn>
                        </p:par>
                        <p:par>
                          <p:cTn id="34" fill="hold">
                            <p:stCondLst>
                              <p:cond delay="1250"/>
                            </p:stCondLst>
                            <p:childTnLst>
                              <p:par>
                                <p:cTn id="35" presetID="16" presetClass="entr" presetSubtype="21"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250"/>
                                        <p:tgtEl>
                                          <p:spTgt spid="18"/>
                                        </p:tgtEl>
                                      </p:cBhvr>
                                    </p:animEffect>
                                  </p:childTnLst>
                                </p:cTn>
                              </p:par>
                              <p:par>
                                <p:cTn id="38" presetID="16" presetClass="entr" presetSubtype="21"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250"/>
                                        <p:tgtEl>
                                          <p:spTgt spid="2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circle(in)">
                                      <p:cBhvr>
                                        <p:cTn id="43" dur="1250"/>
                                        <p:tgtEl>
                                          <p:spTgt spid="17"/>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circle(in)">
                                      <p:cBhvr>
                                        <p:cTn id="46" dur="125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3">
                                            <p:txEl>
                                              <p:pRg st="6" end="6"/>
                                            </p:txEl>
                                          </p:spTgt>
                                        </p:tgtEl>
                                        <p:attrNameLst>
                                          <p:attrName>style.visibility</p:attrName>
                                        </p:attrNameLst>
                                      </p:cBhvr>
                                      <p:to>
                                        <p:strVal val="visible"/>
                                      </p:to>
                                    </p:set>
                                    <p:animEffect transition="in" filter="fade">
                                      <p:cBhvr>
                                        <p:cTn id="70" dur="500"/>
                                        <p:tgtEl>
                                          <p:spTgt spid="3">
                                            <p:txEl>
                                              <p:pRg st="6" end="6"/>
                                            </p:txEl>
                                          </p:spTgt>
                                        </p:tgtEl>
                                      </p:cBhvr>
                                    </p:animEffect>
                                  </p:childTnLst>
                                </p:cTn>
                              </p:par>
                            </p:childTnLst>
                          </p:cTn>
                        </p:par>
                        <p:par>
                          <p:cTn id="71" fill="hold">
                            <p:stCondLst>
                              <p:cond delay="1000"/>
                            </p:stCondLst>
                            <p:childTnLst>
                              <p:par>
                                <p:cTn id="72" presetID="42" presetClass="entr" presetSubtype="0" fill="hold" nodeType="after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1000"/>
                                        <p:tgtEl>
                                          <p:spTgt spid="16"/>
                                        </p:tgtEl>
                                      </p:cBhvr>
                                    </p:animEffect>
                                    <p:anim calcmode="lin" valueType="num">
                                      <p:cBhvr>
                                        <p:cTn id="75" dur="1000" fill="hold"/>
                                        <p:tgtEl>
                                          <p:spTgt spid="16"/>
                                        </p:tgtEl>
                                        <p:attrNameLst>
                                          <p:attrName>ppt_x</p:attrName>
                                        </p:attrNameLst>
                                      </p:cBhvr>
                                      <p:tavLst>
                                        <p:tav tm="0">
                                          <p:val>
                                            <p:strVal val="#ppt_x"/>
                                          </p:val>
                                        </p:tav>
                                        <p:tav tm="100000">
                                          <p:val>
                                            <p:strVal val="#ppt_x"/>
                                          </p:val>
                                        </p:tav>
                                      </p:tavLst>
                                    </p:anim>
                                    <p:anim calcmode="lin" valueType="num">
                                      <p:cBhvr>
                                        <p:cTn id="7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 grpId="0" animBg="1"/>
      <p:bldP spid="4" grpId="1" animBg="1"/>
      <p:bldP spid="17" grpId="0" animBg="1"/>
      <p:bldP spid="17" grpId="1" animBg="1"/>
      <p:bldP spid="19" grpId="0"/>
      <p:bldP spid="19"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83436F-5ECE-6F3F-F13A-6966EBAE1B27}"/>
              </a:ext>
            </a:extLst>
          </p:cNvPr>
          <p:cNvSpPr>
            <a:spLocks noGrp="1"/>
          </p:cNvSpPr>
          <p:nvPr>
            <p:ph type="title"/>
          </p:nvPr>
        </p:nvSpPr>
        <p:spPr>
          <a:xfrm>
            <a:off x="4234542" y="365125"/>
            <a:ext cx="7119257" cy="1325563"/>
          </a:xfrm>
        </p:spPr>
        <p:txBody>
          <a:bodyPr/>
          <a:lstStyle/>
          <a:p>
            <a:r>
              <a:rPr lang="en-US">
                <a:effectLst>
                  <a:outerShdw blurRad="38100" dist="38100" dir="2700000" algn="tl">
                    <a:srgbClr val="000000">
                      <a:alpha val="43137"/>
                    </a:srgbClr>
                  </a:outerShdw>
                </a:effectLst>
              </a:rPr>
              <a:t>Possible Excess Complication Rate</a:t>
            </a:r>
          </a:p>
        </p:txBody>
      </p:sp>
      <p:sp>
        <p:nvSpPr>
          <p:cNvPr id="5" name="TextBox 4">
            <a:extLst>
              <a:ext uri="{FF2B5EF4-FFF2-40B4-BE49-F238E27FC236}">
                <a16:creationId xmlns:a16="http://schemas.microsoft.com/office/drawing/2014/main" xmlns="" id="{0A5F28FC-6CDC-0129-5FAA-0ECC84B16C4A}"/>
              </a:ext>
            </a:extLst>
          </p:cNvPr>
          <p:cNvSpPr txBox="1"/>
          <p:nvPr/>
        </p:nvSpPr>
        <p:spPr>
          <a:xfrm>
            <a:off x="451944" y="3671778"/>
            <a:ext cx="2764221"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Peer Review Scenario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Quality of Care Concern</a:t>
            </a:r>
          </a:p>
        </p:txBody>
      </p:sp>
      <p:pic>
        <p:nvPicPr>
          <p:cNvPr id="6" name="Picture 5">
            <a:extLst>
              <a:ext uri="{FF2B5EF4-FFF2-40B4-BE49-F238E27FC236}">
                <a16:creationId xmlns:a16="http://schemas.microsoft.com/office/drawing/2014/main" xmlns="" id="{A4700550-4741-6C0A-5B59-5E86376FB132}"/>
              </a:ext>
            </a:extLst>
          </p:cNvPr>
          <p:cNvPicPr>
            <a:picLocks noChangeAspect="1"/>
          </p:cNvPicPr>
          <p:nvPr/>
        </p:nvPicPr>
        <p:blipFill rotWithShape="1">
          <a:blip r:embed="rId2">
            <a:extLst>
              <a:ext uri="{28A0092B-C50C-407E-A947-70E740481C1C}">
                <a14:useLocalDpi xmlns:a14="http://schemas.microsoft.com/office/drawing/2010/main" val="0"/>
              </a:ext>
            </a:extLst>
          </a:blip>
          <a:srcRect l="2488" t="944" r="1466" b="1089"/>
          <a:stretch/>
        </p:blipFill>
        <p:spPr>
          <a:xfrm>
            <a:off x="0" y="5541"/>
            <a:ext cx="3668110" cy="3496887"/>
          </a:xfrm>
          <a:prstGeom prst="rect">
            <a:avLst/>
          </a:prstGeom>
        </p:spPr>
      </p:pic>
      <p:sp>
        <p:nvSpPr>
          <p:cNvPr id="14" name="Rectangle 13">
            <a:extLst>
              <a:ext uri="{FF2B5EF4-FFF2-40B4-BE49-F238E27FC236}">
                <a16:creationId xmlns:a16="http://schemas.microsoft.com/office/drawing/2014/main" xmlns="" id="{99353C10-63BF-0299-D6B9-867B03915EF4}"/>
              </a:ext>
            </a:extLst>
          </p:cNvPr>
          <p:cNvSpPr/>
          <p:nvPr/>
        </p:nvSpPr>
        <p:spPr>
          <a:xfrm>
            <a:off x="5720294" y="1240971"/>
            <a:ext cx="4147752" cy="5617029"/>
          </a:xfrm>
          <a:prstGeom prst="rect">
            <a:avLst/>
          </a:prstGeom>
          <a:gradFill flip="none" rotWithShape="1">
            <a:gsLst>
              <a:gs pos="32000">
                <a:srgbClr val="7CB6BE"/>
              </a:gs>
              <a:gs pos="100000">
                <a:srgbClr val="ED7D31"/>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To assure provider competency and patient safety the Peer Review Committee kept this provider on a focused review plan for one year.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This included review of all bowel resections with anastomosis performed by this provider during those 12 months.</a:t>
            </a:r>
            <a:endParaRPr kumimoji="0" lang="en-US" sz="26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88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9D74043-60FA-7BD4-8D9D-CC2DA4889D75}"/>
              </a:ext>
            </a:extLst>
          </p:cNvPr>
          <p:cNvSpPr txBox="1"/>
          <p:nvPr/>
        </p:nvSpPr>
        <p:spPr>
          <a:xfrm>
            <a:off x="9020838" y="3429000"/>
            <a:ext cx="2669483"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Peer Review Scenario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Impaired Provider</a:t>
            </a:r>
          </a:p>
        </p:txBody>
      </p:sp>
      <p:sp>
        <p:nvSpPr>
          <p:cNvPr id="7" name="Title 1">
            <a:extLst>
              <a:ext uri="{FF2B5EF4-FFF2-40B4-BE49-F238E27FC236}">
                <a16:creationId xmlns:a16="http://schemas.microsoft.com/office/drawing/2014/main" xmlns="" id="{687FD7C8-617A-5B22-2A94-F59E0F0711CA}"/>
              </a:ext>
            </a:extLst>
          </p:cNvPr>
          <p:cNvSpPr txBox="1">
            <a:spLocks/>
          </p:cNvSpPr>
          <p:nvPr/>
        </p:nvSpPr>
        <p:spPr>
          <a:xfrm>
            <a:off x="639580" y="365125"/>
            <a:ext cx="71192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63B1BC"/>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4EA72E">
                    <a:lumMod val="75000"/>
                  </a:srgbClr>
                </a:solidFill>
                <a:effectLst>
                  <a:outerShdw blurRad="38100" dist="38100" dir="2700000" algn="tl">
                    <a:srgbClr val="000000">
                      <a:alpha val="43137"/>
                    </a:srgbClr>
                  </a:outerShdw>
                </a:effectLst>
                <a:uLnTx/>
                <a:uFillTx/>
                <a:latin typeface="Calibri Light" panose="020F0302020204030204"/>
                <a:ea typeface="+mj-ea"/>
                <a:cs typeface="+mj-cs"/>
              </a:rPr>
              <a:t>Impaired Provider</a:t>
            </a:r>
          </a:p>
        </p:txBody>
      </p:sp>
      <p:sp>
        <p:nvSpPr>
          <p:cNvPr id="8" name="Content Placeholder 2">
            <a:extLst>
              <a:ext uri="{FF2B5EF4-FFF2-40B4-BE49-F238E27FC236}">
                <a16:creationId xmlns:a16="http://schemas.microsoft.com/office/drawing/2014/main" xmlns="" id="{3114AD0A-AEF3-CBD1-C1AD-15960FD2DC7C}"/>
              </a:ext>
            </a:extLst>
          </p:cNvPr>
          <p:cNvSpPr txBox="1">
            <a:spLocks/>
          </p:cNvSpPr>
          <p:nvPr/>
        </p:nvSpPr>
        <p:spPr>
          <a:xfrm>
            <a:off x="639580" y="1711324"/>
            <a:ext cx="7505514" cy="45307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rPr>
              <a:t>Background</a:t>
            </a:r>
          </a:p>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endParaRP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Young Vascular Surgeon</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EA72E">
                    <a:lumMod val="75000"/>
                  </a:srgbClr>
                </a:solidFill>
                <a:effectLst/>
                <a:uLnTx/>
                <a:uFillTx/>
                <a:latin typeface="Calibri" panose="020F0502020204030204"/>
                <a:ea typeface="+mn-ea"/>
                <a:cs typeface="+mn-cs"/>
              </a:rPr>
              <a:t>Joined practice immediately following completion of fellowship</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Recruited with the understanding that he would join an established vascular surgery program led by experienced &amp; respected surgeons</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EA72E">
                    <a:lumMod val="75000"/>
                  </a:srgbClr>
                </a:solidFill>
                <a:effectLst/>
                <a:uLnTx/>
                <a:uFillTx/>
                <a:latin typeface="Calibri" panose="020F0502020204030204"/>
                <a:ea typeface="+mn-ea"/>
                <a:cs typeface="+mn-cs"/>
              </a:rPr>
              <a:t>Practice setting:</a:t>
            </a:r>
          </a:p>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Acute care hospital</a:t>
            </a:r>
          </a:p>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Level 2 Trauma facility</a:t>
            </a:r>
          </a:p>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250 beds</a:t>
            </a:r>
          </a:p>
        </p:txBody>
      </p:sp>
      <p:pic>
        <p:nvPicPr>
          <p:cNvPr id="3" name="Picture 2">
            <a:extLst>
              <a:ext uri="{FF2B5EF4-FFF2-40B4-BE49-F238E27FC236}">
                <a16:creationId xmlns:a16="http://schemas.microsoft.com/office/drawing/2014/main" xmlns="" id="{C5BAC326-40B8-A70F-F01B-D4EB189AA4D1}"/>
              </a:ext>
            </a:extLst>
          </p:cNvPr>
          <p:cNvPicPr>
            <a:picLocks noChangeAspect="1"/>
          </p:cNvPicPr>
          <p:nvPr/>
        </p:nvPicPr>
        <p:blipFill rotWithShape="1">
          <a:blip r:embed="rId2">
            <a:extLst>
              <a:ext uri="{28A0092B-C50C-407E-A947-70E740481C1C}">
                <a14:useLocalDpi xmlns:a14="http://schemas.microsoft.com/office/drawing/2010/main" val="0"/>
              </a:ext>
            </a:extLst>
          </a:blip>
          <a:srcRect l="7488"/>
          <a:stretch/>
        </p:blipFill>
        <p:spPr>
          <a:xfrm>
            <a:off x="8519159" y="-6724"/>
            <a:ext cx="3672840" cy="3276600"/>
          </a:xfrm>
          <a:prstGeom prst="rect">
            <a:avLst/>
          </a:prstGeom>
        </p:spPr>
      </p:pic>
    </p:spTree>
    <p:extLst>
      <p:ext uri="{BB962C8B-B14F-4D97-AF65-F5344CB8AC3E}">
        <p14:creationId xmlns:p14="http://schemas.microsoft.com/office/powerpoint/2010/main" val="60024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87FD7C8-617A-5B22-2A94-F59E0F0711CA}"/>
              </a:ext>
            </a:extLst>
          </p:cNvPr>
          <p:cNvSpPr txBox="1">
            <a:spLocks/>
          </p:cNvSpPr>
          <p:nvPr/>
        </p:nvSpPr>
        <p:spPr>
          <a:xfrm>
            <a:off x="639580" y="365125"/>
            <a:ext cx="71192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63B1BC"/>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4EA72E">
                    <a:lumMod val="75000"/>
                  </a:srgbClr>
                </a:solidFill>
                <a:effectLst>
                  <a:outerShdw blurRad="38100" dist="38100" dir="2700000" algn="tl">
                    <a:srgbClr val="000000">
                      <a:alpha val="43137"/>
                    </a:srgbClr>
                  </a:outerShdw>
                </a:effectLst>
                <a:uLnTx/>
                <a:uFillTx/>
                <a:latin typeface="Calibri Light" panose="020F0302020204030204"/>
                <a:ea typeface="+mj-ea"/>
                <a:cs typeface="+mj-cs"/>
              </a:rPr>
              <a:t>Impaired Provider</a:t>
            </a:r>
          </a:p>
        </p:txBody>
      </p:sp>
      <p:sp>
        <p:nvSpPr>
          <p:cNvPr id="8" name="Content Placeholder 2">
            <a:extLst>
              <a:ext uri="{FF2B5EF4-FFF2-40B4-BE49-F238E27FC236}">
                <a16:creationId xmlns:a16="http://schemas.microsoft.com/office/drawing/2014/main" xmlns="" id="{3114AD0A-AEF3-CBD1-C1AD-15960FD2DC7C}"/>
              </a:ext>
            </a:extLst>
          </p:cNvPr>
          <p:cNvSpPr txBox="1">
            <a:spLocks/>
          </p:cNvSpPr>
          <p:nvPr/>
        </p:nvSpPr>
        <p:spPr>
          <a:xfrm>
            <a:off x="639580" y="1711324"/>
            <a:ext cx="7505514" cy="45307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rPr>
              <a:t>Background – Joining Clinical Practice</a:t>
            </a:r>
          </a:p>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endParaRP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New surgeon came from a respected training program</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EA72E">
                    <a:lumMod val="75000"/>
                  </a:srgbClr>
                </a:solidFill>
                <a:effectLst/>
                <a:uLnTx/>
                <a:uFillTx/>
                <a:latin typeface="Calibri" panose="020F0502020204030204"/>
                <a:ea typeface="+mn-ea"/>
                <a:cs typeface="+mn-cs"/>
              </a:rPr>
              <a:t>Satisfactory reviews from residency coordinator &amp; references</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Joined a well-respected group with two senior physicians who were able &amp; interested in mentoring new partner</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EA72E">
                    <a:lumMod val="75000"/>
                  </a:srgbClr>
                </a:solidFill>
                <a:effectLst/>
                <a:uLnTx/>
                <a:uFillTx/>
                <a:latin typeface="Calibri" panose="020F0502020204030204"/>
                <a:ea typeface="+mn-ea"/>
                <a:cs typeface="+mn-cs"/>
              </a:rPr>
              <a:t>All three physicians would share the call burden</a:t>
            </a:r>
            <a:endParaRPr kumimoji="0" lang="en-US" sz="1800" b="0" i="0" u="none" strike="noStrike" kern="1200" cap="none" spc="0" normalizeH="0" baseline="0" noProof="0">
              <a:ln>
                <a:noFill/>
              </a:ln>
              <a:solidFill>
                <a:srgbClr val="4EA72E">
                  <a:lumMod val="75000"/>
                </a:srgb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37E1DFD0-1574-1006-B544-34C6221CA1DA}"/>
              </a:ext>
            </a:extLst>
          </p:cNvPr>
          <p:cNvSpPr txBox="1"/>
          <p:nvPr/>
        </p:nvSpPr>
        <p:spPr>
          <a:xfrm>
            <a:off x="9020838" y="3429000"/>
            <a:ext cx="2669483"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Peer Review Scenario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Impaired Provider</a:t>
            </a:r>
          </a:p>
        </p:txBody>
      </p:sp>
      <p:pic>
        <p:nvPicPr>
          <p:cNvPr id="3" name="Picture 2">
            <a:extLst>
              <a:ext uri="{FF2B5EF4-FFF2-40B4-BE49-F238E27FC236}">
                <a16:creationId xmlns:a16="http://schemas.microsoft.com/office/drawing/2014/main" xmlns="" id="{E9DD87C7-FB98-6783-D543-8ECDC4A0A049}"/>
              </a:ext>
            </a:extLst>
          </p:cNvPr>
          <p:cNvPicPr>
            <a:picLocks noChangeAspect="1"/>
          </p:cNvPicPr>
          <p:nvPr/>
        </p:nvPicPr>
        <p:blipFill rotWithShape="1">
          <a:blip r:embed="rId2">
            <a:extLst>
              <a:ext uri="{28A0092B-C50C-407E-A947-70E740481C1C}">
                <a14:useLocalDpi xmlns:a14="http://schemas.microsoft.com/office/drawing/2010/main" val="0"/>
              </a:ext>
            </a:extLst>
          </a:blip>
          <a:srcRect l="7488"/>
          <a:stretch/>
        </p:blipFill>
        <p:spPr>
          <a:xfrm>
            <a:off x="8519159" y="-6724"/>
            <a:ext cx="3672840" cy="3276600"/>
          </a:xfrm>
          <a:prstGeom prst="rect">
            <a:avLst/>
          </a:prstGeom>
        </p:spPr>
      </p:pic>
    </p:spTree>
    <p:extLst>
      <p:ext uri="{BB962C8B-B14F-4D97-AF65-F5344CB8AC3E}">
        <p14:creationId xmlns:p14="http://schemas.microsoft.com/office/powerpoint/2010/main" val="200564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87FD7C8-617A-5B22-2A94-F59E0F0711CA}"/>
              </a:ext>
            </a:extLst>
          </p:cNvPr>
          <p:cNvSpPr txBox="1">
            <a:spLocks/>
          </p:cNvSpPr>
          <p:nvPr/>
        </p:nvSpPr>
        <p:spPr>
          <a:xfrm>
            <a:off x="639580" y="365125"/>
            <a:ext cx="71192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63B1BC"/>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4EA72E">
                    <a:lumMod val="75000"/>
                  </a:srgbClr>
                </a:solidFill>
                <a:effectLst>
                  <a:outerShdw blurRad="38100" dist="38100" dir="2700000" algn="tl">
                    <a:srgbClr val="000000">
                      <a:alpha val="43137"/>
                    </a:srgbClr>
                  </a:outerShdw>
                </a:effectLst>
                <a:uLnTx/>
                <a:uFillTx/>
                <a:latin typeface="Calibri Light" panose="020F0302020204030204"/>
                <a:ea typeface="+mj-ea"/>
                <a:cs typeface="+mj-cs"/>
              </a:rPr>
              <a:t>Impaired Provider</a:t>
            </a:r>
          </a:p>
        </p:txBody>
      </p:sp>
      <p:sp>
        <p:nvSpPr>
          <p:cNvPr id="8" name="Content Placeholder 2">
            <a:extLst>
              <a:ext uri="{FF2B5EF4-FFF2-40B4-BE49-F238E27FC236}">
                <a16:creationId xmlns:a16="http://schemas.microsoft.com/office/drawing/2014/main" xmlns="" id="{3114AD0A-AEF3-CBD1-C1AD-15960FD2DC7C}"/>
              </a:ext>
            </a:extLst>
          </p:cNvPr>
          <p:cNvSpPr txBox="1">
            <a:spLocks/>
          </p:cNvSpPr>
          <p:nvPr/>
        </p:nvSpPr>
        <p:spPr>
          <a:xfrm>
            <a:off x="639580" y="1711324"/>
            <a:ext cx="7505514" cy="45307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rPr>
              <a:t>Changes to Practice</a:t>
            </a:r>
          </a:p>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endParaRP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One senior surgeon abruptly retires soon thereafter</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Second senior surgeon is left to mentor the new physician in addition to taking call &amp; running established practice</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Some initial clinical concerns are chalked up to “inexperience”</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Early collegial discussions with senior surgeon &amp; CMO are met with some defensiveness by the new physician, who feels “he knows what he is doing”</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a:ln>
                  <a:noFill/>
                </a:ln>
                <a:solidFill>
                  <a:srgbClr val="44546A"/>
                </a:solidFill>
                <a:effectLst>
                  <a:outerShdw blurRad="38100" dist="38100" dir="2700000" algn="tl">
                    <a:srgbClr val="000000">
                      <a:alpha val="43137"/>
                    </a:srgbClr>
                  </a:outerShdw>
                </a:effectLst>
                <a:uLnTx/>
                <a:uFillTx/>
                <a:latin typeface="Calibri" panose="020F0502020204030204"/>
                <a:ea typeface="+mn-ea"/>
                <a:cs typeface="+mn-cs"/>
              </a:rPr>
              <a:t>Unfortunately, these discussions are not well documented</a:t>
            </a:r>
            <a:endParaRPr kumimoji="0" lang="en-US" sz="1800" b="0" i="1" u="none" strike="noStrike" kern="1200" cap="none" spc="0" normalizeH="0" baseline="0" noProof="0">
              <a:ln>
                <a:noFill/>
              </a:ln>
              <a:solidFill>
                <a:srgbClr val="44546A"/>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A02272EE-E090-BEFC-87BC-29FE7EE83466}"/>
              </a:ext>
            </a:extLst>
          </p:cNvPr>
          <p:cNvPicPr>
            <a:picLocks noChangeAspect="1"/>
          </p:cNvPicPr>
          <p:nvPr/>
        </p:nvPicPr>
        <p:blipFill rotWithShape="1">
          <a:blip r:embed="rId2"/>
          <a:srcRect r="464" b="4211"/>
          <a:stretch/>
        </p:blipFill>
        <p:spPr>
          <a:xfrm>
            <a:off x="1125533" y="1410787"/>
            <a:ext cx="6533608" cy="4715692"/>
          </a:xfrm>
          <a:prstGeom prst="rect">
            <a:avLst/>
          </a:prstGeom>
        </p:spPr>
      </p:pic>
      <p:sp>
        <p:nvSpPr>
          <p:cNvPr id="3" name="TextBox 2">
            <a:extLst>
              <a:ext uri="{FF2B5EF4-FFF2-40B4-BE49-F238E27FC236}">
                <a16:creationId xmlns:a16="http://schemas.microsoft.com/office/drawing/2014/main" xmlns="" id="{4AFEAC33-1C54-1F5E-8966-FB99BD1EE8D3}"/>
              </a:ext>
            </a:extLst>
          </p:cNvPr>
          <p:cNvSpPr txBox="1"/>
          <p:nvPr/>
        </p:nvSpPr>
        <p:spPr>
          <a:xfrm>
            <a:off x="9020838" y="3429000"/>
            <a:ext cx="2669483"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Peer Review Scenario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Impaired Provider</a:t>
            </a:r>
          </a:p>
        </p:txBody>
      </p:sp>
      <p:pic>
        <p:nvPicPr>
          <p:cNvPr id="4" name="Picture 3">
            <a:extLst>
              <a:ext uri="{FF2B5EF4-FFF2-40B4-BE49-F238E27FC236}">
                <a16:creationId xmlns:a16="http://schemas.microsoft.com/office/drawing/2014/main" xmlns="" id="{4B7CB52C-5B15-E5F2-5EDC-9D30C9D824E8}"/>
              </a:ext>
            </a:extLst>
          </p:cNvPr>
          <p:cNvPicPr>
            <a:picLocks noChangeAspect="1"/>
          </p:cNvPicPr>
          <p:nvPr/>
        </p:nvPicPr>
        <p:blipFill rotWithShape="1">
          <a:blip r:embed="rId3">
            <a:extLst>
              <a:ext uri="{28A0092B-C50C-407E-A947-70E740481C1C}">
                <a14:useLocalDpi xmlns:a14="http://schemas.microsoft.com/office/drawing/2010/main" val="0"/>
              </a:ext>
            </a:extLst>
          </a:blip>
          <a:srcRect l="7488"/>
          <a:stretch/>
        </p:blipFill>
        <p:spPr>
          <a:xfrm>
            <a:off x="8519159" y="-6724"/>
            <a:ext cx="3672840" cy="3276600"/>
          </a:xfrm>
          <a:prstGeom prst="rect">
            <a:avLst/>
          </a:prstGeom>
        </p:spPr>
      </p:pic>
    </p:spTree>
    <p:extLst>
      <p:ext uri="{BB962C8B-B14F-4D97-AF65-F5344CB8AC3E}">
        <p14:creationId xmlns:p14="http://schemas.microsoft.com/office/powerpoint/2010/main" val="44715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87FD7C8-617A-5B22-2A94-F59E0F0711CA}"/>
              </a:ext>
            </a:extLst>
          </p:cNvPr>
          <p:cNvSpPr txBox="1">
            <a:spLocks/>
          </p:cNvSpPr>
          <p:nvPr/>
        </p:nvSpPr>
        <p:spPr>
          <a:xfrm>
            <a:off x="639580" y="365125"/>
            <a:ext cx="71192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63B1BC"/>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4EA72E">
                    <a:lumMod val="75000"/>
                  </a:srgbClr>
                </a:solidFill>
                <a:effectLst>
                  <a:outerShdw blurRad="38100" dist="38100" dir="2700000" algn="tl">
                    <a:srgbClr val="000000">
                      <a:alpha val="43137"/>
                    </a:srgbClr>
                  </a:outerShdw>
                </a:effectLst>
                <a:uLnTx/>
                <a:uFillTx/>
                <a:latin typeface="Calibri Light" panose="020F0302020204030204"/>
                <a:ea typeface="+mj-ea"/>
                <a:cs typeface="+mj-cs"/>
              </a:rPr>
              <a:t>Impaired Provider</a:t>
            </a:r>
          </a:p>
        </p:txBody>
      </p:sp>
      <p:sp>
        <p:nvSpPr>
          <p:cNvPr id="8" name="Content Placeholder 2">
            <a:extLst>
              <a:ext uri="{FF2B5EF4-FFF2-40B4-BE49-F238E27FC236}">
                <a16:creationId xmlns:a16="http://schemas.microsoft.com/office/drawing/2014/main" xmlns="" id="{3114AD0A-AEF3-CBD1-C1AD-15960FD2DC7C}"/>
              </a:ext>
            </a:extLst>
          </p:cNvPr>
          <p:cNvSpPr txBox="1">
            <a:spLocks/>
          </p:cNvSpPr>
          <p:nvPr/>
        </p:nvSpPr>
        <p:spPr>
          <a:xfrm>
            <a:off x="639580" y="1711324"/>
            <a:ext cx="7505514" cy="45307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rPr>
              <a:t>Concerns Evolve</a:t>
            </a:r>
          </a:p>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endParaRP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New surgeon’s demeanor discourages potential mentors from providing contemporaneous feedback on intraoperative techniques &amp; decision-making</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EA72E">
                    <a:lumMod val="75000"/>
                  </a:srgbClr>
                </a:solidFill>
                <a:effectLst/>
                <a:uLnTx/>
                <a:uFillTx/>
                <a:latin typeface="Calibri" panose="020F0502020204030204"/>
                <a:ea typeface="+mn-ea"/>
                <a:cs typeface="+mn-cs"/>
              </a:rPr>
              <a:t>The remaining senior surgeon notes that the young surgeon seems nervous when other physicians are in the OR watching, proctoring, or attempting to mentor him</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A small tremor is observed, but largely ignored</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EA72E">
                    <a:lumMod val="75000"/>
                  </a:srgbClr>
                </a:solidFill>
                <a:effectLst/>
                <a:uLnTx/>
                <a:uFillTx/>
                <a:latin typeface="Calibri" panose="020F0502020204030204"/>
                <a:ea typeface="+mn-ea"/>
                <a:cs typeface="+mn-cs"/>
              </a:rPr>
              <a:t>Senior surgeon begins to cut back his practice and soon stops going to the OR with the younger surgeon</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a:ln>
                  <a:noFill/>
                </a:ln>
                <a:solidFill>
                  <a:srgbClr val="44546A"/>
                </a:solidFill>
                <a:effectLst/>
                <a:uLnTx/>
                <a:uFillTx/>
                <a:latin typeface="Calibri" panose="020F0502020204030204"/>
                <a:ea typeface="+mn-ea"/>
                <a:cs typeface="+mn-cs"/>
              </a:rPr>
              <a:t>And time passes by….</a:t>
            </a:r>
            <a:endParaRPr kumimoji="0" lang="en-US" sz="1800" b="0" i="1" u="none" strike="noStrike" kern="1200" cap="none" spc="0" normalizeH="0" baseline="0" noProof="0">
              <a:ln>
                <a:noFill/>
              </a:ln>
              <a:solidFill>
                <a:srgbClr val="44546A"/>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8D4BDB05-44BB-CA0E-CFA0-D9F1C8ED688B}"/>
              </a:ext>
            </a:extLst>
          </p:cNvPr>
          <p:cNvPicPr>
            <a:picLocks noChangeAspect="1"/>
          </p:cNvPicPr>
          <p:nvPr/>
        </p:nvPicPr>
        <p:blipFill>
          <a:blip r:embed="rId2"/>
          <a:stretch>
            <a:fillRect/>
          </a:stretch>
        </p:blipFill>
        <p:spPr>
          <a:xfrm>
            <a:off x="1890348" y="1833561"/>
            <a:ext cx="5715000" cy="4286250"/>
          </a:xfrm>
          <a:prstGeom prst="rect">
            <a:avLst/>
          </a:prstGeom>
        </p:spPr>
      </p:pic>
      <p:sp>
        <p:nvSpPr>
          <p:cNvPr id="3" name="TextBox 2">
            <a:extLst>
              <a:ext uri="{FF2B5EF4-FFF2-40B4-BE49-F238E27FC236}">
                <a16:creationId xmlns:a16="http://schemas.microsoft.com/office/drawing/2014/main" xmlns="" id="{08DBD7BE-9BFD-34BC-870C-8BD94AFFAF6C}"/>
              </a:ext>
            </a:extLst>
          </p:cNvPr>
          <p:cNvSpPr txBox="1"/>
          <p:nvPr/>
        </p:nvSpPr>
        <p:spPr>
          <a:xfrm>
            <a:off x="9020838" y="3429000"/>
            <a:ext cx="2669483"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Peer Review Scenario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Impaired Provider</a:t>
            </a:r>
          </a:p>
        </p:txBody>
      </p:sp>
      <p:pic>
        <p:nvPicPr>
          <p:cNvPr id="4" name="Picture 3">
            <a:extLst>
              <a:ext uri="{FF2B5EF4-FFF2-40B4-BE49-F238E27FC236}">
                <a16:creationId xmlns:a16="http://schemas.microsoft.com/office/drawing/2014/main" xmlns="" id="{0F3F4703-AD41-0A81-77FF-9084E567FA08}"/>
              </a:ext>
            </a:extLst>
          </p:cNvPr>
          <p:cNvPicPr>
            <a:picLocks noChangeAspect="1"/>
          </p:cNvPicPr>
          <p:nvPr/>
        </p:nvPicPr>
        <p:blipFill rotWithShape="1">
          <a:blip r:embed="rId3">
            <a:extLst>
              <a:ext uri="{28A0092B-C50C-407E-A947-70E740481C1C}">
                <a14:useLocalDpi xmlns:a14="http://schemas.microsoft.com/office/drawing/2010/main" val="0"/>
              </a:ext>
            </a:extLst>
          </a:blip>
          <a:srcRect l="7488"/>
          <a:stretch/>
        </p:blipFill>
        <p:spPr>
          <a:xfrm>
            <a:off x="8519159" y="-6724"/>
            <a:ext cx="3672840" cy="3276600"/>
          </a:xfrm>
          <a:prstGeom prst="rect">
            <a:avLst/>
          </a:prstGeom>
        </p:spPr>
      </p:pic>
    </p:spTree>
    <p:extLst>
      <p:ext uri="{BB962C8B-B14F-4D97-AF65-F5344CB8AC3E}">
        <p14:creationId xmlns:p14="http://schemas.microsoft.com/office/powerpoint/2010/main" val="92619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8D6BD28-C3F2-8D6B-7E80-97FE662E3B91}"/>
              </a:ext>
            </a:extLst>
          </p:cNvPr>
          <p:cNvSpPr txBox="1"/>
          <p:nvPr/>
        </p:nvSpPr>
        <p:spPr>
          <a:xfrm>
            <a:off x="9020838" y="3429000"/>
            <a:ext cx="2669483"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Peer Review Scenario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Impaired Provider</a:t>
            </a:r>
          </a:p>
        </p:txBody>
      </p:sp>
      <p:sp>
        <p:nvSpPr>
          <p:cNvPr id="7" name="Title 1">
            <a:extLst>
              <a:ext uri="{FF2B5EF4-FFF2-40B4-BE49-F238E27FC236}">
                <a16:creationId xmlns:a16="http://schemas.microsoft.com/office/drawing/2014/main" xmlns="" id="{687FD7C8-617A-5B22-2A94-F59E0F0711CA}"/>
              </a:ext>
            </a:extLst>
          </p:cNvPr>
          <p:cNvSpPr txBox="1">
            <a:spLocks/>
          </p:cNvSpPr>
          <p:nvPr/>
        </p:nvSpPr>
        <p:spPr>
          <a:xfrm>
            <a:off x="639580" y="365125"/>
            <a:ext cx="71192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63B1BC"/>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4EA72E">
                    <a:lumMod val="75000"/>
                  </a:srgbClr>
                </a:solidFill>
                <a:effectLst>
                  <a:outerShdw blurRad="38100" dist="38100" dir="2700000" algn="tl">
                    <a:srgbClr val="000000">
                      <a:alpha val="43137"/>
                    </a:srgbClr>
                  </a:outerShdw>
                </a:effectLst>
                <a:uLnTx/>
                <a:uFillTx/>
                <a:latin typeface="Calibri Light" panose="020F0302020204030204"/>
                <a:ea typeface="+mj-ea"/>
                <a:cs typeface="+mj-cs"/>
              </a:rPr>
              <a:t>Impaired Provider</a:t>
            </a:r>
          </a:p>
        </p:txBody>
      </p:sp>
      <p:pic>
        <p:nvPicPr>
          <p:cNvPr id="4" name="Picture 3">
            <a:extLst>
              <a:ext uri="{FF2B5EF4-FFF2-40B4-BE49-F238E27FC236}">
                <a16:creationId xmlns:a16="http://schemas.microsoft.com/office/drawing/2014/main" xmlns="" id="{725CAC4C-A9B6-AD73-C665-2BFF2C655EB5}"/>
              </a:ext>
            </a:extLst>
          </p:cNvPr>
          <p:cNvPicPr>
            <a:picLocks noChangeAspect="1"/>
          </p:cNvPicPr>
          <p:nvPr/>
        </p:nvPicPr>
        <p:blipFill rotWithShape="1">
          <a:blip r:embed="rId2">
            <a:extLst>
              <a:ext uri="{28A0092B-C50C-407E-A947-70E740481C1C}">
                <a14:useLocalDpi xmlns:a14="http://schemas.microsoft.com/office/drawing/2010/main" val="0"/>
              </a:ext>
            </a:extLst>
          </a:blip>
          <a:srcRect l="7488"/>
          <a:stretch/>
        </p:blipFill>
        <p:spPr>
          <a:xfrm>
            <a:off x="8519159" y="-6724"/>
            <a:ext cx="3672840" cy="3276600"/>
          </a:xfrm>
          <a:prstGeom prst="rect">
            <a:avLst/>
          </a:prstGeom>
        </p:spPr>
      </p:pic>
      <p:sp>
        <p:nvSpPr>
          <p:cNvPr id="8" name="Content Placeholder 2">
            <a:extLst>
              <a:ext uri="{FF2B5EF4-FFF2-40B4-BE49-F238E27FC236}">
                <a16:creationId xmlns:a16="http://schemas.microsoft.com/office/drawing/2014/main" xmlns="" id="{3114AD0A-AEF3-CBD1-C1AD-15960FD2DC7C}"/>
              </a:ext>
            </a:extLst>
          </p:cNvPr>
          <p:cNvSpPr txBox="1">
            <a:spLocks/>
          </p:cNvSpPr>
          <p:nvPr/>
        </p:nvSpPr>
        <p:spPr>
          <a:xfrm>
            <a:off x="639580" y="1711324"/>
            <a:ext cx="7505514" cy="45307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rPr>
              <a:t>Catastrophic Event</a:t>
            </a:r>
          </a:p>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endParaRP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60 </a:t>
            </a:r>
            <a:r>
              <a:rPr kumimoji="0" lang="en-US" sz="2200" b="0" i="0" u="none" strike="noStrike" kern="1200" cap="none" spc="0" normalizeH="0" baseline="0" noProof="0" err="1">
                <a:ln>
                  <a:noFill/>
                </a:ln>
                <a:solidFill>
                  <a:srgbClr val="44546A"/>
                </a:solidFill>
                <a:effectLst/>
                <a:uLnTx/>
                <a:uFillTx/>
                <a:latin typeface="Calibri" panose="020F0502020204030204"/>
                <a:ea typeface="+mn-ea"/>
                <a:cs typeface="+mn-cs"/>
              </a:rPr>
              <a:t>yo</a:t>
            </a: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 male with a 6.1cm AAA incidentally discovered on a CT scan for trauma</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EA72E">
                    <a:lumMod val="75000"/>
                  </a:srgbClr>
                </a:solidFill>
                <a:effectLst/>
                <a:uLnTx/>
                <a:uFillTx/>
                <a:latin typeface="Calibri" panose="020F0502020204030204"/>
                <a:ea typeface="+mn-ea"/>
                <a:cs typeface="+mn-cs"/>
              </a:rPr>
              <a:t>Patient taken to the OR for EVAR (endovascular aortic aneurysm repair with endograft)</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Expired from exsanguination six hours postop due to inappropriately placed percutaneous arterial puncture closure device</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EA72E">
                    <a:lumMod val="75000"/>
                  </a:srgbClr>
                </a:solidFill>
                <a:effectLst/>
                <a:uLnTx/>
                <a:uFillTx/>
                <a:latin typeface="Calibri" panose="020F0502020204030204"/>
                <a:ea typeface="+mn-ea"/>
                <a:cs typeface="+mn-cs"/>
              </a:rPr>
              <a:t>Concern is raised by surgical PA, nursing, and anesthesiologist involved in the operation</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a:ln>
                  <a:noFill/>
                </a:ln>
                <a:solidFill>
                  <a:srgbClr val="44546A"/>
                </a:solidFill>
                <a:effectLst>
                  <a:outerShdw blurRad="38100" dist="38100" dir="2700000" algn="tl">
                    <a:srgbClr val="000000">
                      <a:alpha val="43137"/>
                    </a:srgbClr>
                  </a:outerShdw>
                </a:effectLst>
                <a:uLnTx/>
                <a:uFillTx/>
                <a:latin typeface="Calibri" panose="020F0502020204030204"/>
                <a:ea typeface="+mn-ea"/>
                <a:cs typeface="+mn-cs"/>
              </a:rPr>
              <a:t>Provider is suspended pending investigation</a:t>
            </a:r>
            <a:endParaRPr kumimoji="0" lang="en-US" sz="1800" b="0" i="1" u="none" strike="noStrike" kern="1200" cap="none" spc="0" normalizeH="0" baseline="0" noProof="0">
              <a:ln>
                <a:noFill/>
              </a:ln>
              <a:solidFill>
                <a:srgbClr val="44546A"/>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52137382-2C3C-B3FF-2397-1CDDFFC42340}"/>
              </a:ext>
            </a:extLst>
          </p:cNvPr>
          <p:cNvPicPr>
            <a:picLocks noChangeAspect="1"/>
          </p:cNvPicPr>
          <p:nvPr/>
        </p:nvPicPr>
        <p:blipFill>
          <a:blip r:embed="rId3"/>
          <a:stretch>
            <a:fillRect/>
          </a:stretch>
        </p:blipFill>
        <p:spPr>
          <a:xfrm>
            <a:off x="7467588" y="1997301"/>
            <a:ext cx="4724400" cy="3184246"/>
          </a:xfrm>
          <a:prstGeom prst="rect">
            <a:avLst/>
          </a:prstGeom>
          <a:scene3d>
            <a:camera prst="orthographicFront">
              <a:rot lat="0" lon="0" rev="0"/>
            </a:camera>
            <a:lightRig rig="threePt" dir="t"/>
          </a:scene3d>
        </p:spPr>
      </p:pic>
    </p:spTree>
    <p:extLst>
      <p:ext uri="{BB962C8B-B14F-4D97-AF65-F5344CB8AC3E}">
        <p14:creationId xmlns:p14="http://schemas.microsoft.com/office/powerpoint/2010/main" val="61886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87FD7C8-617A-5B22-2A94-F59E0F0711CA}"/>
              </a:ext>
            </a:extLst>
          </p:cNvPr>
          <p:cNvSpPr txBox="1">
            <a:spLocks/>
          </p:cNvSpPr>
          <p:nvPr/>
        </p:nvSpPr>
        <p:spPr>
          <a:xfrm>
            <a:off x="639580" y="365125"/>
            <a:ext cx="71192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63B1BC"/>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4EA72E">
                    <a:lumMod val="75000"/>
                  </a:srgbClr>
                </a:solidFill>
                <a:effectLst>
                  <a:outerShdw blurRad="38100" dist="38100" dir="2700000" algn="tl">
                    <a:srgbClr val="000000">
                      <a:alpha val="43137"/>
                    </a:srgbClr>
                  </a:outerShdw>
                </a:effectLst>
                <a:uLnTx/>
                <a:uFillTx/>
                <a:latin typeface="Calibri Light" panose="020F0302020204030204"/>
                <a:ea typeface="+mj-ea"/>
                <a:cs typeface="+mj-cs"/>
              </a:rPr>
              <a:t>Impaired Provider</a:t>
            </a:r>
          </a:p>
        </p:txBody>
      </p:sp>
      <p:sp>
        <p:nvSpPr>
          <p:cNvPr id="8" name="Content Placeholder 2">
            <a:extLst>
              <a:ext uri="{FF2B5EF4-FFF2-40B4-BE49-F238E27FC236}">
                <a16:creationId xmlns:a16="http://schemas.microsoft.com/office/drawing/2014/main" xmlns="" id="{3114AD0A-AEF3-CBD1-C1AD-15960FD2DC7C}"/>
              </a:ext>
            </a:extLst>
          </p:cNvPr>
          <p:cNvSpPr txBox="1">
            <a:spLocks/>
          </p:cNvSpPr>
          <p:nvPr/>
        </p:nvSpPr>
        <p:spPr>
          <a:xfrm>
            <a:off x="639580" y="1711324"/>
            <a:ext cx="7505514" cy="45307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rPr>
              <a:t>Medical Staff Impact &amp; Implications</a:t>
            </a:r>
          </a:p>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endParaRP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Lack of documentation and a lack of any action taken in prior years, combined with poor clinical outcomes had a dramatic impact on the medical staff</a:t>
            </a:r>
          </a:p>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Colleagues have lost / lack trust in the physician</a:t>
            </a:r>
          </a:p>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EA72E">
                    <a:lumMod val="75000"/>
                  </a:srgbClr>
                </a:solidFill>
                <a:effectLst/>
                <a:uLnTx/>
                <a:uFillTx/>
                <a:latin typeface="Calibri" panose="020F0502020204030204"/>
                <a:ea typeface="+mn-ea"/>
                <a:cs typeface="+mn-cs"/>
              </a:rPr>
              <a:t>Cardiology &amp; General surgery are </a:t>
            </a:r>
            <a:r>
              <a:rPr kumimoji="0" lang="en-US" sz="2000" b="0" i="0" u="none" strike="noStrike" kern="1200" cap="none" spc="0" normalizeH="0" baseline="0" noProof="0" err="1">
                <a:ln>
                  <a:noFill/>
                </a:ln>
                <a:solidFill>
                  <a:srgbClr val="4EA72E">
                    <a:lumMod val="75000"/>
                  </a:srgbClr>
                </a:solidFill>
                <a:effectLst/>
                <a:uLnTx/>
                <a:uFillTx/>
                <a:latin typeface="Calibri" panose="020F0502020204030204"/>
                <a:ea typeface="+mn-ea"/>
                <a:cs typeface="+mn-cs"/>
              </a:rPr>
              <a:t>hesi</a:t>
            </a:r>
            <a:r>
              <a:rPr kumimoji="0" lang="en-US" sz="2000" b="0" i="0" u="none" strike="noStrike" kern="1200" cap="none" spc="0" normalizeH="0" baseline="0" noProof="0">
                <a:ln>
                  <a:noFill/>
                </a:ln>
                <a:solidFill>
                  <a:srgbClr val="4EA72E">
                    <a:lumMod val="75000"/>
                  </a:srgbClr>
                </a:solidFill>
                <a:effectLst/>
                <a:uLnTx/>
                <a:uFillTx/>
                <a:latin typeface="Calibri" panose="020F0502020204030204"/>
                <a:ea typeface="+mn-ea"/>
                <a:cs typeface="+mn-cs"/>
              </a:rPr>
              <a:t>tant to refer patients</a:t>
            </a:r>
          </a:p>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err="1">
                <a:ln>
                  <a:noFill/>
                </a:ln>
                <a:solidFill>
                  <a:srgbClr val="44546A"/>
                </a:solidFill>
                <a:effectLst/>
                <a:uLnTx/>
                <a:uFillTx/>
                <a:latin typeface="Calibri" panose="020F0502020204030204"/>
                <a:ea typeface="+mn-ea"/>
                <a:cs typeface="+mn-cs"/>
              </a:rPr>
              <a:t>Anesthesiologists</a:t>
            </a: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 are reluctant to provide coverage for his cases</a:t>
            </a:r>
          </a:p>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EA72E">
                    <a:lumMod val="75000"/>
                  </a:srgbClr>
                </a:solidFill>
                <a:effectLst/>
                <a:uLnTx/>
                <a:uFillTx/>
                <a:latin typeface="Calibri" panose="020F0502020204030204"/>
                <a:ea typeface="+mn-ea"/>
                <a:cs typeface="+mn-cs"/>
              </a:rPr>
              <a:t>Surgical PAs and nursing staff are concerned about patient outcomes and are reluctant to assist in the OR</a:t>
            </a:r>
          </a:p>
        </p:txBody>
      </p:sp>
      <p:sp>
        <p:nvSpPr>
          <p:cNvPr id="2" name="TextBox 1">
            <a:extLst>
              <a:ext uri="{FF2B5EF4-FFF2-40B4-BE49-F238E27FC236}">
                <a16:creationId xmlns:a16="http://schemas.microsoft.com/office/drawing/2014/main" xmlns="" id="{0E5FE940-C82F-E347-9B0A-5045B079DB36}"/>
              </a:ext>
            </a:extLst>
          </p:cNvPr>
          <p:cNvSpPr txBox="1"/>
          <p:nvPr/>
        </p:nvSpPr>
        <p:spPr>
          <a:xfrm>
            <a:off x="9020838" y="3429000"/>
            <a:ext cx="2669483"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Peer Review Scenario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Impaired Provider</a:t>
            </a:r>
          </a:p>
        </p:txBody>
      </p:sp>
      <p:pic>
        <p:nvPicPr>
          <p:cNvPr id="3" name="Picture 2">
            <a:extLst>
              <a:ext uri="{FF2B5EF4-FFF2-40B4-BE49-F238E27FC236}">
                <a16:creationId xmlns:a16="http://schemas.microsoft.com/office/drawing/2014/main" xmlns="" id="{75065FC5-0224-14A6-2C56-1D0A9EDE278A}"/>
              </a:ext>
            </a:extLst>
          </p:cNvPr>
          <p:cNvPicPr>
            <a:picLocks noChangeAspect="1"/>
          </p:cNvPicPr>
          <p:nvPr/>
        </p:nvPicPr>
        <p:blipFill rotWithShape="1">
          <a:blip r:embed="rId2">
            <a:extLst>
              <a:ext uri="{28A0092B-C50C-407E-A947-70E740481C1C}">
                <a14:useLocalDpi xmlns:a14="http://schemas.microsoft.com/office/drawing/2010/main" val="0"/>
              </a:ext>
            </a:extLst>
          </a:blip>
          <a:srcRect l="7488"/>
          <a:stretch/>
        </p:blipFill>
        <p:spPr>
          <a:xfrm>
            <a:off x="8519159" y="-6724"/>
            <a:ext cx="3672840" cy="3276600"/>
          </a:xfrm>
          <a:prstGeom prst="rect">
            <a:avLst/>
          </a:prstGeom>
        </p:spPr>
      </p:pic>
    </p:spTree>
    <p:extLst>
      <p:ext uri="{BB962C8B-B14F-4D97-AF65-F5344CB8AC3E}">
        <p14:creationId xmlns:p14="http://schemas.microsoft.com/office/powerpoint/2010/main" val="60517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9D74043-60FA-7BD4-8D9D-CC2DA4889D75}"/>
              </a:ext>
            </a:extLst>
          </p:cNvPr>
          <p:cNvSpPr txBox="1"/>
          <p:nvPr/>
        </p:nvSpPr>
        <p:spPr>
          <a:xfrm>
            <a:off x="9007221" y="3429000"/>
            <a:ext cx="2764221"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5A337"/>
                </a:solidFill>
                <a:effectLst>
                  <a:outerShdw blurRad="38100" dist="38100" dir="2700000" algn="tl">
                    <a:srgbClr val="000000">
                      <a:alpha val="43137"/>
                    </a:srgbClr>
                  </a:outerShdw>
                </a:effectLst>
                <a:uLnTx/>
                <a:uFillTx/>
                <a:latin typeface="Aptos" panose="02110004020202020204"/>
                <a:ea typeface="+mn-ea"/>
                <a:cs typeface="+mn-cs"/>
              </a:rPr>
              <a:t>Peer Review Scenario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5A337"/>
              </a:solidFill>
              <a:effectLst>
                <a:outerShdw blurRad="38100" dist="38100" dir="2700000" algn="tl">
                  <a:srgbClr val="000000">
                    <a:alpha val="43137"/>
                  </a:srgbClr>
                </a:outerShdw>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5A337"/>
                </a:solidFill>
                <a:effectLst>
                  <a:outerShdw blurRad="38100" dist="38100" dir="2700000" algn="tl">
                    <a:srgbClr val="000000">
                      <a:alpha val="43137"/>
                    </a:srgbClr>
                  </a:outerShdw>
                </a:effectLst>
                <a:uLnTx/>
                <a:uFillTx/>
                <a:latin typeface="Aptos" panose="02110004020202020204"/>
                <a:ea typeface="+mn-ea"/>
                <a:cs typeface="+mn-cs"/>
              </a:rPr>
              <a:t>Impaired Provider</a:t>
            </a:r>
          </a:p>
        </p:txBody>
      </p:sp>
      <p:sp>
        <p:nvSpPr>
          <p:cNvPr id="7" name="Title 1">
            <a:extLst>
              <a:ext uri="{FF2B5EF4-FFF2-40B4-BE49-F238E27FC236}">
                <a16:creationId xmlns:a16="http://schemas.microsoft.com/office/drawing/2014/main" xmlns="" id="{687FD7C8-617A-5B22-2A94-F59E0F0711CA}"/>
              </a:ext>
            </a:extLst>
          </p:cNvPr>
          <p:cNvSpPr txBox="1">
            <a:spLocks/>
          </p:cNvSpPr>
          <p:nvPr/>
        </p:nvSpPr>
        <p:spPr>
          <a:xfrm>
            <a:off x="639580" y="365125"/>
            <a:ext cx="71192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63B1BC"/>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4EA72E">
                    <a:lumMod val="75000"/>
                  </a:srgbClr>
                </a:solidFill>
                <a:effectLst>
                  <a:outerShdw blurRad="38100" dist="38100" dir="2700000" algn="tl">
                    <a:srgbClr val="000000">
                      <a:alpha val="43137"/>
                    </a:srgbClr>
                  </a:outerShdw>
                </a:effectLst>
                <a:uLnTx/>
                <a:uFillTx/>
                <a:latin typeface="Calibri Light" panose="020F0302020204030204"/>
                <a:ea typeface="+mj-ea"/>
                <a:cs typeface="+mj-cs"/>
              </a:rPr>
              <a:t>Impaired Provider</a:t>
            </a:r>
          </a:p>
        </p:txBody>
      </p:sp>
      <p:sp>
        <p:nvSpPr>
          <p:cNvPr id="8" name="Content Placeholder 2">
            <a:extLst>
              <a:ext uri="{FF2B5EF4-FFF2-40B4-BE49-F238E27FC236}">
                <a16:creationId xmlns:a16="http://schemas.microsoft.com/office/drawing/2014/main" xmlns="" id="{3114AD0A-AEF3-CBD1-C1AD-15960FD2DC7C}"/>
              </a:ext>
            </a:extLst>
          </p:cNvPr>
          <p:cNvSpPr txBox="1">
            <a:spLocks/>
          </p:cNvSpPr>
          <p:nvPr/>
        </p:nvSpPr>
        <p:spPr>
          <a:xfrm>
            <a:off x="639580" y="1711324"/>
            <a:ext cx="7505514" cy="45307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rPr>
              <a:t>Next Steps?</a:t>
            </a:r>
          </a:p>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endParaRPr>
          </a:p>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endParaRPr>
          </a:p>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endParaRPr>
          </a:p>
          <a:p>
            <a:pPr marL="2286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Medical Staff leadership initiates a review of the index case as well as 5 additional cases that were identified as “concerning”</a:t>
            </a:r>
          </a:p>
        </p:txBody>
      </p:sp>
      <p:sp>
        <p:nvSpPr>
          <p:cNvPr id="3" name="Down Arrow 12">
            <a:extLst>
              <a:ext uri="{FF2B5EF4-FFF2-40B4-BE49-F238E27FC236}">
                <a16:creationId xmlns:a16="http://schemas.microsoft.com/office/drawing/2014/main" xmlns="" id="{EF9DD6AD-1937-038F-7800-FD47AEA0EEDB}"/>
              </a:ext>
            </a:extLst>
          </p:cNvPr>
          <p:cNvSpPr/>
          <p:nvPr/>
        </p:nvSpPr>
        <p:spPr>
          <a:xfrm rot="19017639">
            <a:off x="2511984" y="2071345"/>
            <a:ext cx="322233" cy="1545940"/>
          </a:xfrm>
          <a:prstGeom prst="downArrow">
            <a:avLst/>
          </a:prstGeom>
          <a:solidFill>
            <a:srgbClr val="FFC000"/>
          </a:solidFill>
          <a:ln>
            <a:solidFill>
              <a:srgbClr val="003B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xmlns="" id="{D292A4A0-A867-7C3C-262A-59DCB09C1CA0}"/>
              </a:ext>
            </a:extLst>
          </p:cNvPr>
          <p:cNvPicPr>
            <a:picLocks noChangeAspect="1"/>
          </p:cNvPicPr>
          <p:nvPr/>
        </p:nvPicPr>
        <p:blipFill rotWithShape="1">
          <a:blip r:embed="rId2">
            <a:extLst>
              <a:ext uri="{28A0092B-C50C-407E-A947-70E740481C1C}">
                <a14:useLocalDpi xmlns:a14="http://schemas.microsoft.com/office/drawing/2010/main" val="0"/>
              </a:ext>
            </a:extLst>
          </a:blip>
          <a:srcRect l="7488"/>
          <a:stretch/>
        </p:blipFill>
        <p:spPr>
          <a:xfrm>
            <a:off x="8519159" y="-6724"/>
            <a:ext cx="3672840" cy="3276600"/>
          </a:xfrm>
          <a:prstGeom prst="rect">
            <a:avLst/>
          </a:prstGeom>
        </p:spPr>
      </p:pic>
    </p:spTree>
    <p:extLst>
      <p:ext uri="{BB962C8B-B14F-4D97-AF65-F5344CB8AC3E}">
        <p14:creationId xmlns:p14="http://schemas.microsoft.com/office/powerpoint/2010/main" val="311911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100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fade">
                                      <p:cBhvr>
                                        <p:cTn id="1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9D74043-60FA-7BD4-8D9D-CC2DA4889D75}"/>
              </a:ext>
            </a:extLst>
          </p:cNvPr>
          <p:cNvSpPr txBox="1"/>
          <p:nvPr/>
        </p:nvSpPr>
        <p:spPr>
          <a:xfrm>
            <a:off x="9007221" y="3429000"/>
            <a:ext cx="2764221"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5A337"/>
                </a:solidFill>
                <a:effectLst>
                  <a:outerShdw blurRad="38100" dist="38100" dir="2700000" algn="tl">
                    <a:srgbClr val="000000">
                      <a:alpha val="43137"/>
                    </a:srgbClr>
                  </a:outerShdw>
                </a:effectLst>
                <a:uLnTx/>
                <a:uFillTx/>
                <a:latin typeface="Aptos" panose="02110004020202020204"/>
                <a:ea typeface="+mn-ea"/>
                <a:cs typeface="+mn-cs"/>
              </a:rPr>
              <a:t>Peer Review Scenario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5A337"/>
              </a:solidFill>
              <a:effectLst>
                <a:outerShdw blurRad="38100" dist="38100" dir="2700000" algn="tl">
                  <a:srgbClr val="000000">
                    <a:alpha val="43137"/>
                  </a:srgbClr>
                </a:outerShdw>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5A337"/>
                </a:solidFill>
                <a:effectLst>
                  <a:outerShdw blurRad="38100" dist="38100" dir="2700000" algn="tl">
                    <a:srgbClr val="000000">
                      <a:alpha val="43137"/>
                    </a:srgbClr>
                  </a:outerShdw>
                </a:effectLst>
                <a:uLnTx/>
                <a:uFillTx/>
                <a:latin typeface="Aptos" panose="02110004020202020204"/>
                <a:ea typeface="+mn-ea"/>
                <a:cs typeface="+mn-cs"/>
              </a:rPr>
              <a:t>Impaired Provider</a:t>
            </a:r>
          </a:p>
        </p:txBody>
      </p:sp>
      <p:sp>
        <p:nvSpPr>
          <p:cNvPr id="7" name="Title 1">
            <a:extLst>
              <a:ext uri="{FF2B5EF4-FFF2-40B4-BE49-F238E27FC236}">
                <a16:creationId xmlns:a16="http://schemas.microsoft.com/office/drawing/2014/main" xmlns="" id="{687FD7C8-617A-5B22-2A94-F59E0F0711CA}"/>
              </a:ext>
            </a:extLst>
          </p:cNvPr>
          <p:cNvSpPr txBox="1">
            <a:spLocks/>
          </p:cNvSpPr>
          <p:nvPr/>
        </p:nvSpPr>
        <p:spPr>
          <a:xfrm>
            <a:off x="639580" y="365125"/>
            <a:ext cx="71192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63B1BC"/>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4EA72E">
                    <a:lumMod val="75000"/>
                  </a:srgbClr>
                </a:solidFill>
                <a:effectLst>
                  <a:outerShdw blurRad="38100" dist="38100" dir="2700000" algn="tl">
                    <a:srgbClr val="000000">
                      <a:alpha val="43137"/>
                    </a:srgbClr>
                  </a:outerShdw>
                </a:effectLst>
                <a:uLnTx/>
                <a:uFillTx/>
                <a:latin typeface="Calibri Light" panose="020F0302020204030204"/>
                <a:ea typeface="+mj-ea"/>
                <a:cs typeface="+mj-cs"/>
              </a:rPr>
              <a:t>Impaired Provider</a:t>
            </a:r>
          </a:p>
        </p:txBody>
      </p:sp>
      <p:sp>
        <p:nvSpPr>
          <p:cNvPr id="8" name="Content Placeholder 2">
            <a:extLst>
              <a:ext uri="{FF2B5EF4-FFF2-40B4-BE49-F238E27FC236}">
                <a16:creationId xmlns:a16="http://schemas.microsoft.com/office/drawing/2014/main" xmlns="" id="{3114AD0A-AEF3-CBD1-C1AD-15960FD2DC7C}"/>
              </a:ext>
            </a:extLst>
          </p:cNvPr>
          <p:cNvSpPr txBox="1">
            <a:spLocks/>
          </p:cNvSpPr>
          <p:nvPr/>
        </p:nvSpPr>
        <p:spPr>
          <a:xfrm>
            <a:off x="639579" y="1711324"/>
            <a:ext cx="7568999" cy="45307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rPr>
              <a:t>Initial Review Findings</a:t>
            </a:r>
          </a:p>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endParaRP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Internal case reviews identified significant clinical concerns</a:t>
            </a:r>
          </a:p>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Medical / clinical knowledge deficits</a:t>
            </a:r>
          </a:p>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EA72E">
                    <a:lumMod val="75000"/>
                  </a:srgbClr>
                </a:solidFill>
                <a:effectLst/>
                <a:uLnTx/>
                <a:uFillTx/>
                <a:latin typeface="Calibri" panose="020F0502020204030204"/>
                <a:ea typeface="+mn-ea"/>
                <a:cs typeface="+mn-cs"/>
              </a:rPr>
              <a:t>Clinical judgement concerns</a:t>
            </a:r>
          </a:p>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Surgical technique issues</a:t>
            </a:r>
          </a:p>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EA72E">
                    <a:lumMod val="75000"/>
                  </a:srgbClr>
                </a:solidFill>
                <a:effectLst/>
                <a:uLnTx/>
                <a:uFillTx/>
                <a:latin typeface="Calibri" panose="020F0502020204030204"/>
                <a:ea typeface="+mn-ea"/>
                <a:cs typeface="+mn-cs"/>
              </a:rPr>
              <a:t>Observed to “panic” in the OR when complications arose</a:t>
            </a:r>
          </a:p>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Tremor observed by others in the OR</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“Burnout” concerns raised</a:t>
            </a:r>
          </a:p>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Physician stressed, over-worked</a:t>
            </a:r>
          </a:p>
          <a:p>
            <a:pPr marL="11430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EA72E">
                    <a:lumMod val="75000"/>
                  </a:srgbClr>
                </a:solidFill>
                <a:effectLst/>
                <a:uLnTx/>
                <a:uFillTx/>
                <a:latin typeface="Calibri" panose="020F0502020204030204"/>
                <a:ea typeface="+mn-ea"/>
                <a:cs typeface="+mn-cs"/>
              </a:rPr>
              <a:t>On call 24/7, sole vascular surgeon by this time</a:t>
            </a:r>
            <a:endParaRPr kumimoji="0" lang="en-US" sz="2200" b="0" i="0" u="none" strike="noStrike" kern="1200" cap="none" spc="0" normalizeH="0" baseline="0" noProof="0">
              <a:ln>
                <a:noFill/>
              </a:ln>
              <a:solidFill>
                <a:srgbClr val="4EA72E">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78D9EF5C-D5B8-9035-A995-EE27543E502F}"/>
              </a:ext>
            </a:extLst>
          </p:cNvPr>
          <p:cNvPicPr>
            <a:picLocks noChangeAspect="1"/>
          </p:cNvPicPr>
          <p:nvPr/>
        </p:nvPicPr>
        <p:blipFill rotWithShape="1">
          <a:blip r:embed="rId2">
            <a:extLst>
              <a:ext uri="{28A0092B-C50C-407E-A947-70E740481C1C}">
                <a14:useLocalDpi xmlns:a14="http://schemas.microsoft.com/office/drawing/2010/main" val="0"/>
              </a:ext>
            </a:extLst>
          </a:blip>
          <a:srcRect l="7488"/>
          <a:stretch/>
        </p:blipFill>
        <p:spPr>
          <a:xfrm>
            <a:off x="8519159" y="-6724"/>
            <a:ext cx="3672840" cy="3276600"/>
          </a:xfrm>
          <a:prstGeom prst="rect">
            <a:avLst/>
          </a:prstGeom>
        </p:spPr>
      </p:pic>
    </p:spTree>
    <p:extLst>
      <p:ext uri="{BB962C8B-B14F-4D97-AF65-F5344CB8AC3E}">
        <p14:creationId xmlns:p14="http://schemas.microsoft.com/office/powerpoint/2010/main" val="135351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87FD7C8-617A-5B22-2A94-F59E0F0711CA}"/>
              </a:ext>
            </a:extLst>
          </p:cNvPr>
          <p:cNvSpPr txBox="1">
            <a:spLocks/>
          </p:cNvSpPr>
          <p:nvPr/>
        </p:nvSpPr>
        <p:spPr>
          <a:xfrm>
            <a:off x="639580" y="365125"/>
            <a:ext cx="71192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63B1BC"/>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4EA72E">
                    <a:lumMod val="75000"/>
                  </a:srgbClr>
                </a:solidFill>
                <a:effectLst>
                  <a:outerShdw blurRad="38100" dist="38100" dir="2700000" algn="tl">
                    <a:srgbClr val="000000">
                      <a:alpha val="43137"/>
                    </a:srgbClr>
                  </a:outerShdw>
                </a:effectLst>
                <a:uLnTx/>
                <a:uFillTx/>
                <a:latin typeface="Calibri Light" panose="020F0302020204030204"/>
                <a:ea typeface="+mj-ea"/>
                <a:cs typeface="+mj-cs"/>
              </a:rPr>
              <a:t>Impaired Provider</a:t>
            </a:r>
          </a:p>
        </p:txBody>
      </p:sp>
      <p:sp>
        <p:nvSpPr>
          <p:cNvPr id="8" name="Content Placeholder 2">
            <a:extLst>
              <a:ext uri="{FF2B5EF4-FFF2-40B4-BE49-F238E27FC236}">
                <a16:creationId xmlns:a16="http://schemas.microsoft.com/office/drawing/2014/main" xmlns="" id="{3114AD0A-AEF3-CBD1-C1AD-15960FD2DC7C}"/>
              </a:ext>
            </a:extLst>
          </p:cNvPr>
          <p:cNvSpPr txBox="1">
            <a:spLocks/>
          </p:cNvSpPr>
          <p:nvPr/>
        </p:nvSpPr>
        <p:spPr>
          <a:xfrm>
            <a:off x="639580" y="1711324"/>
            <a:ext cx="7505514" cy="45307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rPr>
              <a:t>Confounding Factors</a:t>
            </a:r>
          </a:p>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endParaRP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No well-documented history of concerns that were previously raised and (at least partially) addressed</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endParaRP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The hospital does not have a Physician Wellness Committee</a:t>
            </a:r>
          </a:p>
        </p:txBody>
      </p:sp>
      <p:sp>
        <p:nvSpPr>
          <p:cNvPr id="2" name="TextBox 1">
            <a:extLst>
              <a:ext uri="{FF2B5EF4-FFF2-40B4-BE49-F238E27FC236}">
                <a16:creationId xmlns:a16="http://schemas.microsoft.com/office/drawing/2014/main" xmlns="" id="{2E96BA30-4291-74AC-086B-906EC8DF6253}"/>
              </a:ext>
            </a:extLst>
          </p:cNvPr>
          <p:cNvSpPr txBox="1"/>
          <p:nvPr/>
        </p:nvSpPr>
        <p:spPr>
          <a:xfrm>
            <a:off x="9020838" y="3429000"/>
            <a:ext cx="2669483"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Peer Review Scenario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Impaired Provider</a:t>
            </a:r>
          </a:p>
        </p:txBody>
      </p:sp>
      <p:pic>
        <p:nvPicPr>
          <p:cNvPr id="3" name="Picture 2">
            <a:extLst>
              <a:ext uri="{FF2B5EF4-FFF2-40B4-BE49-F238E27FC236}">
                <a16:creationId xmlns:a16="http://schemas.microsoft.com/office/drawing/2014/main" xmlns="" id="{89DB83E0-3717-DACE-BA90-C079792C7FFD}"/>
              </a:ext>
            </a:extLst>
          </p:cNvPr>
          <p:cNvPicPr>
            <a:picLocks noChangeAspect="1"/>
          </p:cNvPicPr>
          <p:nvPr/>
        </p:nvPicPr>
        <p:blipFill rotWithShape="1">
          <a:blip r:embed="rId2">
            <a:extLst>
              <a:ext uri="{28A0092B-C50C-407E-A947-70E740481C1C}">
                <a14:useLocalDpi xmlns:a14="http://schemas.microsoft.com/office/drawing/2010/main" val="0"/>
              </a:ext>
            </a:extLst>
          </a:blip>
          <a:srcRect l="7488"/>
          <a:stretch/>
        </p:blipFill>
        <p:spPr>
          <a:xfrm>
            <a:off x="8519159" y="-6724"/>
            <a:ext cx="3672840" cy="3276600"/>
          </a:xfrm>
          <a:prstGeom prst="rect">
            <a:avLst/>
          </a:prstGeom>
        </p:spPr>
      </p:pic>
    </p:spTree>
    <p:extLst>
      <p:ext uri="{BB962C8B-B14F-4D97-AF65-F5344CB8AC3E}">
        <p14:creationId xmlns:p14="http://schemas.microsoft.com/office/powerpoint/2010/main" val="230744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86CD67B-C55E-ACEE-0BEE-391035BE7E2B}"/>
              </a:ext>
            </a:extLst>
          </p:cNvPr>
          <p:cNvSpPr>
            <a:spLocks noGrp="1"/>
          </p:cNvSpPr>
          <p:nvPr>
            <p:ph idx="1"/>
          </p:nvPr>
        </p:nvSpPr>
        <p:spPr>
          <a:xfrm>
            <a:off x="838200" y="1825625"/>
            <a:ext cx="6705600" cy="4351338"/>
          </a:xfrm>
        </p:spPr>
        <p:txBody>
          <a:bodyPr/>
          <a:lstStyle/>
          <a:p>
            <a:pPr marL="0" indent="0">
              <a:buNone/>
            </a:pPr>
            <a:endParaRPr lang="en-US" sz="2200">
              <a:solidFill>
                <a:schemeClr val="tx2"/>
              </a:solidFill>
              <a:ea typeface="+mn-ea"/>
            </a:endParaRPr>
          </a:p>
          <a:p>
            <a:pPr marL="0" indent="0">
              <a:buNone/>
            </a:pPr>
            <a:endParaRPr lang="en-US" sz="2200">
              <a:solidFill>
                <a:schemeClr val="tx2"/>
              </a:solidFill>
              <a:ea typeface="+mn-ea"/>
            </a:endParaRPr>
          </a:p>
          <a:p>
            <a:pPr marL="0" indent="0">
              <a:buNone/>
            </a:pPr>
            <a:r>
              <a:rPr lang="en-US" sz="2200">
                <a:solidFill>
                  <a:schemeClr val="tx2"/>
                </a:solidFill>
                <a:ea typeface="+mn-ea"/>
              </a:rPr>
              <a:t>If the organization knew or should have known that a practitioner is not qualified and the practitioner injures a patient through an act of negligence, the organization can be found separately liable for the </a:t>
            </a:r>
            <a:r>
              <a:rPr lang="en-US" sz="2200" b="1" i="1">
                <a:solidFill>
                  <a:schemeClr val="tx2"/>
                </a:solidFill>
                <a:ea typeface="+mn-ea"/>
              </a:rPr>
              <a:t>negligent credentialing </a:t>
            </a:r>
            <a:r>
              <a:rPr lang="en-US" sz="2200">
                <a:solidFill>
                  <a:schemeClr val="tx2"/>
                </a:solidFill>
                <a:ea typeface="+mn-ea"/>
              </a:rPr>
              <a:t>of this practitioner.</a:t>
            </a:r>
          </a:p>
          <a:p>
            <a:pPr marL="0" indent="0">
              <a:buNone/>
            </a:pPr>
            <a:endParaRPr lang="en-US">
              <a:solidFill>
                <a:schemeClr val="accent1">
                  <a:lumMod val="50000"/>
                </a:schemeClr>
              </a:solidFill>
            </a:endParaRPr>
          </a:p>
        </p:txBody>
      </p:sp>
      <p:sp>
        <p:nvSpPr>
          <p:cNvPr id="4" name="Title 6">
            <a:extLst>
              <a:ext uri="{FF2B5EF4-FFF2-40B4-BE49-F238E27FC236}">
                <a16:creationId xmlns:a16="http://schemas.microsoft.com/office/drawing/2014/main" xmlns="" id="{A4652FED-3112-EBB9-6C5D-FE52B470F3E7}"/>
              </a:ext>
            </a:extLst>
          </p:cNvPr>
          <p:cNvSpPr txBox="1">
            <a:spLocks/>
          </p:cNvSpPr>
          <p:nvPr/>
        </p:nvSpPr>
        <p:spPr>
          <a:xfrm>
            <a:off x="465666" y="407988"/>
            <a:ext cx="10075333" cy="5635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E2841">
                    <a:lumMod val="90000"/>
                    <a:lumOff val="10000"/>
                  </a:srgbClr>
                </a:solidFill>
                <a:effectLst>
                  <a:outerShdw blurRad="38100" dist="38100" dir="2700000" algn="tl">
                    <a:srgbClr val="000000">
                      <a:alpha val="43137"/>
                    </a:srgbClr>
                  </a:outerShdw>
                </a:effectLst>
                <a:uLnTx/>
                <a:uFillTx/>
                <a:latin typeface="Calibri Light" panose="020F0302020204030204"/>
                <a:ea typeface="+mj-ea"/>
                <a:cs typeface="+mj-cs"/>
              </a:rPr>
              <a:t>F/OPPE &amp; Credentialing / Reappointments</a:t>
            </a:r>
            <a:endParaRPr kumimoji="0" lang="en-US" sz="4000" b="1" i="0" u="none" strike="noStrike" kern="1200" cap="none" spc="0" normalizeH="0" baseline="0" noProof="0">
              <a:ln>
                <a:noFill/>
              </a:ln>
              <a:solidFill>
                <a:srgbClr val="0E2841">
                  <a:lumMod val="90000"/>
                  <a:lumOff val="10000"/>
                </a:srgbClr>
              </a:solidFill>
              <a:effectLst/>
              <a:uLnTx/>
              <a:uFillTx/>
              <a:latin typeface="Calibri Light" panose="020F0302020204030204"/>
              <a:ea typeface="+mj-ea"/>
              <a:cs typeface="+mj-cs"/>
            </a:endParaRPr>
          </a:p>
        </p:txBody>
      </p:sp>
      <p:sp>
        <p:nvSpPr>
          <p:cNvPr id="5" name="Title 6">
            <a:extLst>
              <a:ext uri="{FF2B5EF4-FFF2-40B4-BE49-F238E27FC236}">
                <a16:creationId xmlns:a16="http://schemas.microsoft.com/office/drawing/2014/main" xmlns="" id="{667F237A-EE17-1B8C-846D-BCBC1FA117FD}"/>
              </a:ext>
            </a:extLst>
          </p:cNvPr>
          <p:cNvSpPr txBox="1">
            <a:spLocks/>
          </p:cNvSpPr>
          <p:nvPr/>
        </p:nvSpPr>
        <p:spPr>
          <a:xfrm>
            <a:off x="838200" y="1151620"/>
            <a:ext cx="3261238" cy="381906"/>
          </a:xfrm>
          <a:prstGeom prst="rect">
            <a:avLst/>
          </a:prstGeom>
          <a:noFill/>
        </p:spPr>
        <p:txBody>
          <a:bodyPr vert="horz" lIns="0" tIns="0" rIns="0" bIns="0" rtlCol="0" anchor="t">
            <a:noAutofit/>
          </a:bodyPr>
          <a:lstStyle>
            <a:lvl1pPr algn="l" defTabSz="914400" rtl="0" eaLnBrk="1" latinLnBrk="0" hangingPunct="1">
              <a:lnSpc>
                <a:spcPct val="90000"/>
              </a:lnSpc>
              <a:spcBef>
                <a:spcPct val="0"/>
              </a:spcBef>
              <a:buNone/>
              <a:defRPr sz="2500" b="1" kern="1200">
                <a:solidFill>
                  <a:schemeClr val="tx2"/>
                </a:solidFill>
                <a:latin typeface="Times"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1" u="none" strike="noStrike" kern="1200" cap="none" spc="0" normalizeH="0" baseline="0" noProof="0">
                <a:ln>
                  <a:noFill/>
                </a:ln>
                <a:solidFill>
                  <a:srgbClr val="4EA72E">
                    <a:lumMod val="50000"/>
                  </a:srgbClr>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Negligent Credentialing</a:t>
            </a:r>
          </a:p>
        </p:txBody>
      </p:sp>
      <p:pic>
        <p:nvPicPr>
          <p:cNvPr id="6" name="Picture 5">
            <a:extLst>
              <a:ext uri="{FF2B5EF4-FFF2-40B4-BE49-F238E27FC236}">
                <a16:creationId xmlns:a16="http://schemas.microsoft.com/office/drawing/2014/main" xmlns="" id="{F57D0845-782E-58D4-0645-3FF81D304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3968" y="2332015"/>
            <a:ext cx="4050407" cy="2193970"/>
          </a:xfrm>
          <a:prstGeom prst="rect">
            <a:avLst/>
          </a:prstGeom>
          <a:effectLst>
            <a:outerShdw blurRad="50800" dist="76200" dir="2700000" algn="tl" rotWithShape="0">
              <a:schemeClr val="tx2"/>
            </a:outerShdw>
          </a:effectLst>
        </p:spPr>
      </p:pic>
      <p:pic>
        <p:nvPicPr>
          <p:cNvPr id="7" name="Picture 6">
            <a:extLst>
              <a:ext uri="{FF2B5EF4-FFF2-40B4-BE49-F238E27FC236}">
                <a16:creationId xmlns:a16="http://schemas.microsoft.com/office/drawing/2014/main" xmlns="" id="{CF55FA9A-48B2-E9A6-828B-FECAB263062B}"/>
              </a:ext>
            </a:extLst>
          </p:cNvPr>
          <p:cNvPicPr>
            <a:picLocks noChangeAspect="1"/>
          </p:cNvPicPr>
          <p:nvPr/>
        </p:nvPicPr>
        <p:blipFill>
          <a:blip r:embed="rId3"/>
          <a:stretch>
            <a:fillRect/>
          </a:stretch>
        </p:blipFill>
        <p:spPr>
          <a:xfrm>
            <a:off x="7526603" y="1996440"/>
            <a:ext cx="4617772" cy="2735606"/>
          </a:xfrm>
          <a:prstGeom prst="rect">
            <a:avLst/>
          </a:prstGeom>
          <a:effectLst>
            <a:outerShdw blurRad="50800" dist="76200" dir="2700000" algn="tl" rotWithShape="0">
              <a:schemeClr val="tx2"/>
            </a:outerShdw>
          </a:effectLst>
        </p:spPr>
      </p:pic>
    </p:spTree>
    <p:extLst>
      <p:ext uri="{BB962C8B-B14F-4D97-AF65-F5344CB8AC3E}">
        <p14:creationId xmlns:p14="http://schemas.microsoft.com/office/powerpoint/2010/main" val="92766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87FD7C8-617A-5B22-2A94-F59E0F0711CA}"/>
              </a:ext>
            </a:extLst>
          </p:cNvPr>
          <p:cNvSpPr txBox="1">
            <a:spLocks/>
          </p:cNvSpPr>
          <p:nvPr/>
        </p:nvSpPr>
        <p:spPr>
          <a:xfrm>
            <a:off x="639580" y="365125"/>
            <a:ext cx="71192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63B1BC"/>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4EA72E">
                    <a:lumMod val="75000"/>
                  </a:srgbClr>
                </a:solidFill>
                <a:effectLst>
                  <a:outerShdw blurRad="38100" dist="38100" dir="2700000" algn="tl">
                    <a:srgbClr val="000000">
                      <a:alpha val="43137"/>
                    </a:srgbClr>
                  </a:outerShdw>
                </a:effectLst>
                <a:uLnTx/>
                <a:uFillTx/>
                <a:latin typeface="Calibri Light" panose="020F0302020204030204"/>
                <a:ea typeface="+mj-ea"/>
                <a:cs typeface="+mj-cs"/>
              </a:rPr>
              <a:t>Impaired Provider</a:t>
            </a:r>
          </a:p>
        </p:txBody>
      </p:sp>
      <p:sp>
        <p:nvSpPr>
          <p:cNvPr id="8" name="Content Placeholder 2">
            <a:extLst>
              <a:ext uri="{FF2B5EF4-FFF2-40B4-BE49-F238E27FC236}">
                <a16:creationId xmlns:a16="http://schemas.microsoft.com/office/drawing/2014/main" xmlns="" id="{3114AD0A-AEF3-CBD1-C1AD-15960FD2DC7C}"/>
              </a:ext>
            </a:extLst>
          </p:cNvPr>
          <p:cNvSpPr txBox="1">
            <a:spLocks/>
          </p:cNvSpPr>
          <p:nvPr/>
        </p:nvSpPr>
        <p:spPr>
          <a:xfrm>
            <a:off x="639579" y="1711324"/>
            <a:ext cx="7568999" cy="45307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rPr>
              <a:t>Cases Sent for External Review</a:t>
            </a:r>
          </a:p>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endParaRP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Appropriate reviewer selected</a:t>
            </a:r>
          </a:p>
          <a:p>
            <a:pPr marL="11430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Vascular surgeon, similarly trained</a:t>
            </a:r>
          </a:p>
          <a:p>
            <a:pPr marL="11430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Unbiased with no conflict of interest</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Case selection for review – index case plus 10 additional randomly selected cases</a:t>
            </a: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Findings – external review identified similar, significant concerns</a:t>
            </a:r>
          </a:p>
          <a:p>
            <a:pPr marL="11430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Medical / clinical knowledge deficits</a:t>
            </a:r>
          </a:p>
          <a:p>
            <a:pPr marL="11430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Clinical judgement concerns</a:t>
            </a:r>
          </a:p>
          <a:p>
            <a:pPr marL="11430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rPr>
              <a:t>Surgical technique issues</a:t>
            </a:r>
          </a:p>
        </p:txBody>
      </p:sp>
      <p:sp>
        <p:nvSpPr>
          <p:cNvPr id="2" name="TextBox 1">
            <a:extLst>
              <a:ext uri="{FF2B5EF4-FFF2-40B4-BE49-F238E27FC236}">
                <a16:creationId xmlns:a16="http://schemas.microsoft.com/office/drawing/2014/main" xmlns="" id="{E2671375-9A7B-AE6E-C0EF-E4C6F65F1BD6}"/>
              </a:ext>
            </a:extLst>
          </p:cNvPr>
          <p:cNvSpPr txBox="1"/>
          <p:nvPr/>
        </p:nvSpPr>
        <p:spPr>
          <a:xfrm>
            <a:off x="9020838" y="3429000"/>
            <a:ext cx="2669483"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Peer Review Scenario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Impaired Provider</a:t>
            </a:r>
          </a:p>
        </p:txBody>
      </p:sp>
      <p:pic>
        <p:nvPicPr>
          <p:cNvPr id="3" name="Picture 2">
            <a:extLst>
              <a:ext uri="{FF2B5EF4-FFF2-40B4-BE49-F238E27FC236}">
                <a16:creationId xmlns:a16="http://schemas.microsoft.com/office/drawing/2014/main" xmlns="" id="{638F6830-CC02-B7B5-D44E-F8CE6CAAB63E}"/>
              </a:ext>
            </a:extLst>
          </p:cNvPr>
          <p:cNvPicPr>
            <a:picLocks noChangeAspect="1"/>
          </p:cNvPicPr>
          <p:nvPr/>
        </p:nvPicPr>
        <p:blipFill rotWithShape="1">
          <a:blip r:embed="rId2">
            <a:extLst>
              <a:ext uri="{28A0092B-C50C-407E-A947-70E740481C1C}">
                <a14:useLocalDpi xmlns:a14="http://schemas.microsoft.com/office/drawing/2010/main" val="0"/>
              </a:ext>
            </a:extLst>
          </a:blip>
          <a:srcRect l="7488"/>
          <a:stretch/>
        </p:blipFill>
        <p:spPr>
          <a:xfrm>
            <a:off x="8519159" y="-6724"/>
            <a:ext cx="3672840" cy="3276600"/>
          </a:xfrm>
          <a:prstGeom prst="rect">
            <a:avLst/>
          </a:prstGeom>
        </p:spPr>
      </p:pic>
    </p:spTree>
    <p:extLst>
      <p:ext uri="{BB962C8B-B14F-4D97-AF65-F5344CB8AC3E}">
        <p14:creationId xmlns:p14="http://schemas.microsoft.com/office/powerpoint/2010/main" val="24434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87FD7C8-617A-5B22-2A94-F59E0F0711CA}"/>
              </a:ext>
            </a:extLst>
          </p:cNvPr>
          <p:cNvSpPr txBox="1">
            <a:spLocks/>
          </p:cNvSpPr>
          <p:nvPr/>
        </p:nvSpPr>
        <p:spPr>
          <a:xfrm>
            <a:off x="639580" y="365125"/>
            <a:ext cx="71192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63B1BC"/>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4EA72E">
                    <a:lumMod val="75000"/>
                  </a:srgbClr>
                </a:solidFill>
                <a:effectLst>
                  <a:outerShdw blurRad="38100" dist="38100" dir="2700000" algn="tl">
                    <a:srgbClr val="000000">
                      <a:alpha val="43137"/>
                    </a:srgbClr>
                  </a:outerShdw>
                </a:effectLst>
                <a:uLnTx/>
                <a:uFillTx/>
                <a:latin typeface="Calibri Light" panose="020F0302020204030204"/>
                <a:ea typeface="+mj-ea"/>
                <a:cs typeface="+mj-cs"/>
              </a:rPr>
              <a:t>Impaired Provider</a:t>
            </a:r>
          </a:p>
        </p:txBody>
      </p:sp>
      <p:sp>
        <p:nvSpPr>
          <p:cNvPr id="8" name="Content Placeholder 2">
            <a:extLst>
              <a:ext uri="{FF2B5EF4-FFF2-40B4-BE49-F238E27FC236}">
                <a16:creationId xmlns:a16="http://schemas.microsoft.com/office/drawing/2014/main" xmlns="" id="{3114AD0A-AEF3-CBD1-C1AD-15960FD2DC7C}"/>
              </a:ext>
            </a:extLst>
          </p:cNvPr>
          <p:cNvSpPr txBox="1">
            <a:spLocks/>
          </p:cNvSpPr>
          <p:nvPr/>
        </p:nvSpPr>
        <p:spPr>
          <a:xfrm>
            <a:off x="639580" y="1711324"/>
            <a:ext cx="7505514" cy="45307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rPr>
              <a:t>Next Steps?</a:t>
            </a:r>
          </a:p>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endParaRPr>
          </a:p>
          <a:p>
            <a:pPr marL="2286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Medical Staff leadership mandates a full mental &amp; physical evaluation of the physician through the state Physician Health Program</a:t>
            </a:r>
          </a:p>
          <a:p>
            <a:pPr marL="2286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endParaRPr>
          </a:p>
          <a:p>
            <a:pPr marL="5715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A physical condition is identified – tremor</a:t>
            </a:r>
          </a:p>
          <a:p>
            <a:pPr marL="5715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endParaRPr>
          </a:p>
          <a:p>
            <a:pPr marL="5715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Tremor is noted to be “worsened under stressful conditions”</a:t>
            </a:r>
          </a:p>
          <a:p>
            <a:pPr marL="2286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94A1C0ED-6A3E-E0D8-0700-433E04F40E74}"/>
              </a:ext>
            </a:extLst>
          </p:cNvPr>
          <p:cNvSpPr txBox="1"/>
          <p:nvPr/>
        </p:nvSpPr>
        <p:spPr>
          <a:xfrm>
            <a:off x="9020838" y="3429000"/>
            <a:ext cx="2669483"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Peer Review Scenario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Impaired Provider</a:t>
            </a:r>
          </a:p>
        </p:txBody>
      </p:sp>
      <p:pic>
        <p:nvPicPr>
          <p:cNvPr id="3" name="Picture 2">
            <a:extLst>
              <a:ext uri="{FF2B5EF4-FFF2-40B4-BE49-F238E27FC236}">
                <a16:creationId xmlns:a16="http://schemas.microsoft.com/office/drawing/2014/main" xmlns="" id="{E4619E5E-87D7-A974-4CC2-1864771DCDDC}"/>
              </a:ext>
            </a:extLst>
          </p:cNvPr>
          <p:cNvPicPr>
            <a:picLocks noChangeAspect="1"/>
          </p:cNvPicPr>
          <p:nvPr/>
        </p:nvPicPr>
        <p:blipFill rotWithShape="1">
          <a:blip r:embed="rId2">
            <a:extLst>
              <a:ext uri="{28A0092B-C50C-407E-A947-70E740481C1C}">
                <a14:useLocalDpi xmlns:a14="http://schemas.microsoft.com/office/drawing/2010/main" val="0"/>
              </a:ext>
            </a:extLst>
          </a:blip>
          <a:srcRect l="7488"/>
          <a:stretch/>
        </p:blipFill>
        <p:spPr>
          <a:xfrm>
            <a:off x="8519159" y="-6724"/>
            <a:ext cx="3672840" cy="3276600"/>
          </a:xfrm>
          <a:prstGeom prst="rect">
            <a:avLst/>
          </a:prstGeom>
        </p:spPr>
      </p:pic>
    </p:spTree>
    <p:extLst>
      <p:ext uri="{BB962C8B-B14F-4D97-AF65-F5344CB8AC3E}">
        <p14:creationId xmlns:p14="http://schemas.microsoft.com/office/powerpoint/2010/main" val="339968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par>
                          <p:cTn id="8" fill="hold">
                            <p:stCondLst>
                              <p:cond delay="1500"/>
                            </p:stCondLst>
                            <p:childTnLst>
                              <p:par>
                                <p:cTn id="9" presetID="10" presetClass="entr" presetSubtype="0" fill="hold" nodeType="afterEffect">
                                  <p:stCondLst>
                                    <p:cond delay="250"/>
                                  </p:stCondLst>
                                  <p:childTnLst>
                                    <p:set>
                                      <p:cBhvr>
                                        <p:cTn id="10" dur="1" fill="hold">
                                          <p:stCondLst>
                                            <p:cond delay="0"/>
                                          </p:stCondLst>
                                        </p:cTn>
                                        <p:tgtEl>
                                          <p:spTgt spid="8">
                                            <p:txEl>
                                              <p:pRg st="4" end="4"/>
                                            </p:txEl>
                                          </p:spTgt>
                                        </p:tgtEl>
                                        <p:attrNameLst>
                                          <p:attrName>style.visibility</p:attrName>
                                        </p:attrNameLst>
                                      </p:cBhvr>
                                      <p:to>
                                        <p:strVal val="visible"/>
                                      </p:to>
                                    </p:set>
                                    <p:animEffect transition="in" filter="fade">
                                      <p:cBhvr>
                                        <p:cTn id="11" dur="500"/>
                                        <p:tgtEl>
                                          <p:spTgt spid="8">
                                            <p:txEl>
                                              <p:pRg st="4" end="4"/>
                                            </p:txEl>
                                          </p:spTgt>
                                        </p:tgtEl>
                                      </p:cBhvr>
                                    </p:animEffect>
                                  </p:childTnLst>
                                </p:cTn>
                              </p:par>
                            </p:childTnLst>
                          </p:cTn>
                        </p:par>
                        <p:par>
                          <p:cTn id="12" fill="hold">
                            <p:stCondLst>
                              <p:cond delay="2250"/>
                            </p:stCondLst>
                            <p:childTnLst>
                              <p:par>
                                <p:cTn id="13" presetID="10" presetClass="entr" presetSubtype="0" fill="hold" nodeType="after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animEffect transition="in" filter="fade">
                                      <p:cBhvr>
                                        <p:cTn id="15"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87FD7C8-617A-5B22-2A94-F59E0F0711CA}"/>
              </a:ext>
            </a:extLst>
          </p:cNvPr>
          <p:cNvSpPr txBox="1">
            <a:spLocks/>
          </p:cNvSpPr>
          <p:nvPr/>
        </p:nvSpPr>
        <p:spPr>
          <a:xfrm>
            <a:off x="639580" y="365125"/>
            <a:ext cx="71192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63B1BC"/>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4EA72E">
                    <a:lumMod val="75000"/>
                  </a:srgbClr>
                </a:solidFill>
                <a:effectLst>
                  <a:outerShdw blurRad="38100" dist="38100" dir="2700000" algn="tl">
                    <a:srgbClr val="000000">
                      <a:alpha val="43137"/>
                    </a:srgbClr>
                  </a:outerShdw>
                </a:effectLst>
                <a:uLnTx/>
                <a:uFillTx/>
                <a:latin typeface="Calibri Light" panose="020F0302020204030204"/>
                <a:ea typeface="+mj-ea"/>
                <a:cs typeface="+mj-cs"/>
              </a:rPr>
              <a:t>Impaired Provider</a:t>
            </a:r>
          </a:p>
        </p:txBody>
      </p:sp>
      <p:sp>
        <p:nvSpPr>
          <p:cNvPr id="8" name="Content Placeholder 2">
            <a:extLst>
              <a:ext uri="{FF2B5EF4-FFF2-40B4-BE49-F238E27FC236}">
                <a16:creationId xmlns:a16="http://schemas.microsoft.com/office/drawing/2014/main" xmlns="" id="{3114AD0A-AEF3-CBD1-C1AD-15960FD2DC7C}"/>
              </a:ext>
            </a:extLst>
          </p:cNvPr>
          <p:cNvSpPr txBox="1">
            <a:spLocks/>
          </p:cNvSpPr>
          <p:nvPr/>
        </p:nvSpPr>
        <p:spPr>
          <a:xfrm>
            <a:off x="639580" y="1711324"/>
            <a:ext cx="7505514" cy="45307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rPr>
              <a:t>Conclusion</a:t>
            </a:r>
          </a:p>
          <a:p>
            <a:pPr marL="22860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1" u="none" strike="noStrike" kern="1200" cap="none" spc="0" normalizeH="0" baseline="0" noProof="0">
              <a:ln>
                <a:noFill/>
              </a:ln>
              <a:solidFill>
                <a:srgbClr val="44546A"/>
              </a:solidFill>
              <a:effectLst/>
              <a:uLnTx/>
              <a:uFillTx/>
              <a:latin typeface="Calibri" panose="020F0502020204030204"/>
              <a:ea typeface="+mn-ea"/>
              <a:cs typeface="+mn-cs"/>
            </a:endParaRPr>
          </a:p>
          <a:p>
            <a:pPr marL="5715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Physician’s surgical privileges were revoked</a:t>
            </a:r>
          </a:p>
          <a:p>
            <a:pPr marL="5715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Hospital pursues development of a physician wellness committee</a:t>
            </a:r>
          </a:p>
          <a:p>
            <a:pPr marL="10287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EA72E">
                    <a:lumMod val="75000"/>
                  </a:srgbClr>
                </a:solidFill>
                <a:effectLst/>
                <a:uLnTx/>
                <a:uFillTx/>
                <a:latin typeface="Calibri" panose="020F0502020204030204"/>
                <a:ea typeface="+mn-ea"/>
                <a:cs typeface="+mn-cs"/>
              </a:rPr>
              <a:t>Burnout &amp; stress issues may have been better addressed by a wellness committee, separately from peer review concerns</a:t>
            </a:r>
          </a:p>
          <a:p>
            <a:pPr marL="5715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44546A"/>
                </a:solidFill>
                <a:effectLst/>
                <a:uLnTx/>
                <a:uFillTx/>
                <a:latin typeface="Calibri" panose="020F0502020204030204"/>
                <a:ea typeface="+mn-ea"/>
                <a:cs typeface="+mn-cs"/>
              </a:rPr>
              <a:t>Opportunity for improvement identified in medical staff processes and documentation of those processes</a:t>
            </a:r>
          </a:p>
        </p:txBody>
      </p:sp>
      <p:sp>
        <p:nvSpPr>
          <p:cNvPr id="2" name="TextBox 1">
            <a:extLst>
              <a:ext uri="{FF2B5EF4-FFF2-40B4-BE49-F238E27FC236}">
                <a16:creationId xmlns:a16="http://schemas.microsoft.com/office/drawing/2014/main" xmlns="" id="{00B6E5E2-53F0-0540-215B-8465FDBCF032}"/>
              </a:ext>
            </a:extLst>
          </p:cNvPr>
          <p:cNvSpPr txBox="1"/>
          <p:nvPr/>
        </p:nvSpPr>
        <p:spPr>
          <a:xfrm>
            <a:off x="6096000" y="2260937"/>
            <a:ext cx="5524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xmlns="" id="{AF5E560A-09CC-C77D-F655-F74159F1A9FC}"/>
              </a:ext>
            </a:extLst>
          </p:cNvPr>
          <p:cNvSpPr txBox="1"/>
          <p:nvPr/>
        </p:nvSpPr>
        <p:spPr>
          <a:xfrm>
            <a:off x="9020838" y="3429000"/>
            <a:ext cx="2669483"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Peer Review Scenario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7A238"/>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Impaired Provider</a:t>
            </a:r>
          </a:p>
        </p:txBody>
      </p:sp>
      <p:pic>
        <p:nvPicPr>
          <p:cNvPr id="4" name="Picture 3">
            <a:extLst>
              <a:ext uri="{FF2B5EF4-FFF2-40B4-BE49-F238E27FC236}">
                <a16:creationId xmlns:a16="http://schemas.microsoft.com/office/drawing/2014/main" xmlns="" id="{34A7E174-2400-0BA7-E3B0-DEC795F102D5}"/>
              </a:ext>
            </a:extLst>
          </p:cNvPr>
          <p:cNvPicPr>
            <a:picLocks noChangeAspect="1"/>
          </p:cNvPicPr>
          <p:nvPr/>
        </p:nvPicPr>
        <p:blipFill rotWithShape="1">
          <a:blip r:embed="rId2">
            <a:extLst>
              <a:ext uri="{28A0092B-C50C-407E-A947-70E740481C1C}">
                <a14:useLocalDpi xmlns:a14="http://schemas.microsoft.com/office/drawing/2010/main" val="0"/>
              </a:ext>
            </a:extLst>
          </a:blip>
          <a:srcRect l="7488"/>
          <a:stretch/>
        </p:blipFill>
        <p:spPr>
          <a:xfrm>
            <a:off x="8519159" y="-6724"/>
            <a:ext cx="3672840" cy="3276600"/>
          </a:xfrm>
          <a:prstGeom prst="rect">
            <a:avLst/>
          </a:prstGeom>
        </p:spPr>
      </p:pic>
    </p:spTree>
    <p:extLst>
      <p:ext uri="{BB962C8B-B14F-4D97-AF65-F5344CB8AC3E}">
        <p14:creationId xmlns:p14="http://schemas.microsoft.com/office/powerpoint/2010/main" val="198852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22FF342-3D5E-875E-9C63-0AC48802B6C6}"/>
            </a:ext>
          </a:extLst>
        </p:cNvPr>
        <p:cNvGrpSpPr/>
        <p:nvPr/>
      </p:nvGrpSpPr>
      <p:grpSpPr>
        <a:xfrm>
          <a:off x="0" y="0"/>
          <a:ext cx="0" cy="0"/>
          <a:chOff x="0" y="0"/>
          <a:chExt cx="0" cy="0"/>
        </a:xfrm>
      </p:grpSpPr>
      <p:pic>
        <p:nvPicPr>
          <p:cNvPr id="13" name="Picture 12" descr="A black and white logo&#10;&#10;Description automatically generated">
            <a:extLst>
              <a:ext uri="{FF2B5EF4-FFF2-40B4-BE49-F238E27FC236}">
                <a16:creationId xmlns:a16="http://schemas.microsoft.com/office/drawing/2014/main" xmlns="" id="{CA897392-BCA4-AAA3-ED99-108515EB00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322" y="342096"/>
            <a:ext cx="4885272" cy="1152525"/>
          </a:xfrm>
          <a:prstGeom prst="rect">
            <a:avLst/>
          </a:prstGeom>
        </p:spPr>
      </p:pic>
      <p:pic>
        <p:nvPicPr>
          <p:cNvPr id="6152" name="Picture 8" descr="Thank You - CashFlow HQ">
            <a:extLst>
              <a:ext uri="{FF2B5EF4-FFF2-40B4-BE49-F238E27FC236}">
                <a16:creationId xmlns:a16="http://schemas.microsoft.com/office/drawing/2014/main" xmlns="" id="{0F95F2FF-1E28-96B3-CA11-1E03BB65C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0" y="1905783"/>
            <a:ext cx="4894036" cy="3227388"/>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Circle Question Mark Clip Art Image - ClipSafari">
            <a:extLst>
              <a:ext uri="{FF2B5EF4-FFF2-40B4-BE49-F238E27FC236}">
                <a16:creationId xmlns:a16="http://schemas.microsoft.com/office/drawing/2014/main" xmlns="" id="{F82E7101-2E26-68C1-24B2-6CFC950E4C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49665">
            <a:off x="1924903" y="1117600"/>
            <a:ext cx="3076575"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4518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71F2DC6-6C05-6B77-9B7C-AB9E67B56779}"/>
            </a:ext>
          </a:extLst>
        </p:cNvPr>
        <p:cNvGrpSpPr/>
        <p:nvPr/>
      </p:nvGrpSpPr>
      <p:grpSpPr>
        <a:xfrm>
          <a:off x="0" y="0"/>
          <a:ext cx="0" cy="0"/>
          <a:chOff x="0" y="0"/>
          <a:chExt cx="0" cy="0"/>
        </a:xfrm>
      </p:grpSpPr>
      <p:pic>
        <p:nvPicPr>
          <p:cNvPr id="13" name="Picture 12" descr="A black and white logo&#10;&#10;Description automatically generated">
            <a:extLst>
              <a:ext uri="{FF2B5EF4-FFF2-40B4-BE49-F238E27FC236}">
                <a16:creationId xmlns:a16="http://schemas.microsoft.com/office/drawing/2014/main" xmlns="" id="{0AD3232C-BB0D-051D-534D-67CC44519D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322" y="342096"/>
            <a:ext cx="4885272" cy="1152525"/>
          </a:xfrm>
          <a:prstGeom prst="rect">
            <a:avLst/>
          </a:prstGeom>
        </p:spPr>
      </p:pic>
      <p:pic>
        <p:nvPicPr>
          <p:cNvPr id="3" name="Graphic 2" descr="Email with solid fill">
            <a:extLst>
              <a:ext uri="{FF2B5EF4-FFF2-40B4-BE49-F238E27FC236}">
                <a16:creationId xmlns:a16="http://schemas.microsoft.com/office/drawing/2014/main" xmlns="" id="{56287E91-AF52-97E1-E907-BD9A22A8C3B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30696" y="2395637"/>
            <a:ext cx="793519" cy="793519"/>
          </a:xfrm>
          <a:prstGeom prst="rect">
            <a:avLst/>
          </a:prstGeom>
        </p:spPr>
      </p:pic>
      <p:sp>
        <p:nvSpPr>
          <p:cNvPr id="4" name="TextBox 3">
            <a:extLst>
              <a:ext uri="{FF2B5EF4-FFF2-40B4-BE49-F238E27FC236}">
                <a16:creationId xmlns:a16="http://schemas.microsoft.com/office/drawing/2014/main" xmlns="" id="{0ABAE2E3-DF9A-E7DF-4F14-7919AC0C4B7C}"/>
              </a:ext>
            </a:extLst>
          </p:cNvPr>
          <p:cNvSpPr txBox="1"/>
          <p:nvPr/>
        </p:nvSpPr>
        <p:spPr>
          <a:xfrm>
            <a:off x="1324215" y="2605783"/>
            <a:ext cx="645522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xmlns="" val="tx"/>
                    </a:ext>
                  </a:extLst>
                </a:hlinkClick>
              </a:rPr>
              <a:t>SCameron@HardenberghGroup.com</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7C4B2B66-9F97-8CF4-9B05-9FBDDDD9680A}"/>
              </a:ext>
            </a:extLst>
          </p:cNvPr>
          <p:cNvSpPr/>
          <p:nvPr/>
        </p:nvSpPr>
        <p:spPr>
          <a:xfrm>
            <a:off x="8240398" y="576210"/>
            <a:ext cx="3596280"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Monotype Corsiva" panose="03010101010201010101" pitchFamily="66" charset="0"/>
                <a:ea typeface="+mn-ea"/>
                <a:cs typeface="+mn-cs"/>
              </a:rPr>
              <a:t>Let’s Chat!</a:t>
            </a:r>
          </a:p>
        </p:txBody>
      </p:sp>
      <p:pic>
        <p:nvPicPr>
          <p:cNvPr id="6" name="Picture 5" descr="A qr code on a white background&#10;&#10;AI-generated content may be incorrect.">
            <a:extLst>
              <a:ext uri="{FF2B5EF4-FFF2-40B4-BE49-F238E27FC236}">
                <a16:creationId xmlns:a16="http://schemas.microsoft.com/office/drawing/2014/main" xmlns="" id="{A82A76E1-F9EF-9E3A-33A6-787486CF4F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2620" y="2605783"/>
            <a:ext cx="2171835" cy="2189210"/>
          </a:xfrm>
          <a:prstGeom prst="rect">
            <a:avLst/>
          </a:prstGeom>
        </p:spPr>
      </p:pic>
    </p:spTree>
    <p:extLst>
      <p:ext uri="{BB962C8B-B14F-4D97-AF65-F5344CB8AC3E}">
        <p14:creationId xmlns:p14="http://schemas.microsoft.com/office/powerpoint/2010/main" val="201835896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8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7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1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1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8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9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1_Office Theme">
  <a:themeElements>
    <a:clrScheme name="Custom 1">
      <a:dk1>
        <a:srgbClr val="071D49"/>
      </a:dk1>
      <a:lt1>
        <a:srgbClr val="FFFFFF"/>
      </a:lt1>
      <a:dk2>
        <a:srgbClr val="165C7D"/>
      </a:dk2>
      <a:lt2>
        <a:srgbClr val="EEEEEE"/>
      </a:lt2>
      <a:accent1>
        <a:srgbClr val="63B1BC"/>
      </a:accent1>
      <a:accent2>
        <a:srgbClr val="E1523E"/>
      </a:accent2>
      <a:accent3>
        <a:srgbClr val="5E8AB4"/>
      </a:accent3>
      <a:accent4>
        <a:srgbClr val="F3CFB3"/>
      </a:accent4>
      <a:accent5>
        <a:srgbClr val="0097A7"/>
      </a:accent5>
      <a:accent6>
        <a:srgbClr val="82CEB2"/>
      </a:accent6>
      <a:hlink>
        <a:srgbClr val="0097A7"/>
      </a:hlink>
      <a:folHlink>
        <a:srgbClr val="0097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25D1B8C244E1840B780457A2792A4E3" ma:contentTypeVersion="4" ma:contentTypeDescription="Create a new document." ma:contentTypeScope="" ma:versionID="746fd28116c9288f0f361825ec671749">
  <xsd:schema xmlns:xsd="http://www.w3.org/2001/XMLSchema" xmlns:xs="http://www.w3.org/2001/XMLSchema" xmlns:p="http://schemas.microsoft.com/office/2006/metadata/properties" xmlns:ns2="3b570f24-f48f-4b9b-931d-a61af521920e" targetNamespace="http://schemas.microsoft.com/office/2006/metadata/properties" ma:root="true" ma:fieldsID="d8b2eec359e5bb05cdddeb21938b500b" ns2:_="">
    <xsd:import namespace="3b570f24-f48f-4b9b-931d-a61af521920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570f24-f48f-4b9b-931d-a61af52192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BD88F2-EC77-4BC3-9A21-A431F5EB2571}">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3b570f24-f48f-4b9b-931d-a61af521920e"/>
    <ds:schemaRef ds:uri="http://www.w3.org/XML/1998/namespace"/>
  </ds:schemaRefs>
</ds:datastoreItem>
</file>

<file path=customXml/itemProps2.xml><?xml version="1.0" encoding="utf-8"?>
<ds:datastoreItem xmlns:ds="http://schemas.openxmlformats.org/officeDocument/2006/customXml" ds:itemID="{BA58138A-763F-4269-ADD1-DABEABEE5F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570f24-f48f-4b9b-931d-a61af52192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BCF44C-6CEE-43FD-910F-A6F283D970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623</TotalTime>
  <Words>6297</Words>
  <Application>Microsoft Office PowerPoint</Application>
  <PresentationFormat>Widescreen</PresentationFormat>
  <Paragraphs>854</Paragraphs>
  <Slides>94</Slides>
  <Notes>11</Notes>
  <HiddenSlides>0</HiddenSlides>
  <MMClips>0</MMClips>
  <ScaleCrop>false</ScaleCrop>
  <HeadingPairs>
    <vt:vector size="6" baseType="variant">
      <vt:variant>
        <vt:lpstr>Fonts Used</vt:lpstr>
      </vt:variant>
      <vt:variant>
        <vt:i4>15</vt:i4>
      </vt:variant>
      <vt:variant>
        <vt:lpstr>Theme</vt:lpstr>
      </vt:variant>
      <vt:variant>
        <vt:i4>15</vt:i4>
      </vt:variant>
      <vt:variant>
        <vt:lpstr>Slide Titles</vt:lpstr>
      </vt:variant>
      <vt:variant>
        <vt:i4>94</vt:i4>
      </vt:variant>
    </vt:vector>
  </HeadingPairs>
  <TitlesOfParts>
    <vt:vector size="124" baseType="lpstr">
      <vt:lpstr>ＭＳ Ｐゴシック</vt:lpstr>
      <vt:lpstr>Aptos</vt:lpstr>
      <vt:lpstr>Aptos Display</vt:lpstr>
      <vt:lpstr>Arial</vt:lpstr>
      <vt:lpstr>Bodoni MT</vt:lpstr>
      <vt:lpstr>Calibri</vt:lpstr>
      <vt:lpstr>Calibri Light</vt:lpstr>
      <vt:lpstr>Calisto MT</vt:lpstr>
      <vt:lpstr>Courier New</vt:lpstr>
      <vt:lpstr>Monotype Corsiva</vt:lpstr>
      <vt:lpstr>Roboto</vt:lpstr>
      <vt:lpstr>Tahoma</vt:lpstr>
      <vt:lpstr>Times New Roman</vt:lpstr>
      <vt:lpstr>Trebuchet MS</vt:lpstr>
      <vt:lpstr>Wingdings</vt:lpstr>
      <vt:lpstr>Custom Design</vt:lpstr>
      <vt:lpstr>5_Custom Design</vt:lpstr>
      <vt:lpstr>8_Custom Design</vt:lpstr>
      <vt:lpstr>1_Custom Design</vt:lpstr>
      <vt:lpstr>2_Custom Design</vt:lpstr>
      <vt:lpstr>4_Custom Design</vt:lpstr>
      <vt:lpstr>9_Custom Design</vt:lpstr>
      <vt:lpstr>12_Custom Design</vt:lpstr>
      <vt:lpstr>1_Office Theme</vt:lpstr>
      <vt:lpstr>21_Custom Design</vt:lpstr>
      <vt:lpstr>6_Custom Design</vt:lpstr>
      <vt:lpstr>18_Custom Design</vt:lpstr>
      <vt:lpstr>7_Custom Design</vt:lpstr>
      <vt:lpstr>13_Custom Design</vt:lpstr>
      <vt:lpstr>15_Custom Design</vt:lpstr>
      <vt:lpstr>PowerPoint Presentation</vt:lpstr>
      <vt:lpstr>Sara Cameron, CPMSM, CPCS Senior Director Professional Services &amp; Senior Consultant</vt:lpstr>
      <vt:lpstr>PowerPoint Presentation</vt:lpstr>
      <vt:lpstr>PowerPoint Presentation</vt:lpstr>
      <vt:lpstr>PowerPoint Presentation</vt:lpstr>
      <vt:lpstr>PowerPoint Presentation</vt:lpstr>
      <vt:lpstr>PowerPoint Presentation</vt:lpstr>
      <vt:lpstr>Medical Staff Reappointments</vt:lpstr>
      <vt:lpstr>PowerPoint Presentation</vt:lpstr>
      <vt:lpstr>PowerPoint Presentation</vt:lpstr>
      <vt:lpstr>Low/No Volume Providers</vt:lpstr>
      <vt:lpstr>Determination of Competency “Life Cycle of Credentialing”</vt:lpstr>
      <vt:lpstr>PowerPoint Presentation</vt:lpstr>
      <vt:lpstr>Meet Low / No Volume Dr. Neo</vt:lpstr>
      <vt:lpstr>Recognize Low/No Volume Drivers</vt:lpstr>
      <vt:lpstr>Understanding the “need”</vt:lpstr>
      <vt:lpstr>PowerPoint Presentation</vt:lpstr>
      <vt:lpstr>PowerPoint Presentation</vt:lpstr>
      <vt:lpstr>PowerPoint Presentation</vt:lpstr>
      <vt:lpstr>Distinguish between medical staff membership  and medical staff privileges</vt:lpstr>
      <vt:lpstr>Distinguish between medical staff membership  and medical staff privileges</vt:lpstr>
      <vt:lpstr>Distinguish between medical staff membership  and medical staff privileges</vt:lpstr>
      <vt:lpstr>PowerPoint Presentation</vt:lpstr>
      <vt:lpstr>PowerPoint Presentation</vt:lpstr>
      <vt:lpstr>Low / No Volume Providers  Maintain good relationships</vt:lpstr>
      <vt:lpstr>Remember: PPE must be performed on all privileged providers</vt:lpstr>
      <vt:lpstr>PowerPoint Presentation</vt:lpstr>
      <vt:lpstr>Low Volume Providers</vt:lpstr>
      <vt:lpstr>Low Volume Providers</vt:lpstr>
      <vt:lpstr>Low Volume Providers</vt:lpstr>
      <vt:lpstr>Low Volume Providers</vt:lpstr>
      <vt:lpstr>Low Volume Providers – Telemedicine &amp; Locums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Peer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Consistent Method of Communicating Findings</vt:lpstr>
      <vt:lpstr>Disruptive Providers</vt:lpstr>
      <vt:lpstr>PowerPoint Presentation</vt:lpstr>
      <vt:lpstr>PowerPoint Presentation</vt:lpstr>
      <vt:lpstr>PowerPoint Presentation</vt:lpstr>
      <vt:lpstr>PowerPoint Presentation</vt:lpstr>
      <vt:lpstr>PowerPoint Presentation</vt:lpstr>
      <vt:lpstr>PowerPoint Presentation</vt:lpstr>
      <vt:lpstr>What About Non-Hospital Settings?  Single &amp; Multispecialty Clinics, FQHCs</vt:lpstr>
      <vt:lpstr>Peer Review in the Outpatient Arena  Challenges</vt:lpstr>
      <vt:lpstr>Peer Review in the Outpatient Arena  Challenges Solutions</vt:lpstr>
      <vt:lpstr>Peer Review in the Outpatient Arena  “Trigger” Samples</vt:lpstr>
      <vt:lpstr>Peer Review in the Outpatient Arena  Challenges Solutions</vt:lpstr>
      <vt:lpstr>PowerPoint Presentation</vt:lpstr>
      <vt:lpstr>Possible Excess Complication Rate</vt:lpstr>
      <vt:lpstr>Possible Excess Complication Rate</vt:lpstr>
      <vt:lpstr>Possible Excess Complication Rate</vt:lpstr>
      <vt:lpstr>PowerPoint Presentation</vt:lpstr>
      <vt:lpstr>Possible Excess Complication Rate</vt:lpstr>
      <vt:lpstr>Possible Excess Complication Rate</vt:lpstr>
      <vt:lpstr>Possible Excess Complication Rate</vt:lpstr>
      <vt:lpstr>Possible Excess Complication Rate</vt:lpstr>
      <vt:lpstr>Possible Excess Complication Rate</vt:lpstr>
      <vt:lpstr>Possible Excess Complication Rate</vt:lpstr>
      <vt:lpstr>Possible Excess Complication Rate</vt:lpstr>
      <vt:lpstr>Possible Excess Complication 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Brock Bordelon</dc:creator>
  <cp:lastModifiedBy>Marie Torkelson</cp:lastModifiedBy>
  <cp:revision>18</cp:revision>
  <dcterms:created xsi:type="dcterms:W3CDTF">2023-06-24T03:46:31Z</dcterms:created>
  <dcterms:modified xsi:type="dcterms:W3CDTF">2025-05-13T17:05:26Z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0x010100425D1B8C244E1840B780457A2792A4E3</vt:lpwstr>
  </property>
</Properties>
</file>